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9" r:id="rId1"/>
  </p:sldMasterIdLst>
  <p:notesMasterIdLst>
    <p:notesMasterId r:id="rId63"/>
  </p:notesMasterIdLst>
  <p:handoutMasterIdLst>
    <p:handoutMasterId r:id="rId64"/>
  </p:handoutMasterIdLst>
  <p:sldIdLst>
    <p:sldId id="258" r:id="rId2"/>
    <p:sldId id="2147477913" r:id="rId3"/>
    <p:sldId id="2147478108" r:id="rId4"/>
    <p:sldId id="2147477985" r:id="rId5"/>
    <p:sldId id="2147479074" r:id="rId6"/>
    <p:sldId id="2147477967" r:id="rId7"/>
    <p:sldId id="2147477435" r:id="rId8"/>
    <p:sldId id="2147478118" r:id="rId9"/>
    <p:sldId id="2147478119" r:id="rId10"/>
    <p:sldId id="2147478120" r:id="rId11"/>
    <p:sldId id="2147477439" r:id="rId12"/>
    <p:sldId id="2147477970" r:id="rId13"/>
    <p:sldId id="2147477971" r:id="rId14"/>
    <p:sldId id="3857" r:id="rId15"/>
    <p:sldId id="2147477994" r:id="rId16"/>
    <p:sldId id="2147477431" r:id="rId17"/>
    <p:sldId id="2147477818" r:id="rId18"/>
    <p:sldId id="2147477432" r:id="rId19"/>
    <p:sldId id="2147478097" r:id="rId20"/>
    <p:sldId id="2147477999" r:id="rId21"/>
    <p:sldId id="2147308092" r:id="rId22"/>
    <p:sldId id="2147478069" r:id="rId23"/>
    <p:sldId id="2147478151" r:id="rId24"/>
    <p:sldId id="2147477979" r:id="rId25"/>
    <p:sldId id="2147477980" r:id="rId26"/>
    <p:sldId id="2147477973" r:id="rId27"/>
    <p:sldId id="2147479078" r:id="rId28"/>
    <p:sldId id="2147479070" r:id="rId29"/>
    <p:sldId id="2147479080" r:id="rId30"/>
    <p:sldId id="2147479071" r:id="rId31"/>
    <p:sldId id="2147478067" r:id="rId32"/>
    <p:sldId id="2147477450" r:id="rId33"/>
    <p:sldId id="2147479108" r:id="rId34"/>
    <p:sldId id="2147478005" r:id="rId35"/>
    <p:sldId id="2147479075" r:id="rId36"/>
    <p:sldId id="2147477982" r:id="rId37"/>
    <p:sldId id="2147479101" r:id="rId38"/>
    <p:sldId id="2147479087" r:id="rId39"/>
    <p:sldId id="2147479076" r:id="rId40"/>
    <p:sldId id="2147478085" r:id="rId41"/>
    <p:sldId id="2147479107" r:id="rId42"/>
    <p:sldId id="2147478143" r:id="rId43"/>
    <p:sldId id="2147478129" r:id="rId44"/>
    <p:sldId id="2147479090" r:id="rId45"/>
    <p:sldId id="2147478149" r:id="rId46"/>
    <p:sldId id="2147479103" r:id="rId47"/>
    <p:sldId id="2147479088" r:id="rId48"/>
    <p:sldId id="2147479100" r:id="rId49"/>
    <p:sldId id="2147478102" r:id="rId50"/>
    <p:sldId id="2147479091" r:id="rId51"/>
    <p:sldId id="2147479104" r:id="rId52"/>
    <p:sldId id="2147479092" r:id="rId53"/>
    <p:sldId id="2147479105" r:id="rId54"/>
    <p:sldId id="2147479093" r:id="rId55"/>
    <p:sldId id="2147479094" r:id="rId56"/>
    <p:sldId id="2147479095" r:id="rId57"/>
    <p:sldId id="2147478105" r:id="rId58"/>
    <p:sldId id="3891" r:id="rId59"/>
    <p:sldId id="3893" r:id="rId60"/>
    <p:sldId id="2147479106" r:id="rId61"/>
    <p:sldId id="3812"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yden, Shannon" initials="DS" lastIdx="1" clrIdx="0">
    <p:extLst>
      <p:ext uri="{19B8F6BF-5375-455C-9EA6-DF929625EA0E}">
        <p15:presenceInfo xmlns:p15="http://schemas.microsoft.com/office/powerpoint/2012/main" userId="S-1-5-21-1407069837-2091007605-538272213-39364416" providerId="AD"/>
      </p:ext>
    </p:extLst>
  </p:cmAuthor>
  <p:cmAuthor id="2" name="Strom, Hilary" initials="SH" lastIdx="1" clrIdx="1">
    <p:extLst>
      <p:ext uri="{19B8F6BF-5375-455C-9EA6-DF929625EA0E}">
        <p15:presenceInfo xmlns:p15="http://schemas.microsoft.com/office/powerpoint/2012/main" userId="S-1-5-21-1407069837-2091007605-538272213-41304551" providerId="AD"/>
      </p:ext>
    </p:extLst>
  </p:cmAuthor>
  <p:cmAuthor id="3" name="Kubo, Takahiro" initials="KT" lastIdx="2" clrIdx="2">
    <p:extLst>
      <p:ext uri="{19B8F6BF-5375-455C-9EA6-DF929625EA0E}">
        <p15:presenceInfo xmlns:p15="http://schemas.microsoft.com/office/powerpoint/2012/main" userId="S-1-5-21-1407069837-2091007605-538272213-44240448" providerId="AD"/>
      </p:ext>
    </p:extLst>
  </p:cmAuthor>
  <p:cmAuthor id="4" name="Brent Werness" initials="BMW" lastIdx="2" clrIdx="3">
    <p:extLst>
      <p:ext uri="{19B8F6BF-5375-455C-9EA6-DF929625EA0E}">
        <p15:presenceInfo xmlns:p15="http://schemas.microsoft.com/office/powerpoint/2012/main" userId="Brent Werness" providerId="None"/>
      </p:ext>
    </p:extLst>
  </p:cmAuthor>
  <p:cmAuthor id="5" name="Kabik, Gabriel" initials="KG" lastIdx="2" clrIdx="4">
    <p:extLst>
      <p:ext uri="{19B8F6BF-5375-455C-9EA6-DF929625EA0E}">
        <p15:presenceInfo xmlns:p15="http://schemas.microsoft.com/office/powerpoint/2012/main" userId="Kabik, Gabriel" providerId="None"/>
      </p:ext>
    </p:extLst>
  </p:cmAuthor>
  <p:cmAuthor id="6" name="Courtney Walsh" initials="CW" lastIdx="1" clrIdx="5">
    <p:extLst>
      <p:ext uri="{19B8F6BF-5375-455C-9EA6-DF929625EA0E}">
        <p15:presenceInfo xmlns:p15="http://schemas.microsoft.com/office/powerpoint/2012/main" userId="S::courtneyg@silverfoxprod.com::daf9133a-e195-4e64-9b96-c39fb023d4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9900"/>
    <a:srgbClr val="FFCC00"/>
    <a:srgbClr val="000000"/>
    <a:srgbClr val="FF4869"/>
    <a:srgbClr val="FFEF7D"/>
    <a:srgbClr val="F6D643"/>
    <a:srgbClr val="C798CF"/>
    <a:srgbClr val="A7CDF5"/>
    <a:srgbClr val="DAF7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32" autoAdjust="0"/>
    <p:restoredTop sz="72796" autoAdjust="0"/>
  </p:normalViewPr>
  <p:slideViewPr>
    <p:cSldViewPr snapToGrid="0">
      <p:cViewPr varScale="1">
        <p:scale>
          <a:sx n="59" d="100"/>
          <a:sy n="59" d="100"/>
        </p:scale>
        <p:origin x="1022" y="53"/>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1" d="100"/>
          <a:sy n="81" d="100"/>
        </p:scale>
        <p:origin x="3894"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latin typeface="Meiryo" panose="020B0604030504040204" pitchFamily="34" charset="-128"/>
              </a:rPr>
              <a:pPr algn="ctr"/>
              <a:t>‹#›</a:t>
            </a:fld>
            <a:endParaRPr lang="en-US" sz="1000">
              <a:latin typeface="Meiryo" panose="020B0604030504040204" pitchFamily="34" charset="-128"/>
            </a:endParaRPr>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b="0" i="0">
                <a:latin typeface="Meiryo" panose="020B0604030504040204" pitchFamily="34" charset="-128"/>
              </a:defRPr>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b="0" i="0" kern="1200">
        <a:solidFill>
          <a:schemeClr val="tx1"/>
        </a:solidFill>
        <a:latin typeface="Meiryo" panose="020B0604030504040204" pitchFamily="34" charset="-128"/>
        <a:ea typeface="+mn-ea"/>
        <a:cs typeface="+mn-cs"/>
      </a:defRPr>
    </a:lvl1pPr>
    <a:lvl2pPr marL="225425" indent="-106363" algn="l" defTabSz="914400" rtl="0" eaLnBrk="1" latinLnBrk="0" hangingPunct="1">
      <a:spcAft>
        <a:spcPts val="300"/>
      </a:spcAft>
      <a:buFont typeface="Arial" panose="020B0604020202020204" pitchFamily="34" charset="0"/>
      <a:buChar char="•"/>
      <a:defRPr sz="1200" b="0" i="0" kern="1200">
        <a:solidFill>
          <a:schemeClr val="tx1"/>
        </a:solidFill>
        <a:latin typeface="Meiryo" panose="020B0604030504040204" pitchFamily="34" charset="-128"/>
        <a:ea typeface="+mn-ea"/>
        <a:cs typeface="+mn-cs"/>
      </a:defRPr>
    </a:lvl2pPr>
    <a:lvl3pPr marL="463550" indent="-119063" algn="l" defTabSz="914400" rtl="0" eaLnBrk="1" latinLnBrk="0" hangingPunct="1">
      <a:spcAft>
        <a:spcPts val="300"/>
      </a:spcAft>
      <a:buFont typeface="Arial" panose="020B0604020202020204" pitchFamily="34" charset="0"/>
      <a:buChar char="•"/>
      <a:defRPr sz="1200" b="0" i="0" kern="1200">
        <a:solidFill>
          <a:schemeClr val="tx1"/>
        </a:solidFill>
        <a:latin typeface="Meiryo" panose="020B0604030504040204" pitchFamily="34" charset="-128"/>
        <a:ea typeface="+mn-ea"/>
        <a:cs typeface="+mn-cs"/>
      </a:defRPr>
    </a:lvl3pPr>
    <a:lvl4pPr marL="747713" indent="-119063" algn="l" defTabSz="914400" rtl="0" eaLnBrk="1" latinLnBrk="0" hangingPunct="1">
      <a:spcAft>
        <a:spcPts val="300"/>
      </a:spcAft>
      <a:buFont typeface="Arial" panose="020B0604020202020204" pitchFamily="34" charset="0"/>
      <a:buChar char="•"/>
      <a:defRPr sz="1200" b="0" i="0" kern="1200">
        <a:solidFill>
          <a:schemeClr val="tx1"/>
        </a:solidFill>
        <a:latin typeface="Meiryo" panose="020B0604030504040204" pitchFamily="34" charset="-128"/>
        <a:ea typeface="+mn-ea"/>
        <a:cs typeface="+mn-cs"/>
      </a:defRPr>
    </a:lvl4pPr>
    <a:lvl5pPr marL="973138" indent="-117475" algn="l" defTabSz="914400" rtl="0" eaLnBrk="1" latinLnBrk="0" hangingPunct="1">
      <a:spcAft>
        <a:spcPts val="300"/>
      </a:spcAft>
      <a:buFont typeface="Arial" panose="020B0604020202020204" pitchFamily="34" charset="0"/>
      <a:buChar char="•"/>
      <a:defRPr sz="1200" b="0" i="0" kern="1200">
        <a:solidFill>
          <a:schemeClr val="tx1"/>
        </a:solidFill>
        <a:latin typeface="Meiryo" panose="020B0604030504040204" pitchFamily="34" charset="-128"/>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ngineering.atspotify.com/2019/12/the-winding-road-to-better-machine-learning-infrastructure-through-tensorflow-extended-and-kubeflow/"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r>
              <a:rPr lang="en-US" altLang="ja-JP" sz="1200" b="0" i="0" kern="1200" dirty="0">
                <a:solidFill>
                  <a:schemeClr val="tx1"/>
                </a:solidFill>
                <a:effectLst/>
                <a:latin typeface="Amazon Ember Regular" charset="0"/>
                <a:ea typeface="+mn-ea"/>
                <a:cs typeface="+mn-cs"/>
              </a:rPr>
              <a:t>ML Enablement Workshop</a:t>
            </a:r>
            <a:r>
              <a:rPr lang="ja-JP" altLang="en-US" sz="1200" b="0" i="0" kern="1200" dirty="0">
                <a:solidFill>
                  <a:schemeClr val="tx1"/>
                </a:solidFill>
                <a:effectLst/>
                <a:latin typeface="Amazon Ember Regular" charset="0"/>
                <a:ea typeface="+mn-ea"/>
                <a:cs typeface="+mn-cs"/>
              </a:rPr>
              <a:t>の機械学習インプットを始めたいと思います。</a:t>
            </a:r>
            <a:endParaRPr lang="en-US" altLang="ja-JP" sz="1200" b="0" i="0" kern="1200" dirty="0">
              <a:solidFill>
                <a:schemeClr val="tx1"/>
              </a:solidFill>
              <a:effectLst/>
              <a:latin typeface="Amazon Ember Regular" charset="0"/>
              <a:ea typeface="+mn-ea"/>
              <a:cs typeface="+mn-cs"/>
            </a:endParaRPr>
          </a:p>
          <a:p>
            <a:pPr marL="0" indent="0">
              <a:buFont typeface="Arial" panose="020B0604020202020204" pitchFamily="34" charset="0"/>
              <a:buNone/>
            </a:pPr>
            <a:r>
              <a:rPr lang="ja-JP" altLang="en-US" sz="1200" b="0" i="0" kern="1200" dirty="0">
                <a:solidFill>
                  <a:schemeClr val="tx1"/>
                </a:solidFill>
                <a:effectLst/>
                <a:latin typeface="Amazon Ember Regular" charset="0"/>
                <a:ea typeface="+mn-ea"/>
                <a:cs typeface="+mn-cs"/>
              </a:rPr>
              <a:t>始めは、機械学習の入門です。</a:t>
            </a:r>
            <a:endParaRPr lang="en-US" altLang="ja-JP" sz="1200" b="0" i="0" kern="1200" dirty="0">
              <a:solidFill>
                <a:schemeClr val="tx1"/>
              </a:solidFill>
              <a:effectLst/>
              <a:latin typeface="Amazon Ember Regular" charset="0"/>
              <a:ea typeface="+mn-ea"/>
              <a:cs typeface="+mn-cs"/>
            </a:endParaRPr>
          </a:p>
          <a:p>
            <a:pPr marL="0" indent="0">
              <a:buFont typeface="Arial" panose="020B0604020202020204" pitchFamily="34" charset="0"/>
              <a:buNone/>
            </a:pPr>
            <a:endParaRPr lang="en-US" altLang="ja-JP" sz="1200" b="0" i="0" kern="1200" dirty="0">
              <a:solidFill>
                <a:schemeClr val="tx1"/>
              </a:solidFill>
              <a:effectLst/>
              <a:latin typeface="Amazon Ember Regular" charset="0"/>
              <a:ea typeface="+mn-ea"/>
              <a:cs typeface="+mn-cs"/>
            </a:endParaRPr>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1</a:t>
            </a:fld>
            <a:endParaRPr lang="en-US"/>
          </a:p>
        </p:txBody>
      </p:sp>
    </p:spTree>
    <p:extLst>
      <p:ext uri="{BB962C8B-B14F-4D97-AF65-F5344CB8AC3E}">
        <p14:creationId xmlns:p14="http://schemas.microsoft.com/office/powerpoint/2010/main" val="4244561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en-US" altLang="ja-JP" dirty="0"/>
              <a:t>【</a:t>
            </a:r>
            <a:r>
              <a:rPr kumimoji="1" lang="ja-JP" altLang="en-US" dirty="0"/>
              <a:t>テンプレート</a:t>
            </a:r>
            <a:r>
              <a:rPr kumimoji="1" lang="en-US" altLang="ja-JP" dirty="0"/>
              <a:t>】</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機械学習モデルを活用するプロダクトでは、主となるプロダクトを開発する</a:t>
            </a:r>
            <a:r>
              <a:rPr kumimoji="1" lang="en-US" altLang="ja-JP" dirty="0"/>
              <a:t>DevOps</a:t>
            </a:r>
            <a:r>
              <a:rPr kumimoji="1" lang="ja-JP" altLang="en-US" dirty="0"/>
              <a:t>チームと、</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機械学習モデルを開発する</a:t>
            </a:r>
            <a:r>
              <a:rPr kumimoji="1" lang="en-US" altLang="ja-JP" dirty="0"/>
              <a:t>MLOps</a:t>
            </a:r>
            <a:r>
              <a:rPr kumimoji="1" lang="ja-JP" altLang="en-US" dirty="0"/>
              <a:t>のチームが連携する必要があります。</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21</a:t>
            </a:fld>
            <a:endParaRPr lang="en-US"/>
          </a:p>
        </p:txBody>
      </p:sp>
    </p:spTree>
    <p:extLst>
      <p:ext uri="{BB962C8B-B14F-4D97-AF65-F5344CB8AC3E}">
        <p14:creationId xmlns:p14="http://schemas.microsoft.com/office/powerpoint/2010/main" val="543219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en-US" altLang="ja-JP" dirty="0"/>
              <a:t>【</a:t>
            </a:r>
            <a:r>
              <a:rPr kumimoji="1" lang="ja-JP" altLang="en-US" dirty="0"/>
              <a:t>テンプレート</a:t>
            </a:r>
            <a:r>
              <a:rPr kumimoji="1" lang="en-US" altLang="ja-JP" dirty="0"/>
              <a:t>】</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機械学習モデルを活用するプロダクトでは、主となるプロダクトを開発する</a:t>
            </a:r>
            <a:r>
              <a:rPr kumimoji="1" lang="en-US" altLang="ja-JP" dirty="0"/>
              <a:t>DevOps</a:t>
            </a:r>
            <a:r>
              <a:rPr kumimoji="1" lang="ja-JP" altLang="en-US" dirty="0"/>
              <a:t>チームと、</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機械学習モデルを開発する</a:t>
            </a:r>
            <a:r>
              <a:rPr kumimoji="1" lang="en-US" altLang="ja-JP" dirty="0"/>
              <a:t>MLOps</a:t>
            </a:r>
            <a:r>
              <a:rPr kumimoji="1" lang="ja-JP" altLang="en-US" dirty="0"/>
              <a:t>のチームが連携する必要があります。</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22</a:t>
            </a:fld>
            <a:endParaRPr lang="en-US"/>
          </a:p>
        </p:txBody>
      </p:sp>
    </p:spTree>
    <p:extLst>
      <p:ext uri="{BB962C8B-B14F-4D97-AF65-F5344CB8AC3E}">
        <p14:creationId xmlns:p14="http://schemas.microsoft.com/office/powerpoint/2010/main" val="3401721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latin typeface="Meiryo" panose="020B0604030504040204" pitchFamily="34" charset="-128"/>
              <a:ea typeface="Meiryo" panose="020B0604030504040204" pitchFamily="34" charset="-128"/>
            </a:endParaRPr>
          </a:p>
        </p:txBody>
      </p:sp>
      <p:sp>
        <p:nvSpPr>
          <p:cNvPr id="4" name="スライド番号プレースホルダー 3"/>
          <p:cNvSpPr>
            <a:spLocks noGrp="1"/>
          </p:cNvSpPr>
          <p:nvPr>
            <p:ph type="sldNum" sz="quarter" idx="5"/>
          </p:nvPr>
        </p:nvSpPr>
        <p:spPr/>
        <p:txBody>
          <a:bodyPr/>
          <a:lstStyle/>
          <a:p>
            <a:fld id="{F8FEB175-7AE1-4B66-A823-55E80A74AF1C}" type="slidenum">
              <a:rPr lang="en-US" smtClean="0"/>
              <a:pPr/>
              <a:t>23</a:t>
            </a:fld>
            <a:endParaRPr lang="en-US"/>
          </a:p>
        </p:txBody>
      </p:sp>
    </p:spTree>
    <p:extLst>
      <p:ext uri="{BB962C8B-B14F-4D97-AF65-F5344CB8AC3E}">
        <p14:creationId xmlns:p14="http://schemas.microsoft.com/office/powerpoint/2010/main" val="2199907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altLang="ja-JP" dirty="0"/>
              <a:t>AAAQ Framework </a:t>
            </a:r>
            <a:r>
              <a:rPr lang="ja-JP" altLang="en-US" dirty="0"/>
              <a:t>に基づく</a:t>
            </a:r>
            <a:endParaRPr lang="en-US" altLang="ja-JP" dirty="0"/>
          </a:p>
          <a:p>
            <a:r>
              <a:rPr lang="en-US" altLang="ja-JP" dirty="0"/>
              <a:t>https://gbvguidelines.org/wp/wp-content/uploads/2019/11/AAAQ-framework-Nov-2019-WEB.pdf</a:t>
            </a:r>
          </a:p>
          <a:p>
            <a:endParaRPr lang="en-US" altLang="ja-JP" dirty="0"/>
          </a:p>
        </p:txBody>
      </p:sp>
      <p:sp>
        <p:nvSpPr>
          <p:cNvPr id="4" name="Slide Number Placeholder 3"/>
          <p:cNvSpPr>
            <a:spLocks noGrp="1"/>
          </p:cNvSpPr>
          <p:nvPr>
            <p:ph type="sldNum" sz="quarter" idx="10"/>
          </p:nvPr>
        </p:nvSpPr>
        <p:spPr/>
        <p:txBody>
          <a:bodyPr/>
          <a:lstStyle/>
          <a:p>
            <a:pPr marL="0" marR="0" lvl="0" indent="0" algn="r" defTabSz="340219" rtl="0" eaLnBrk="1" fontAlgn="auto" latinLnBrk="0" hangingPunct="1">
              <a:lnSpc>
                <a:spcPct val="100000"/>
              </a:lnSpc>
              <a:spcBef>
                <a:spcPts val="0"/>
              </a:spcBef>
              <a:spcAft>
                <a:spcPts val="0"/>
              </a:spcAft>
              <a:buClrTx/>
              <a:buSzTx/>
              <a:buFontTx/>
              <a:buNone/>
              <a:tabLst/>
              <a:defRPr/>
            </a:pPr>
            <a:fld id="{525B7AE5-8B6B-45BB-BCE2-0D5FF01E052A}" type="slidenum">
              <a:rPr kumimoji="0" lang="en-US" sz="1200" b="0" i="0" u="none" strike="noStrike" kern="1200" cap="none" spc="0" normalizeH="0" baseline="0" noProof="0" smtClean="0">
                <a:ln>
                  <a:noFill/>
                </a:ln>
                <a:solidFill>
                  <a:prstClr val="black"/>
                </a:solidFill>
                <a:effectLst/>
                <a:uLnTx/>
                <a:uFillTx/>
                <a:latin typeface="Amazon Ember"/>
                <a:ea typeface="+mn-ea"/>
                <a:cs typeface="+mn-cs"/>
              </a:rPr>
              <a:pPr marL="0" marR="0" lvl="0" indent="0" algn="r" defTabSz="340219"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mazon Ember"/>
              <a:ea typeface="+mn-ea"/>
              <a:cs typeface="+mn-cs"/>
            </a:endParaRPr>
          </a:p>
        </p:txBody>
      </p:sp>
    </p:spTree>
    <p:extLst>
      <p:ext uri="{BB962C8B-B14F-4D97-AF65-F5344CB8AC3E}">
        <p14:creationId xmlns:p14="http://schemas.microsoft.com/office/powerpoint/2010/main" val="3910877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ltLang="ja-JP" dirty="0"/>
          </a:p>
        </p:txBody>
      </p:sp>
      <p:sp>
        <p:nvSpPr>
          <p:cNvPr id="4" name="Slide Number Placeholder 3"/>
          <p:cNvSpPr>
            <a:spLocks noGrp="1"/>
          </p:cNvSpPr>
          <p:nvPr>
            <p:ph type="sldNum" sz="quarter" idx="10"/>
          </p:nvPr>
        </p:nvSpPr>
        <p:spPr/>
        <p:txBody>
          <a:bodyPr/>
          <a:lstStyle/>
          <a:p>
            <a:pPr marL="0" marR="0" lvl="0" indent="0" algn="r" defTabSz="340219" rtl="0" eaLnBrk="1" fontAlgn="auto" latinLnBrk="0" hangingPunct="1">
              <a:lnSpc>
                <a:spcPct val="100000"/>
              </a:lnSpc>
              <a:spcBef>
                <a:spcPts val="0"/>
              </a:spcBef>
              <a:spcAft>
                <a:spcPts val="0"/>
              </a:spcAft>
              <a:buClrTx/>
              <a:buSzTx/>
              <a:buFontTx/>
              <a:buNone/>
              <a:tabLst/>
              <a:defRPr/>
            </a:pPr>
            <a:fld id="{525B7AE5-8B6B-45BB-BCE2-0D5FF01E052A}" type="slidenum">
              <a:rPr kumimoji="0" lang="en-US" sz="1200" b="0" i="0" u="none" strike="noStrike" kern="1200" cap="none" spc="0" normalizeH="0" baseline="0" noProof="0" smtClean="0">
                <a:ln>
                  <a:noFill/>
                </a:ln>
                <a:solidFill>
                  <a:prstClr val="black"/>
                </a:solidFill>
                <a:effectLst/>
                <a:uLnTx/>
                <a:uFillTx/>
                <a:latin typeface="Amazon Ember"/>
                <a:ea typeface="+mn-ea"/>
                <a:cs typeface="+mn-cs"/>
              </a:rPr>
              <a:pPr marL="0" marR="0" lvl="0" indent="0" algn="r" defTabSz="340219"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mazon Ember"/>
              <a:ea typeface="+mn-ea"/>
              <a:cs typeface="+mn-cs"/>
            </a:endParaRPr>
          </a:p>
        </p:txBody>
      </p:sp>
    </p:spTree>
    <p:extLst>
      <p:ext uri="{BB962C8B-B14F-4D97-AF65-F5344CB8AC3E}">
        <p14:creationId xmlns:p14="http://schemas.microsoft.com/office/powerpoint/2010/main" val="3679264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ltLang="ja-JP" dirty="0"/>
          </a:p>
        </p:txBody>
      </p:sp>
      <p:sp>
        <p:nvSpPr>
          <p:cNvPr id="4" name="Slide Number Placeholder 3"/>
          <p:cNvSpPr>
            <a:spLocks noGrp="1"/>
          </p:cNvSpPr>
          <p:nvPr>
            <p:ph type="sldNum" sz="quarter" idx="10"/>
          </p:nvPr>
        </p:nvSpPr>
        <p:spPr/>
        <p:txBody>
          <a:bodyPr/>
          <a:lstStyle/>
          <a:p>
            <a:pPr marL="0" marR="0" lvl="0" indent="0" algn="r" defTabSz="340219" rtl="0" eaLnBrk="1" fontAlgn="auto" latinLnBrk="0" hangingPunct="1">
              <a:lnSpc>
                <a:spcPct val="100000"/>
              </a:lnSpc>
              <a:spcBef>
                <a:spcPts val="0"/>
              </a:spcBef>
              <a:spcAft>
                <a:spcPts val="0"/>
              </a:spcAft>
              <a:buClrTx/>
              <a:buSzTx/>
              <a:buFontTx/>
              <a:buNone/>
              <a:tabLst/>
              <a:defRPr/>
            </a:pPr>
            <a:fld id="{525B7AE5-8B6B-45BB-BCE2-0D5FF01E052A}" type="slidenum">
              <a:rPr kumimoji="0" lang="en-US" sz="1200" b="0" i="0" u="none" strike="noStrike" kern="1200" cap="none" spc="0" normalizeH="0" baseline="0" noProof="0" smtClean="0">
                <a:ln>
                  <a:noFill/>
                </a:ln>
                <a:solidFill>
                  <a:prstClr val="black"/>
                </a:solidFill>
                <a:effectLst/>
                <a:uLnTx/>
                <a:uFillTx/>
                <a:latin typeface="Amazon Ember"/>
                <a:ea typeface="+mn-ea"/>
                <a:cs typeface="+mn-cs"/>
              </a:rPr>
              <a:pPr marL="0" marR="0" lvl="0" indent="0" algn="r" defTabSz="340219"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mazon Ember"/>
              <a:ea typeface="+mn-ea"/>
              <a:cs typeface="+mn-cs"/>
            </a:endParaRPr>
          </a:p>
        </p:txBody>
      </p:sp>
    </p:spTree>
    <p:extLst>
      <p:ext uri="{BB962C8B-B14F-4D97-AF65-F5344CB8AC3E}">
        <p14:creationId xmlns:p14="http://schemas.microsoft.com/office/powerpoint/2010/main" val="3699952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altLang="ja-JP" dirty="0"/>
              <a:t>80%</a:t>
            </a:r>
            <a:r>
              <a:rPr lang="ja-JP" altLang="en-US" dirty="0"/>
              <a:t>の根拠</a:t>
            </a:r>
            <a:endParaRPr lang="en-US" altLang="ja-JP" dirty="0"/>
          </a:p>
          <a:p>
            <a:r>
              <a:rPr lang="en-US" altLang="ja-JP" dirty="0"/>
              <a:t>https://note.com/piqcy/n/n9c9e97896596</a:t>
            </a:r>
          </a:p>
          <a:p>
            <a:endParaRPr lang="en-US" altLang="ja-JP" dirty="0"/>
          </a:p>
        </p:txBody>
      </p:sp>
      <p:sp>
        <p:nvSpPr>
          <p:cNvPr id="4" name="Slide Number Placeholder 3"/>
          <p:cNvSpPr>
            <a:spLocks noGrp="1"/>
          </p:cNvSpPr>
          <p:nvPr>
            <p:ph type="sldNum" sz="quarter" idx="10"/>
          </p:nvPr>
        </p:nvSpPr>
        <p:spPr/>
        <p:txBody>
          <a:bodyPr/>
          <a:lstStyle/>
          <a:p>
            <a:pPr marL="0" marR="0" lvl="0" indent="0" algn="r" defTabSz="340219" rtl="0" eaLnBrk="1" fontAlgn="auto" latinLnBrk="0" hangingPunct="1">
              <a:lnSpc>
                <a:spcPct val="100000"/>
              </a:lnSpc>
              <a:spcBef>
                <a:spcPts val="0"/>
              </a:spcBef>
              <a:spcAft>
                <a:spcPts val="0"/>
              </a:spcAft>
              <a:buClrTx/>
              <a:buSzTx/>
              <a:buFontTx/>
              <a:buNone/>
              <a:tabLst/>
              <a:defRPr/>
            </a:pPr>
            <a:fld id="{525B7AE5-8B6B-45BB-BCE2-0D5FF01E052A}" type="slidenum">
              <a:rPr kumimoji="0" lang="en-US" sz="1200" b="0" i="0" u="none" strike="noStrike" kern="1200" cap="none" spc="0" normalizeH="0" baseline="0" noProof="0" smtClean="0">
                <a:ln>
                  <a:noFill/>
                </a:ln>
                <a:solidFill>
                  <a:prstClr val="black"/>
                </a:solidFill>
                <a:effectLst/>
                <a:uLnTx/>
                <a:uFillTx/>
                <a:latin typeface="Amazon Ember"/>
                <a:ea typeface="+mn-ea"/>
                <a:cs typeface="+mn-cs"/>
              </a:rPr>
              <a:pPr marL="0" marR="0" lvl="0" indent="0" algn="r" defTabSz="340219"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mazon Ember"/>
              <a:ea typeface="+mn-ea"/>
              <a:cs typeface="+mn-cs"/>
            </a:endParaRPr>
          </a:p>
        </p:txBody>
      </p:sp>
    </p:spTree>
    <p:extLst>
      <p:ext uri="{BB962C8B-B14F-4D97-AF65-F5344CB8AC3E}">
        <p14:creationId xmlns:p14="http://schemas.microsoft.com/office/powerpoint/2010/main" val="87244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A3D89E5F-BEEF-42A1-A57B-E5A736D51194}" type="slidenum">
              <a:rPr lang="en-US" smtClean="0"/>
              <a:pPr rtl="0"/>
              <a:t>31</a:t>
            </a:fld>
            <a:endParaRPr lang="en-US" dirty="0"/>
          </a:p>
        </p:txBody>
      </p:sp>
    </p:spTree>
    <p:extLst>
      <p:ext uri="{BB962C8B-B14F-4D97-AF65-F5344CB8AC3E}">
        <p14:creationId xmlns:p14="http://schemas.microsoft.com/office/powerpoint/2010/main" val="3970833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ja-JP" altLang="en-US" dirty="0"/>
              <a:t>では、最後に復習しましょう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32</a:t>
            </a:fld>
            <a:endParaRPr lang="en-US"/>
          </a:p>
        </p:txBody>
      </p:sp>
    </p:spTree>
    <p:extLst>
      <p:ext uri="{BB962C8B-B14F-4D97-AF65-F5344CB8AC3E}">
        <p14:creationId xmlns:p14="http://schemas.microsoft.com/office/powerpoint/2010/main" val="1550559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ja-JP" altLang="en-US" dirty="0"/>
              <a:t>では、最後に復習しましょう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34</a:t>
            </a:fld>
            <a:endParaRPr lang="en-US"/>
          </a:p>
        </p:txBody>
      </p:sp>
    </p:spTree>
    <p:extLst>
      <p:ext uri="{BB962C8B-B14F-4D97-AF65-F5344CB8AC3E}">
        <p14:creationId xmlns:p14="http://schemas.microsoft.com/office/powerpoint/2010/main" val="2543553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algn="l"/>
            <a:r>
              <a:rPr kumimoji="1" lang="en-US" altLang="ja-JP" dirty="0"/>
              <a:t>ML Enablement Workshop</a:t>
            </a:r>
            <a:r>
              <a:rPr kumimoji="1" lang="ja-JP" altLang="en-US" dirty="0"/>
              <a:t>は、</a:t>
            </a:r>
            <a:r>
              <a:rPr kumimoji="1" lang="ja-JP" altLang="en-US" sz="1200" b="0" dirty="0">
                <a:latin typeface="メイリオ" panose="020B0604030504040204" pitchFamily="50" charset="-128"/>
                <a:ea typeface="メイリオ" panose="020B0604030504040204" pitchFamily="50" charset="-128"/>
              </a:rPr>
              <a:t>プロダクトマネージャー、開発者、データサイエンティストの </a:t>
            </a:r>
            <a:r>
              <a:rPr kumimoji="1" lang="en-US" altLang="ja-JP" sz="1200" b="0" dirty="0">
                <a:latin typeface="メイリオ" panose="020B0604030504040204" pitchFamily="50" charset="-128"/>
                <a:ea typeface="メイリオ" panose="020B0604030504040204" pitchFamily="50" charset="-128"/>
              </a:rPr>
              <a:t>3 </a:t>
            </a:r>
            <a:r>
              <a:rPr kumimoji="1" lang="ja-JP" altLang="en-US" sz="1200" b="0" dirty="0">
                <a:latin typeface="メイリオ" panose="020B0604030504040204" pitchFamily="50" charset="-128"/>
                <a:ea typeface="メイリオ" panose="020B0604030504040204" pitchFamily="50" charset="-128"/>
              </a:rPr>
              <a:t>者が</a:t>
            </a:r>
            <a:r>
              <a:rPr kumimoji="1" lang="ja-JP" altLang="en-US" sz="1200" b="0" dirty="0">
                <a:solidFill>
                  <a:schemeClr val="accent1"/>
                </a:solidFill>
                <a:latin typeface="メイリオ" panose="020B0604030504040204" pitchFamily="50" charset="-128"/>
                <a:ea typeface="メイリオ" panose="020B0604030504040204" pitchFamily="50" charset="-128"/>
              </a:rPr>
              <a:t>組織横断的</a:t>
            </a:r>
            <a:r>
              <a:rPr kumimoji="1" lang="ja-JP" altLang="en-US" sz="1200" b="0" dirty="0">
                <a:latin typeface="メイリオ" panose="020B0604030504040204" pitchFamily="50" charset="-128"/>
                <a:ea typeface="メイリオ" panose="020B0604030504040204" pitchFamily="50" charset="-128"/>
              </a:rPr>
              <a:t>にチームを組成し、</a:t>
            </a:r>
            <a:endParaRPr kumimoji="1" lang="en-US" altLang="ja-JP" sz="1200" b="0" dirty="0">
              <a:latin typeface="メイリオ" panose="020B0604030504040204" pitchFamily="50" charset="-128"/>
              <a:ea typeface="メイリオ" panose="020B0604030504040204" pitchFamily="50" charset="-128"/>
            </a:endParaRPr>
          </a:p>
          <a:p>
            <a:pPr algn="l"/>
            <a:r>
              <a:rPr kumimoji="1" lang="ja-JP" altLang="en-US" sz="1200" b="0" dirty="0">
                <a:latin typeface="メイリオ" panose="020B0604030504040204" pitchFamily="50" charset="-128"/>
                <a:ea typeface="メイリオ" panose="020B0604030504040204" pitchFamily="50" charset="-128"/>
              </a:rPr>
              <a:t>機械学習による</a:t>
            </a:r>
            <a:r>
              <a:rPr kumimoji="1" lang="ja-JP" altLang="en-US" sz="1200" b="0" dirty="0">
                <a:solidFill>
                  <a:schemeClr val="accent1"/>
                </a:solidFill>
                <a:latin typeface="メイリオ" panose="020B0604030504040204" pitchFamily="50" charset="-128"/>
                <a:ea typeface="メイリオ" panose="020B0604030504040204" pitchFamily="50" charset="-128"/>
              </a:rPr>
              <a:t>成長サイクル</a:t>
            </a:r>
            <a:r>
              <a:rPr kumimoji="1" lang="ja-JP" altLang="en-US" sz="1200" b="0" dirty="0">
                <a:latin typeface="メイリオ" panose="020B0604030504040204" pitchFamily="50" charset="-128"/>
                <a:ea typeface="メイリオ" panose="020B0604030504040204" pitchFamily="50" charset="-128"/>
              </a:rPr>
              <a:t>を実現する計画を作るワークショップです。</a:t>
            </a:r>
            <a:endParaRPr kumimoji="1" lang="en-US" altLang="ja-JP" sz="1200" b="0" dirty="0">
              <a:latin typeface="メイリオ" panose="020B0604030504040204" pitchFamily="50" charset="-128"/>
              <a:ea typeface="メイリオ" panose="020B0604030504040204" pitchFamily="50" charset="-128"/>
            </a:endParaRPr>
          </a:p>
          <a:p>
            <a:pPr algn="l"/>
            <a:endParaRPr kumimoji="1" lang="en-US" altLang="ja-JP" sz="1200" b="0"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理解編、応用編、開始編、</a:t>
            </a:r>
            <a:endParaRPr kumimoji="1" lang="en-US" altLang="ja-JP" dirty="0"/>
          </a:p>
          <a:p>
            <a:r>
              <a:rPr kumimoji="1" lang="en-US" altLang="ja-JP" dirty="0"/>
              <a:t>3</a:t>
            </a:r>
            <a:r>
              <a:rPr kumimoji="1" lang="ja-JP" altLang="en-US" dirty="0"/>
              <a:t>つのパートから構成されており、全部で </a:t>
            </a:r>
            <a:r>
              <a:rPr kumimoji="1" lang="en-US" altLang="ja-JP" dirty="0"/>
              <a:t>7 </a:t>
            </a:r>
            <a:r>
              <a:rPr kumimoji="1" lang="ja-JP" altLang="en-US" dirty="0"/>
              <a:t>時間程度の内容になります。</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コンテンツはすべて </a:t>
            </a:r>
            <a:r>
              <a:rPr kumimoji="1" lang="en-US" altLang="ja-JP" dirty="0"/>
              <a:t>GitHub </a:t>
            </a:r>
            <a:r>
              <a:rPr kumimoji="1" lang="ja-JP" altLang="en-US" dirty="0"/>
              <a:t>で公開されており、無料で見て頂くことができます。動画の概要欄にリンクがあるのでそちらからぜひアクセスください。</a:t>
            </a:r>
            <a:endParaRPr kumimoji="1" lang="en-US" altLang="ja-JP" dirty="0"/>
          </a:p>
          <a:p>
            <a:r>
              <a:rPr kumimoji="1" lang="ja-JP" altLang="en-US" dirty="0"/>
              <a:t>具体的には、どんなふうに進むのでしょうか</a:t>
            </a:r>
            <a:r>
              <a:rPr kumimoji="1" lang="en-US" altLang="ja-JP" dirty="0"/>
              <a:t>? 3</a:t>
            </a:r>
            <a:r>
              <a:rPr kumimoji="1" lang="ja-JP" altLang="en-US" dirty="0"/>
              <a:t>つのステップの詳細を解説していきます。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pPr rtl="0"/>
            <a:fld id="{A3D89E5F-BEEF-42A1-A57B-E5A736D51194}" type="slidenum">
              <a:rPr lang="en-US" smtClean="0"/>
              <a:pPr rtl="0"/>
              <a:t>2</a:t>
            </a:fld>
            <a:endParaRPr lang="en-US" dirty="0"/>
          </a:p>
        </p:txBody>
      </p:sp>
    </p:spTree>
    <p:extLst>
      <p:ext uri="{BB962C8B-B14F-4D97-AF65-F5344CB8AC3E}">
        <p14:creationId xmlns:p14="http://schemas.microsoft.com/office/powerpoint/2010/main" val="1290034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36</a:t>
            </a:fld>
            <a:endParaRPr lang="en-US"/>
          </a:p>
        </p:txBody>
      </p:sp>
    </p:spTree>
    <p:extLst>
      <p:ext uri="{BB962C8B-B14F-4D97-AF65-F5344CB8AC3E}">
        <p14:creationId xmlns:p14="http://schemas.microsoft.com/office/powerpoint/2010/main" val="3138161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525B7AE5-8B6B-45BB-BCE2-0D5FF01E052A}"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705554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525B7AE5-8B6B-45BB-BCE2-0D5FF01E052A}"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143994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A3D89E5F-BEEF-42A1-A57B-E5A736D51194}" type="slidenum">
              <a:rPr lang="en-US" smtClean="0"/>
              <a:pPr rtl="0"/>
              <a:t>40</a:t>
            </a:fld>
            <a:endParaRPr lang="en-US" dirty="0"/>
          </a:p>
        </p:txBody>
      </p:sp>
    </p:spTree>
    <p:extLst>
      <p:ext uri="{BB962C8B-B14F-4D97-AF65-F5344CB8AC3E}">
        <p14:creationId xmlns:p14="http://schemas.microsoft.com/office/powerpoint/2010/main" val="366495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A3D89E5F-BEEF-42A1-A57B-E5A736D51194}" type="slidenum">
              <a:rPr lang="en-US" smtClean="0"/>
              <a:pPr rtl="0"/>
              <a:t>41</a:t>
            </a:fld>
            <a:endParaRPr lang="en-US" dirty="0"/>
          </a:p>
        </p:txBody>
      </p:sp>
    </p:spTree>
    <p:extLst>
      <p:ext uri="{BB962C8B-B14F-4D97-AF65-F5344CB8AC3E}">
        <p14:creationId xmlns:p14="http://schemas.microsoft.com/office/powerpoint/2010/main" val="916934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525B7AE5-8B6B-45BB-BCE2-0D5FF01E052A}"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489207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A3D89E5F-BEEF-42A1-A57B-E5A736D51194}" type="slidenum">
              <a:rPr lang="en-US" smtClean="0"/>
              <a:pPr rtl="0"/>
              <a:t>43</a:t>
            </a:fld>
            <a:endParaRPr lang="en-US" dirty="0"/>
          </a:p>
        </p:txBody>
      </p:sp>
    </p:spTree>
    <p:extLst>
      <p:ext uri="{BB962C8B-B14F-4D97-AF65-F5344CB8AC3E}">
        <p14:creationId xmlns:p14="http://schemas.microsoft.com/office/powerpoint/2010/main" val="2526991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A3D89E5F-BEEF-42A1-A57B-E5A736D51194}" type="slidenum">
              <a:rPr lang="en-US" smtClean="0"/>
              <a:pPr rtl="0"/>
              <a:t>44</a:t>
            </a:fld>
            <a:endParaRPr lang="en-US" dirty="0"/>
          </a:p>
        </p:txBody>
      </p:sp>
    </p:spTree>
    <p:extLst>
      <p:ext uri="{BB962C8B-B14F-4D97-AF65-F5344CB8AC3E}">
        <p14:creationId xmlns:p14="http://schemas.microsoft.com/office/powerpoint/2010/main" val="40367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A3D89E5F-BEEF-42A1-A57B-E5A736D51194}" type="slidenum">
              <a:rPr lang="en-US" smtClean="0"/>
              <a:pPr rtl="0"/>
              <a:t>46</a:t>
            </a:fld>
            <a:endParaRPr lang="en-US" dirty="0"/>
          </a:p>
        </p:txBody>
      </p:sp>
    </p:spTree>
    <p:extLst>
      <p:ext uri="{BB962C8B-B14F-4D97-AF65-F5344CB8AC3E}">
        <p14:creationId xmlns:p14="http://schemas.microsoft.com/office/powerpoint/2010/main" val="1889200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A3D89E5F-BEEF-42A1-A57B-E5A736D51194}" type="slidenum">
              <a:rPr lang="en-US" smtClean="0"/>
              <a:pPr rtl="0"/>
              <a:t>48</a:t>
            </a:fld>
            <a:endParaRPr lang="en-US" dirty="0"/>
          </a:p>
        </p:txBody>
      </p:sp>
    </p:spTree>
    <p:extLst>
      <p:ext uri="{BB962C8B-B14F-4D97-AF65-F5344CB8AC3E}">
        <p14:creationId xmlns:p14="http://schemas.microsoft.com/office/powerpoint/2010/main" val="2578699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ja-JP" altLang="en-US" dirty="0"/>
              <a:t>機械学習の成長サイクルは、機械学習がユーザー体験を改善することでユーザー数が増える、ユーザー数が増えたことで学習データが増える、</a:t>
            </a:r>
            <a:endParaRPr lang="en-US" altLang="ja-JP" dirty="0"/>
          </a:p>
          <a:p>
            <a:r>
              <a:rPr lang="ja-JP" altLang="en-US" dirty="0"/>
              <a:t>学習データが増えることでモデルの精度が改善されるというループがあり、このループがソフトウェアを改善するよりも速いスピードで回る状況です。</a:t>
            </a:r>
            <a:endParaRPr lang="en-US" altLang="ja-JP" dirty="0"/>
          </a:p>
          <a:p>
            <a:r>
              <a:rPr lang="ja-JP" altLang="en-US" dirty="0"/>
              <a:t>この状況では、機械学習を使わない競合よりも早く低コストでユーザーを獲得し続けることができます。</a:t>
            </a:r>
            <a:endParaRPr lang="en-US" altLang="ja-JP" dirty="0"/>
          </a:p>
          <a:p>
            <a:endParaRPr lang="en-US"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525B7AE5-8B6B-45BB-BCE2-0D5FF01E052A}"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666232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A3D89E5F-BEEF-42A1-A57B-E5A736D51194}" type="slidenum">
              <a:rPr lang="en-US" smtClean="0"/>
              <a:pPr rtl="0"/>
              <a:t>51</a:t>
            </a:fld>
            <a:endParaRPr lang="en-US" dirty="0"/>
          </a:p>
        </p:txBody>
      </p:sp>
    </p:spTree>
    <p:extLst>
      <p:ext uri="{BB962C8B-B14F-4D97-AF65-F5344CB8AC3E}">
        <p14:creationId xmlns:p14="http://schemas.microsoft.com/office/powerpoint/2010/main" val="212870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A3D89E5F-BEEF-42A1-A57B-E5A736D51194}" type="slidenum">
              <a:rPr lang="en-US" smtClean="0"/>
              <a:pPr rtl="0"/>
              <a:t>53</a:t>
            </a:fld>
            <a:endParaRPr lang="en-US" dirty="0"/>
          </a:p>
        </p:txBody>
      </p:sp>
    </p:spTree>
    <p:extLst>
      <p:ext uri="{BB962C8B-B14F-4D97-AF65-F5344CB8AC3E}">
        <p14:creationId xmlns:p14="http://schemas.microsoft.com/office/powerpoint/2010/main" val="11563202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A3D89E5F-BEEF-42A1-A57B-E5A736D51194}" type="slidenum">
              <a:rPr lang="en-US" smtClean="0"/>
              <a:pPr rtl="0"/>
              <a:t>54</a:t>
            </a:fld>
            <a:endParaRPr lang="en-US" dirty="0"/>
          </a:p>
        </p:txBody>
      </p:sp>
    </p:spTree>
    <p:extLst>
      <p:ext uri="{BB962C8B-B14F-4D97-AF65-F5344CB8AC3E}">
        <p14:creationId xmlns:p14="http://schemas.microsoft.com/office/powerpoint/2010/main" val="37110585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A3D89E5F-BEEF-42A1-A57B-E5A736D51194}" type="slidenum">
              <a:rPr lang="en-US" smtClean="0"/>
              <a:pPr rtl="0"/>
              <a:t>55</a:t>
            </a:fld>
            <a:endParaRPr lang="en-US" dirty="0"/>
          </a:p>
        </p:txBody>
      </p:sp>
    </p:spTree>
    <p:extLst>
      <p:ext uri="{BB962C8B-B14F-4D97-AF65-F5344CB8AC3E}">
        <p14:creationId xmlns:p14="http://schemas.microsoft.com/office/powerpoint/2010/main" val="762802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algn="l"/>
            <a:r>
              <a:rPr kumimoji="1" lang="en-US" altLang="ja-JP" dirty="0"/>
              <a:t>Spotify </a:t>
            </a:r>
            <a:r>
              <a:rPr kumimoji="1" lang="ja-JP" altLang="en-US" dirty="0">
                <a:latin typeface="メイリオ" panose="020B0604030504040204" pitchFamily="50" charset="-128"/>
                <a:ea typeface="メイリオ" panose="020B0604030504040204" pitchFamily="50" charset="-128"/>
              </a:rPr>
              <a:t>では、</a:t>
            </a:r>
            <a:r>
              <a:rPr kumimoji="1" lang="en-US" altLang="ja-JP" dirty="0"/>
              <a:t>MLOps </a:t>
            </a:r>
            <a:r>
              <a:rPr kumimoji="1" lang="ja-JP" altLang="en-US" dirty="0">
                <a:latin typeface="メイリオ" panose="020B0604030504040204" pitchFamily="50" charset="-128"/>
                <a:ea typeface="メイリオ" panose="020B0604030504040204" pitchFamily="50" charset="-128"/>
              </a:rPr>
              <a:t>の基盤を整えることで本番の約 </a:t>
            </a:r>
            <a:r>
              <a:rPr kumimoji="1" lang="en-US" altLang="ja-JP" dirty="0">
                <a:ea typeface="メイリオ" panose="020B0604030504040204" pitchFamily="50" charset="-128"/>
              </a:rPr>
              <a:t>7 </a:t>
            </a:r>
            <a:r>
              <a:rPr kumimoji="1" lang="ja-JP" altLang="en-US" dirty="0">
                <a:latin typeface="メイリオ" panose="020B0604030504040204" pitchFamily="50" charset="-128"/>
                <a:ea typeface="メイリオ" panose="020B0604030504040204" pitchFamily="50" charset="-128"/>
              </a:rPr>
              <a:t>倍の実験をしている。</a:t>
            </a:r>
            <a:endParaRPr kumimoji="1" lang="en-US" altLang="ja-JP" dirty="0">
              <a:latin typeface="メイリオ" panose="020B0604030504040204" pitchFamily="50" charset="-128"/>
              <a:ea typeface="メイリオ" panose="020B0604030504040204" pitchFamily="50" charset="-128"/>
            </a:endParaRPr>
          </a:p>
          <a:p>
            <a:pPr algn="l"/>
            <a:r>
              <a:rPr kumimoji="1" lang="ja-JP" altLang="en-US" sz="1200" dirty="0">
                <a:latin typeface="メイリオ" panose="020B0604030504040204" pitchFamily="50" charset="-128"/>
                <a:ea typeface="メイリオ" panose="020B0604030504040204" pitchFamily="50" charset="-128"/>
              </a:rPr>
              <a:t>参照</a:t>
            </a:r>
            <a:r>
              <a:rPr kumimoji="1" lang="en-US" altLang="ja-JP" sz="1200" dirty="0">
                <a:latin typeface="メイリオ" panose="020B0604030504040204" pitchFamily="50" charset="-128"/>
                <a:ea typeface="メイリオ" panose="020B0604030504040204" pitchFamily="50" charset="-128"/>
              </a:rPr>
              <a:t>: </a:t>
            </a:r>
            <a:r>
              <a:rPr kumimoji="1" lang="en-US" altLang="ja-JP" sz="1200" dirty="0">
                <a:latin typeface="メイリオ" panose="020B0604030504040204" pitchFamily="50" charset="-128"/>
                <a:ea typeface="メイリオ" panose="020B0604030504040204" pitchFamily="50" charset="-128"/>
                <a:hlinkClick r:id="rId3"/>
              </a:rPr>
              <a:t>The Winding Road to Better Machine Learning Infrastructure Through </a:t>
            </a:r>
            <a:r>
              <a:rPr kumimoji="1" lang="en-US" altLang="ja-JP" sz="1200" dirty="0" err="1">
                <a:latin typeface="メイリオ" panose="020B0604030504040204" pitchFamily="50" charset="-128"/>
                <a:ea typeface="メイリオ" panose="020B0604030504040204" pitchFamily="50" charset="-128"/>
                <a:hlinkClick r:id="rId3"/>
              </a:rPr>
              <a:t>Tensorflow</a:t>
            </a:r>
            <a:r>
              <a:rPr kumimoji="1" lang="en-US" altLang="ja-JP" sz="1200" dirty="0">
                <a:latin typeface="メイリオ" panose="020B0604030504040204" pitchFamily="50" charset="-128"/>
                <a:ea typeface="メイリオ" panose="020B0604030504040204" pitchFamily="50" charset="-128"/>
                <a:hlinkClick r:id="rId3"/>
              </a:rPr>
              <a:t> Extended and Kubeflow</a:t>
            </a:r>
            <a:endParaRPr kumimoji="1" lang="ja-JP" altLang="en-US" sz="1200" dirty="0">
              <a:latin typeface="メイリオ" panose="020B0604030504040204" pitchFamily="50" charset="-128"/>
              <a:ea typeface="メイリオ" panose="020B0604030504040204"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rtl="0"/>
            <a:fld id="{A3D89E5F-BEEF-42A1-A57B-E5A736D51194}" type="slidenum">
              <a:rPr lang="en-US" smtClean="0"/>
              <a:pPr rtl="0"/>
              <a:t>56</a:t>
            </a:fld>
            <a:endParaRPr lang="en-US" dirty="0"/>
          </a:p>
        </p:txBody>
      </p:sp>
    </p:spTree>
    <p:extLst>
      <p:ext uri="{BB962C8B-B14F-4D97-AF65-F5344CB8AC3E}">
        <p14:creationId xmlns:p14="http://schemas.microsoft.com/office/powerpoint/2010/main" val="33142952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A3D89E5F-BEEF-42A1-A57B-E5A736D51194}" type="slidenum">
              <a:rPr lang="en-US" smtClean="0"/>
              <a:pPr rtl="0"/>
              <a:t>57</a:t>
            </a:fld>
            <a:endParaRPr lang="en-US" dirty="0"/>
          </a:p>
        </p:txBody>
      </p:sp>
    </p:spTree>
    <p:extLst>
      <p:ext uri="{BB962C8B-B14F-4D97-AF65-F5344CB8AC3E}">
        <p14:creationId xmlns:p14="http://schemas.microsoft.com/office/powerpoint/2010/main" val="2834138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ja-JP" altLang="en-US" dirty="0"/>
              <a:t>では、最後に復習しましょう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58</a:t>
            </a:fld>
            <a:endParaRPr lang="en-US"/>
          </a:p>
        </p:txBody>
      </p:sp>
    </p:spTree>
    <p:extLst>
      <p:ext uri="{BB962C8B-B14F-4D97-AF65-F5344CB8AC3E}">
        <p14:creationId xmlns:p14="http://schemas.microsoft.com/office/powerpoint/2010/main" val="13516895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59</a:t>
            </a:fld>
            <a:endParaRPr lang="en-US"/>
          </a:p>
        </p:txBody>
      </p:sp>
    </p:spTree>
    <p:extLst>
      <p:ext uri="{BB962C8B-B14F-4D97-AF65-F5344CB8AC3E}">
        <p14:creationId xmlns:p14="http://schemas.microsoft.com/office/powerpoint/2010/main" val="37298982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60</a:t>
            </a:fld>
            <a:endParaRPr lang="en-US"/>
          </a:p>
        </p:txBody>
      </p:sp>
    </p:spTree>
    <p:extLst>
      <p:ext uri="{BB962C8B-B14F-4D97-AF65-F5344CB8AC3E}">
        <p14:creationId xmlns:p14="http://schemas.microsoft.com/office/powerpoint/2010/main" val="14791410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ja-JP" altLang="en-US" dirty="0"/>
              <a:t>お疲れさまでした！</a:t>
            </a:r>
            <a:r>
              <a:rPr kumimoji="1" lang="en-US" altLang="ja-JP" dirty="0"/>
              <a:t>Module1</a:t>
            </a:r>
            <a:r>
              <a:rPr kumimoji="1" lang="ja-JP" altLang="en-US" dirty="0"/>
              <a:t>はこれで終了となります。</a:t>
            </a:r>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417110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ja-JP" altLang="en-US" dirty="0"/>
              <a:t>機械学習の成長サイクルは、機械学習がユーザー体験を改善することでユーザー数が増える、ユーザー数が増えたことで学習データが増える、</a:t>
            </a:r>
            <a:endParaRPr lang="en-US" altLang="ja-JP" dirty="0"/>
          </a:p>
          <a:p>
            <a:r>
              <a:rPr lang="ja-JP" altLang="en-US" dirty="0"/>
              <a:t>学習データが増えることでモデルの精度が改善されるというループがあり、このループがソフトウェアを改善するよりも速いスピードで回る状況です。</a:t>
            </a:r>
            <a:endParaRPr lang="en-US" altLang="ja-JP" dirty="0"/>
          </a:p>
          <a:p>
            <a:r>
              <a:rPr lang="ja-JP" altLang="en-US" dirty="0"/>
              <a:t>この状況では、機械学習を使わない競合よりも早く低コストでユーザーを獲得し続けることができます。</a:t>
            </a:r>
            <a:endParaRPr lang="en-US" altLang="ja-JP" dirty="0"/>
          </a:p>
          <a:p>
            <a:endParaRPr lang="en-US" dirty="0"/>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525B7AE5-8B6B-45BB-BCE2-0D5FF01E052A}"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820737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ja-JP" altLang="en-US" dirty="0"/>
              <a:t>エーアイと機械学習は、一緒にされることが多いですが異なるものです。</a:t>
            </a:r>
            <a:endParaRPr lang="en-US" altLang="ja-JP" dirty="0"/>
          </a:p>
          <a:p>
            <a:pPr marL="0" indent="0">
              <a:buFont typeface="Arial" panose="020B0604020202020204" pitchFamily="34" charset="0"/>
              <a:buNone/>
            </a:pPr>
            <a:r>
              <a:rPr lang="ja-JP" altLang="en-US" dirty="0"/>
              <a:t>人工知能を実現する技術の一つが機械学習であり、機械学習を実現する技術の一つが深層学習です。</a:t>
            </a:r>
            <a:endParaRPr lang="en-US" altLang="ja-JP" dirty="0"/>
          </a:p>
          <a:p>
            <a:pPr marL="0" indent="0">
              <a:buFont typeface="Arial" panose="020B0604020202020204" pitchFamily="34" charset="0"/>
              <a:buNone/>
            </a:pPr>
            <a:r>
              <a:rPr lang="ja-JP" altLang="en-US" dirty="0"/>
              <a:t>深層学習は、複数のレイヤを重ねて演算を行うニューラルネットワークと呼ばれる機械学習の手法のうち特にレイヤの数が多いものを指します。</a:t>
            </a:r>
            <a:endParaRPr lang="en-US" altLang="ja-JP"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C8FFBB86-D2CA-42DF-B0FC-01C86C716DF8}" type="slidenum">
              <a:rPr lang="en-US" smtClean="0"/>
              <a:t>14</a:t>
            </a:fld>
            <a:endParaRPr lang="en-US" dirty="0"/>
          </a:p>
        </p:txBody>
      </p:sp>
    </p:spTree>
    <p:extLst>
      <p:ext uri="{BB962C8B-B14F-4D97-AF65-F5344CB8AC3E}">
        <p14:creationId xmlns:p14="http://schemas.microsoft.com/office/powerpoint/2010/main" val="3652433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ja-JP" altLang="en-US" dirty="0"/>
              <a:t>従来のソフトウェアは事前に定義されたルールを仕様としてプログラミングで実装します。</a:t>
            </a:r>
            <a:endParaRPr lang="en-US" altLang="ja-JP" dirty="0"/>
          </a:p>
          <a:p>
            <a:r>
              <a:rPr lang="ja-JP" altLang="en-US" dirty="0"/>
              <a:t>機械学習は過去のデータとそれに対する回答から回答パターンを学習しソフトウェアを構築します。</a:t>
            </a:r>
            <a:endParaRPr lang="en-US" altLang="ja-JP" dirty="0"/>
          </a:p>
          <a:p>
            <a:r>
              <a:rPr lang="ja-JP" altLang="en-US" dirty="0"/>
              <a:t>機械学習のアルゴリズム自体はプログラミングで実装しますが、ソフトウェアの挙動を制御するルールは</a:t>
            </a:r>
            <a:endParaRPr lang="en-US" altLang="ja-JP" dirty="0"/>
          </a:p>
          <a:p>
            <a:r>
              <a:rPr lang="ja-JP" altLang="en-US" dirty="0"/>
              <a:t>データから学習されます。</a:t>
            </a:r>
            <a:endParaRPr lang="en-US" altLang="ja-JP" dirty="0"/>
          </a:p>
          <a:p>
            <a:r>
              <a:rPr lang="ja-JP" altLang="en-US" dirty="0"/>
              <a:t>従来のソフトウェアは演繹的、機械学習のソフトウェアは帰納的といえます。</a:t>
            </a:r>
            <a:endParaRPr lang="en-US" altLang="ja-JP" dirty="0"/>
          </a:p>
          <a:p>
            <a:endParaRPr lang="en-US" altLang="ja-JP" dirty="0"/>
          </a:p>
        </p:txBody>
      </p:sp>
      <p:sp>
        <p:nvSpPr>
          <p:cNvPr id="4" name="Slide Number Placeholder 3"/>
          <p:cNvSpPr>
            <a:spLocks noGrp="1"/>
          </p:cNvSpPr>
          <p:nvPr>
            <p:ph type="sldNum" sz="quarter" idx="10"/>
          </p:nvPr>
        </p:nvSpPr>
        <p:spPr/>
        <p:txBody>
          <a:bodyPr/>
          <a:lstStyle/>
          <a:p>
            <a:pPr marL="0" marR="0" lvl="0" indent="0" algn="r" defTabSz="340219" rtl="0" eaLnBrk="1" fontAlgn="auto" latinLnBrk="0" hangingPunct="1">
              <a:lnSpc>
                <a:spcPct val="100000"/>
              </a:lnSpc>
              <a:spcBef>
                <a:spcPts val="0"/>
              </a:spcBef>
              <a:spcAft>
                <a:spcPts val="0"/>
              </a:spcAft>
              <a:buClrTx/>
              <a:buSzTx/>
              <a:buFontTx/>
              <a:buNone/>
              <a:tabLst/>
              <a:defRPr/>
            </a:pPr>
            <a:fld id="{525B7AE5-8B6B-45BB-BCE2-0D5FF01E052A}" type="slidenum">
              <a:rPr kumimoji="0" lang="en-US" sz="1200" b="0" i="0" u="none" strike="noStrike" kern="1200" cap="none" spc="0" normalizeH="0" baseline="0" noProof="0" smtClean="0">
                <a:ln>
                  <a:noFill/>
                </a:ln>
                <a:solidFill>
                  <a:prstClr val="black"/>
                </a:solidFill>
                <a:effectLst/>
                <a:uLnTx/>
                <a:uFillTx/>
                <a:latin typeface="Amazon Ember"/>
                <a:ea typeface="+mn-ea"/>
                <a:cs typeface="+mn-cs"/>
              </a:rPr>
              <a:pPr marL="0" marR="0" lvl="0" indent="0" algn="r" defTabSz="340219"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mazon Ember"/>
              <a:ea typeface="+mn-ea"/>
              <a:cs typeface="+mn-cs"/>
            </a:endParaRPr>
          </a:p>
        </p:txBody>
      </p:sp>
    </p:spTree>
    <p:extLst>
      <p:ext uri="{BB962C8B-B14F-4D97-AF65-F5344CB8AC3E}">
        <p14:creationId xmlns:p14="http://schemas.microsoft.com/office/powerpoint/2010/main" val="896681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ja-JP" altLang="en-US" sz="1000" b="0" i="0" dirty="0">
                <a:solidFill>
                  <a:schemeClr val="bg1"/>
                </a:solidFill>
                <a:latin typeface="Calibri" panose="020F0502020204030204" pitchFamily="34" charset="0"/>
                <a:cs typeface="Calibri" panose="020F0502020204030204" pitchFamily="34" charset="0"/>
              </a:rPr>
              <a:t>深層学習のレベルで行われていた事前学習では、目的のタスクを解かせるために追加のデータセットが必要でした。</a:t>
            </a:r>
            <a:endParaRPr lang="en-US" altLang="ja-JP" sz="1000" b="0" i="0" dirty="0">
              <a:solidFill>
                <a:schemeClr val="bg1"/>
              </a:solidFill>
              <a:latin typeface="Calibri" panose="020F0502020204030204" pitchFamily="34" charset="0"/>
              <a:cs typeface="Calibri" panose="020F0502020204030204" pitchFamily="34" charset="0"/>
            </a:endParaRPr>
          </a:p>
          <a:p>
            <a:r>
              <a:rPr lang="ja-JP" altLang="en-US" sz="1000" b="0" i="0" dirty="0">
                <a:solidFill>
                  <a:schemeClr val="bg1"/>
                </a:solidFill>
                <a:latin typeface="Calibri" panose="020F0502020204030204" pitchFamily="34" charset="0"/>
                <a:cs typeface="Calibri" panose="020F0502020204030204" pitchFamily="34" charset="0"/>
              </a:rPr>
              <a:t>生成系</a:t>
            </a:r>
            <a:r>
              <a:rPr lang="en-US" altLang="ja-JP" sz="1000" b="0" i="0" dirty="0">
                <a:solidFill>
                  <a:schemeClr val="bg1"/>
                </a:solidFill>
                <a:latin typeface="Calibri" panose="020F0502020204030204" pitchFamily="34" charset="0"/>
                <a:cs typeface="Calibri" panose="020F0502020204030204" pitchFamily="34" charset="0"/>
              </a:rPr>
              <a:t>AI</a:t>
            </a:r>
            <a:r>
              <a:rPr lang="ja-JP" altLang="en-US" sz="1000" b="0" i="0" dirty="0">
                <a:solidFill>
                  <a:schemeClr val="bg1"/>
                </a:solidFill>
                <a:latin typeface="Calibri" panose="020F0502020204030204" pitchFamily="34" charset="0"/>
                <a:cs typeface="Calibri" panose="020F0502020204030204" pitchFamily="34" charset="0"/>
              </a:rPr>
              <a:t>では、大規模なデータ、大規模なモデルを用いることでモデルの汎用的な能力を向上させ「追加の学習なしに」人間に近しい生成を実現します。</a:t>
            </a:r>
            <a:endParaRPr lang="en-US" altLang="ja-JP" sz="1000" b="0" i="0" dirty="0">
              <a:solidFill>
                <a:schemeClr val="bg1"/>
              </a:solidFill>
              <a:latin typeface="Calibri" panose="020F0502020204030204" pitchFamily="34" charset="0"/>
              <a:cs typeface="Calibri" panose="020F0502020204030204" pitchFamily="34" charset="0"/>
            </a:endParaRPr>
          </a:p>
          <a:p>
            <a:endParaRPr lang="en-US" altLang="ja-JP" sz="1000" b="0" i="0" dirty="0">
              <a:solidFill>
                <a:schemeClr val="bg1"/>
              </a:solidFill>
              <a:latin typeface="Calibri" panose="020F0502020204030204" pitchFamily="34" charset="0"/>
              <a:cs typeface="Calibri" panose="020F0502020204030204" pitchFamily="34" charset="0"/>
            </a:endParaRPr>
          </a:p>
          <a:p>
            <a:r>
              <a:rPr lang="ja-JP" altLang="en-US" sz="1000" b="0" i="0" dirty="0">
                <a:solidFill>
                  <a:schemeClr val="bg1"/>
                </a:solidFill>
                <a:latin typeface="Calibri" panose="020F0502020204030204" pitchFamily="34" charset="0"/>
                <a:cs typeface="Calibri" panose="020F0502020204030204" pitchFamily="34" charset="0"/>
              </a:rPr>
              <a:t>テキストでは人間に近しい応答や、画像では簡単なテキストの指示から人間が書いたようなイラストを生成できます。</a:t>
            </a:r>
            <a:endParaRPr lang="en-US" altLang="ja-JP" sz="1000" b="0" i="0" dirty="0">
              <a:solidFill>
                <a:schemeClr val="bg1"/>
              </a:solidFill>
              <a:latin typeface="Calibri" panose="020F0502020204030204" pitchFamily="34" charset="0"/>
              <a:cs typeface="Calibri" panose="020F0502020204030204" pitchFamily="34" charset="0"/>
            </a:endParaRPr>
          </a:p>
          <a:p>
            <a:endParaRPr lang="en-US" altLang="ja-JP" sz="1000" b="0" i="0" dirty="0">
              <a:solidFill>
                <a:schemeClr val="bg1"/>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72F4E750-4A8C-4255-B8EE-26052AA718E6}" type="slidenum">
              <a:rPr lang="en-US" smtClean="0"/>
              <a:pPr/>
              <a:t>16</a:t>
            </a:fld>
            <a:endParaRPr lang="en-US" dirty="0"/>
          </a:p>
        </p:txBody>
      </p:sp>
    </p:spTree>
    <p:extLst>
      <p:ext uri="{BB962C8B-B14F-4D97-AF65-F5344CB8AC3E}">
        <p14:creationId xmlns:p14="http://schemas.microsoft.com/office/powerpoint/2010/main" val="1995936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marL="0" marR="0" lvl="0" indent="0" algn="l" defTabSz="914099" rtl="0" eaLnBrk="1" fontAlgn="base" latinLnBrk="0" hangingPunct="1">
              <a:lnSpc>
                <a:spcPct val="90000"/>
              </a:lnSpc>
              <a:spcBef>
                <a:spcPct val="30000"/>
              </a:spcBef>
              <a:spcAft>
                <a:spcPts val="333"/>
              </a:spcAft>
              <a:buClrTx/>
              <a:buSzTx/>
              <a:buFont typeface="Amazon Ember" panose="020B0603020204020204" pitchFamily="34" charset="0"/>
              <a:buNone/>
              <a:tabLst/>
              <a:defRPr/>
            </a:pPr>
            <a:r>
              <a:rPr lang="ja-JP" altLang="en-US" sz="900" b="0" i="0" dirty="0">
                <a:solidFill>
                  <a:schemeClr val="bg1"/>
                </a:solidFill>
                <a:latin typeface="Calibri" panose="020F0502020204030204" pitchFamily="34" charset="0"/>
                <a:cs typeface="Calibri" panose="020F0502020204030204" pitchFamily="34" charset="0"/>
              </a:rPr>
              <a:t>こちらのスライドは、</a:t>
            </a:r>
            <a:r>
              <a:rPr lang="en-US" altLang="ja-JP" sz="900" b="0" i="0" dirty="0">
                <a:solidFill>
                  <a:schemeClr val="bg1"/>
                </a:solidFill>
                <a:latin typeface="Calibri" panose="020F0502020204030204" pitchFamily="34" charset="0"/>
                <a:cs typeface="Calibri" panose="020F0502020204030204" pitchFamily="34" charset="0"/>
              </a:rPr>
              <a:t>Stable Diffusion</a:t>
            </a:r>
            <a:r>
              <a:rPr lang="ja-JP" altLang="en-US" sz="900" b="0" i="0" dirty="0">
                <a:solidFill>
                  <a:schemeClr val="bg1"/>
                </a:solidFill>
                <a:latin typeface="Calibri" panose="020F0502020204030204" pitchFamily="34" charset="0"/>
                <a:cs typeface="Calibri" panose="020F0502020204030204" pitchFamily="34" charset="0"/>
              </a:rPr>
              <a:t>というモデルで画像を生成した例です。</a:t>
            </a:r>
            <a:endParaRPr lang="en-US" altLang="ja-JP" sz="900" b="0" i="0" dirty="0">
              <a:solidFill>
                <a:schemeClr val="bg1"/>
              </a:solidFill>
              <a:latin typeface="Calibri" panose="020F0502020204030204" pitchFamily="34" charset="0"/>
              <a:cs typeface="Calibri" panose="020F0502020204030204" pitchFamily="34" charset="0"/>
            </a:endParaRPr>
          </a:p>
          <a:p>
            <a:pPr marL="0" marR="0" lvl="0" indent="0" algn="l" defTabSz="914099" rtl="0" eaLnBrk="1" fontAlgn="base" latinLnBrk="0" hangingPunct="1">
              <a:lnSpc>
                <a:spcPct val="90000"/>
              </a:lnSpc>
              <a:spcBef>
                <a:spcPct val="30000"/>
              </a:spcBef>
              <a:spcAft>
                <a:spcPts val="333"/>
              </a:spcAft>
              <a:buClrTx/>
              <a:buSzTx/>
              <a:buFont typeface="Amazon Ember" panose="020B0603020204020204" pitchFamily="34" charset="0"/>
              <a:buNone/>
              <a:tabLst/>
              <a:defRPr/>
            </a:pPr>
            <a:r>
              <a:rPr lang="ja-JP" altLang="en-US" sz="900" b="0" i="0" dirty="0">
                <a:solidFill>
                  <a:schemeClr val="bg1"/>
                </a:solidFill>
                <a:latin typeface="Calibri" panose="020F0502020204030204" pitchFamily="34" charset="0"/>
                <a:cs typeface="Calibri" panose="020F0502020204030204" pitchFamily="34" charset="0"/>
              </a:rPr>
              <a:t>テキストの指示に基づいて、イラストのスタイルと写真の画像が別々に生成されています。</a:t>
            </a:r>
            <a:endParaRPr lang="en-US" altLang="ja-JP" sz="900" b="0" i="0" dirty="0">
              <a:solidFill>
                <a:schemeClr val="bg1"/>
              </a:solidFill>
              <a:latin typeface="Calibri" panose="020F0502020204030204" pitchFamily="34" charset="0"/>
              <a:cs typeface="Calibri" panose="020F0502020204030204" pitchFamily="34" charset="0"/>
            </a:endParaRPr>
          </a:p>
          <a:p>
            <a:pPr marL="0" marR="0" lvl="0" indent="0" algn="l" defTabSz="914099" rtl="0" eaLnBrk="1" fontAlgn="base" latinLnBrk="0" hangingPunct="1">
              <a:lnSpc>
                <a:spcPct val="90000"/>
              </a:lnSpc>
              <a:spcBef>
                <a:spcPct val="30000"/>
              </a:spcBef>
              <a:spcAft>
                <a:spcPts val="333"/>
              </a:spcAft>
              <a:buClrTx/>
              <a:buSzTx/>
              <a:buFont typeface="Amazon Ember" panose="020B0603020204020204" pitchFamily="34" charset="0"/>
              <a:buNone/>
              <a:tabLst/>
              <a:defRPr/>
            </a:pPr>
            <a:r>
              <a:rPr lang="ja-JP" altLang="en-US" sz="900" b="0" i="0" dirty="0">
                <a:solidFill>
                  <a:schemeClr val="bg1"/>
                </a:solidFill>
                <a:latin typeface="Calibri" panose="020F0502020204030204" pitchFamily="34" charset="0"/>
                <a:cs typeface="Calibri" panose="020F0502020204030204" pitchFamily="34" charset="0"/>
              </a:rPr>
              <a:t>これまでは、イラストの生成ならイラスト、写真の生成なら写真のデータで追加学習する必要がありました。</a:t>
            </a:r>
            <a:endParaRPr lang="en-US" altLang="ja-JP" sz="900" b="0" i="0" dirty="0">
              <a:solidFill>
                <a:schemeClr val="bg1"/>
              </a:solidFill>
              <a:latin typeface="Calibri" panose="020F0502020204030204" pitchFamily="34" charset="0"/>
              <a:cs typeface="Calibri" panose="020F0502020204030204" pitchFamily="34" charset="0"/>
            </a:endParaRPr>
          </a:p>
          <a:p>
            <a:pPr marL="0" marR="0" lvl="0" indent="0" algn="l" defTabSz="914099" rtl="0" eaLnBrk="1" fontAlgn="base" latinLnBrk="0" hangingPunct="1">
              <a:lnSpc>
                <a:spcPct val="90000"/>
              </a:lnSpc>
              <a:spcBef>
                <a:spcPct val="30000"/>
              </a:spcBef>
              <a:spcAft>
                <a:spcPts val="333"/>
              </a:spcAft>
              <a:buClrTx/>
              <a:buSzTx/>
              <a:buFont typeface="Amazon Ember" panose="020B0603020204020204" pitchFamily="34" charset="0"/>
              <a:buNone/>
              <a:tabLst/>
              <a:defRPr/>
            </a:pPr>
            <a:r>
              <a:rPr lang="ja-JP" altLang="en-US" sz="900" b="0" i="0" dirty="0">
                <a:solidFill>
                  <a:schemeClr val="bg1"/>
                </a:solidFill>
                <a:latin typeface="Calibri" panose="020F0502020204030204" pitchFamily="34" charset="0"/>
                <a:cs typeface="Calibri" panose="020F0502020204030204" pitchFamily="34" charset="0"/>
              </a:rPr>
              <a:t>生成モデルは、大規模なデータを大規模なモデルで学習することで、追加学習なしに指示の変更のみで生成する画像のスタイルを切り替えることができます。</a:t>
            </a:r>
            <a:endParaRPr lang="en-US" altLang="ja-JP" sz="900" b="0" i="0" dirty="0">
              <a:solidFill>
                <a:schemeClr val="bg1"/>
              </a:solidFill>
              <a:latin typeface="Calibri" panose="020F0502020204030204" pitchFamily="34" charset="0"/>
              <a:cs typeface="Calibri" panose="020F0502020204030204" pitchFamily="34" charset="0"/>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1B0DC58B-5992-482F-B691-240AC7B4D8C3}" type="slidenum">
              <a:rPr lang="en-US" altLang="en-US" smtClean="0"/>
              <a:pPr/>
              <a:t>18</a:t>
            </a:fld>
            <a:endParaRPr lang="en-US" altLang="en-US" dirty="0"/>
          </a:p>
        </p:txBody>
      </p:sp>
    </p:spTree>
    <p:extLst>
      <p:ext uri="{BB962C8B-B14F-4D97-AF65-F5344CB8AC3E}">
        <p14:creationId xmlns:p14="http://schemas.microsoft.com/office/powerpoint/2010/main" val="1671596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ltLang="ja-JP" dirty="0"/>
          </a:p>
        </p:txBody>
      </p:sp>
      <p:sp>
        <p:nvSpPr>
          <p:cNvPr id="4" name="Slide Number Placeholder 3"/>
          <p:cNvSpPr>
            <a:spLocks noGrp="1"/>
          </p:cNvSpPr>
          <p:nvPr>
            <p:ph type="sldNum" sz="quarter" idx="10"/>
          </p:nvPr>
        </p:nvSpPr>
        <p:spPr/>
        <p:txBody>
          <a:bodyPr/>
          <a:lstStyle/>
          <a:p>
            <a:pPr marL="0" marR="0" lvl="0" indent="0" algn="r" defTabSz="340219" rtl="0" eaLnBrk="1" fontAlgn="auto" latinLnBrk="0" hangingPunct="1">
              <a:lnSpc>
                <a:spcPct val="100000"/>
              </a:lnSpc>
              <a:spcBef>
                <a:spcPts val="0"/>
              </a:spcBef>
              <a:spcAft>
                <a:spcPts val="0"/>
              </a:spcAft>
              <a:buClrTx/>
              <a:buSzTx/>
              <a:buFontTx/>
              <a:buNone/>
              <a:tabLst/>
              <a:defRPr/>
            </a:pPr>
            <a:fld id="{525B7AE5-8B6B-45BB-BCE2-0D5FF01E052A}" type="slidenum">
              <a:rPr kumimoji="0" lang="en-US" sz="1200" b="0" i="0" u="none" strike="noStrike" kern="1200" cap="none" spc="0" normalizeH="0" baseline="0" noProof="0" smtClean="0">
                <a:ln>
                  <a:noFill/>
                </a:ln>
                <a:solidFill>
                  <a:prstClr val="black"/>
                </a:solidFill>
                <a:effectLst/>
                <a:uLnTx/>
                <a:uFillTx/>
                <a:latin typeface="Amazon Ember"/>
                <a:ea typeface="+mn-ea"/>
                <a:cs typeface="+mn-cs"/>
              </a:rPr>
              <a:pPr marL="0" marR="0" lvl="0" indent="0" algn="r" defTabSz="340219"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mazon Ember"/>
              <a:ea typeface="+mn-ea"/>
              <a:cs typeface="+mn-cs"/>
            </a:endParaRPr>
          </a:p>
        </p:txBody>
      </p:sp>
    </p:spTree>
    <p:extLst>
      <p:ext uri="{BB962C8B-B14F-4D97-AF65-F5344CB8AC3E}">
        <p14:creationId xmlns:p14="http://schemas.microsoft.com/office/powerpoint/2010/main" val="1199629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6BA1DA-832A-8D49-BF15-9D95BA7476F2}"/>
              </a:ext>
            </a:extLst>
          </p:cNvPr>
          <p:cNvSpPr/>
          <p:nvPr userDrawn="1"/>
        </p:nvSpPr>
        <p:spPr>
          <a:xfrm>
            <a:off x="0" y="-1554"/>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Meiryo" panose="020B0604030504040204" pitchFamily="34" charset="-128"/>
            </a:endParaRPr>
          </a:p>
        </p:txBody>
      </p:sp>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a:prstGeom prst="rect">
            <a:avLst/>
          </a:prstGeo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14" name="TextBox 13">
            <a:extLst>
              <a:ext uri="{FF2B5EF4-FFF2-40B4-BE49-F238E27FC236}">
                <a16:creationId xmlns:a16="http://schemas.microsoft.com/office/drawing/2014/main" id="{FA03C140-2983-1E4A-8DD7-2A3CD52E6795}"/>
              </a:ext>
            </a:extLst>
          </p:cNvPr>
          <p:cNvSpPr txBox="1"/>
          <p:nvPr userDrawn="1"/>
        </p:nvSpPr>
        <p:spPr>
          <a:xfrm>
            <a:off x="511016" y="6389813"/>
            <a:ext cx="2143536" cy="184666"/>
          </a:xfrm>
          <a:prstGeom prst="rect">
            <a:avLst/>
          </a:prstGeom>
          <a:noFill/>
        </p:spPr>
        <p:txBody>
          <a:bodyPr wrap="none" rtlCol="0">
            <a:spAutoFit/>
          </a:bodyPr>
          <a:lstStyle/>
          <a:p>
            <a:pPr algn="ctr"/>
            <a:r>
              <a:rPr lang="en-US" sz="600" b="0" i="0" baseline="0" dirty="0">
                <a:solidFill>
                  <a:schemeClr val="bg1"/>
                </a:solidFill>
                <a:latin typeface="Meiryo" panose="020B0604030504040204" pitchFamily="34" charset="-128"/>
              </a:rPr>
              <a:t>© 2023, Amazon Web Services, Inc. or its affiliates.</a:t>
            </a:r>
          </a:p>
        </p:txBody>
      </p:sp>
    </p:spTree>
    <p:extLst>
      <p:ext uri="{BB962C8B-B14F-4D97-AF65-F5344CB8AC3E}">
        <p14:creationId xmlns:p14="http://schemas.microsoft.com/office/powerpoint/2010/main" val="310274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599" y="404812"/>
            <a:ext cx="10958495" cy="539751"/>
          </a:xfrm>
          <a:prstGeom prst="rect">
            <a:avLst/>
          </a:prstGeom>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lvl1pPr>
              <a:defRPr b="0" i="0">
                <a:latin typeface="Meiryo" panose="020B0604030504040204" pitchFamily="34" charset="-128"/>
              </a:defRPr>
            </a:lvl1pPr>
          </a:lstStyle>
          <a:p>
            <a:fld id="{59361935-DCCF-A84F-9BA7-DB3DE328BED5}" type="datetime1">
              <a:rPr lang="en-US" smtClean="0"/>
              <a:pPr/>
              <a:t>6/16/2024</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lvl1pPr>
              <a:defRPr b="0" i="0">
                <a:latin typeface="Meiryo" panose="020B0604030504040204" pitchFamily="34" charset="-128"/>
              </a:defRPr>
            </a:lvl1p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105055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a:prstGeom prst="rect">
            <a:avLst/>
          </a:prstGeo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Meiryo" panose="020B0604030504040204" pitchFamily="34" charset="-128"/>
              </a:defRPr>
            </a:lvl1pPr>
          </a:lstStyle>
          <a:p>
            <a:fld id="{61B5F168-F398-C64D-B9E2-C3240A94451A}" type="datetime1">
              <a:rPr lang="en-US" smtClean="0"/>
              <a:pPr/>
              <a:t>6/16/2024</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Meiryo" panose="020B0604030504040204" pitchFamily="34" charset="-128"/>
              </a:defRPr>
            </a:lvl1p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279136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609599" y="404813"/>
            <a:ext cx="10958495" cy="547842"/>
          </a:xfrm>
          <a:prstGeom prst="rect">
            <a:avLst/>
          </a:prstGeom>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Meiryo" panose="020B0604030504040204" pitchFamily="34" charset="-128"/>
              </a:defRPr>
            </a:lvl1pPr>
          </a:lstStyle>
          <a:p>
            <a:fld id="{A2D7BE2F-742F-2645-ADC4-CF148144A004}" type="datetime1">
              <a:rPr lang="en-US" smtClean="0"/>
              <a:pPr/>
              <a:t>6/16/2024</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301828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409032"/>
            <a:ext cx="10972800" cy="535531"/>
          </a:xfrm>
          <a:prstGeom prst="rect">
            <a:avLst/>
          </a:prstGeo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lvl1pPr>
              <a:defRPr b="0" i="0">
                <a:latin typeface="Meiryo" panose="020B0604030504040204" pitchFamily="34" charset="-128"/>
              </a:defRPr>
            </a:lvl1pPr>
          </a:lstStyle>
          <a:p>
            <a:fld id="{7D12CBC4-78B2-8940-BADA-0D2F1C791D46}" type="datetime1">
              <a:rPr lang="en-US" smtClean="0"/>
              <a:pPr/>
              <a:t>6/16/2024</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427449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404813"/>
            <a:ext cx="10972800" cy="535531"/>
          </a:xfrm>
          <a:prstGeom prst="rect">
            <a:avLst/>
          </a:prstGeo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lvl1pPr>
              <a:defRPr b="0" i="0">
                <a:latin typeface="Meiryo" panose="020B0604030504040204" pitchFamily="34" charset="-128"/>
              </a:defRPr>
            </a:lvl1pPr>
          </a:lstStyle>
          <a:p>
            <a:fld id="{5C989A2D-80C2-034B-8D9E-AA51A80319B6}" type="datetime1">
              <a:rPr lang="en-US" smtClean="0"/>
              <a:pPr/>
              <a:t>6/16/2024</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lvl1pPr>
              <a:defRPr b="0" i="0">
                <a:latin typeface="Meiryo" panose="020B0604030504040204" pitchFamily="34" charset="-128"/>
              </a:defRPr>
            </a:lvl1p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413508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409032"/>
            <a:ext cx="10972800" cy="535531"/>
          </a:xfrm>
          <a:prstGeom prst="rect">
            <a:avLst/>
          </a:prstGeo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lvl1pPr>
              <a:defRPr b="0" i="0">
                <a:latin typeface="Meiryo" panose="020B0604030504040204" pitchFamily="34" charset="-128"/>
              </a:defRPr>
            </a:lvl1pPr>
          </a:lstStyle>
          <a:p>
            <a:fld id="{8FBD489D-F1B0-CB40-9463-3FA3B2FD61C6}" type="datetime1">
              <a:rPr lang="en-US" smtClean="0"/>
              <a:pPr/>
              <a:t>6/16/2024</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lvl1pPr>
              <a:defRPr b="0" i="0">
                <a:latin typeface="Meiryo" panose="020B0604030504040204" pitchFamily="34" charset="-128"/>
              </a:defRPr>
            </a:lvl1p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278634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409032"/>
            <a:ext cx="10972800" cy="535531"/>
          </a:xfrm>
          <a:prstGeom prst="rect">
            <a:avLst/>
          </a:prstGeo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lvl1pPr>
              <a:defRPr b="0" i="0">
                <a:latin typeface="Meiryo" panose="020B0604030504040204" pitchFamily="34" charset="-128"/>
              </a:defRPr>
            </a:lvl1pPr>
          </a:lstStyle>
          <a:p>
            <a:fld id="{E83B53B4-39DB-4A4B-BB84-BB9B18FDF9E7}" type="datetime1">
              <a:rPr lang="en-US" smtClean="0"/>
              <a:pPr/>
              <a:t>6/16/2024</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lvl1pPr>
              <a:defRPr b="0" i="0">
                <a:latin typeface="Meiryo" panose="020B0604030504040204" pitchFamily="34" charset="-128"/>
              </a:defRPr>
            </a:lvl1p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96877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404813"/>
            <a:ext cx="10972800" cy="535531"/>
          </a:xfrm>
          <a:prstGeom prst="rect">
            <a:avLst/>
          </a:prstGeo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7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lvl1pPr>
              <a:defRPr b="0" i="0">
                <a:latin typeface="Meiryo" panose="020B0604030504040204" pitchFamily="34" charset="-128"/>
              </a:defRPr>
            </a:lvl1pPr>
          </a:lstStyle>
          <a:p>
            <a:fld id="{D249BAA1-776C-2044-ACFE-7C3B0CBBDCB4}" type="datetime1">
              <a:rPr lang="en-US" smtClean="0"/>
              <a:pPr/>
              <a:t>6/16/2024</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259993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ja-JP" altLang="en-US"/>
              <a:t>アイコンをクリックして図を追加</a:t>
            </a:r>
            <a:endParaRPr lang="en-US" dirty="0"/>
          </a:p>
        </p:txBody>
      </p:sp>
    </p:spTree>
    <p:extLst>
      <p:ext uri="{BB962C8B-B14F-4D97-AF65-F5344CB8AC3E}">
        <p14:creationId xmlns:p14="http://schemas.microsoft.com/office/powerpoint/2010/main" val="126393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a:xfrm>
            <a:off x="609599" y="419524"/>
            <a:ext cx="10958495" cy="525039"/>
          </a:xfrm>
          <a:prstGeom prst="rect">
            <a:avLst/>
          </a:prstGeom>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lvl1pPr>
              <a:defRPr b="0" i="0">
                <a:latin typeface="Meiryo" panose="020B0604030504040204" pitchFamily="34" charset="-128"/>
              </a:defRPr>
            </a:lvl1pPr>
          </a:lstStyle>
          <a:p>
            <a:fld id="{9E748AFF-3166-094E-AEF6-DB3839933393}" type="datetime1">
              <a:rPr lang="en-US" smtClean="0"/>
              <a:pPr/>
              <a:t>6/16/2024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290656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609599" y="412247"/>
            <a:ext cx="10958495" cy="532316"/>
          </a:xfrm>
          <a:prstGeom prst="rect">
            <a:avLst/>
          </a:prstGeom>
        </p:spPr>
        <p:txBody>
          <a:bodyPr/>
          <a:lstStyle>
            <a:lvl1pPr>
              <a:defRPr/>
            </a:lvl1pPr>
          </a:lstStyle>
          <a:p>
            <a:r>
              <a:rPr lang="en-US" dirty="0"/>
              <a:t>Agenda layout</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Meiryo" panose="020B0604030504040204" pitchFamily="34" charset="-128"/>
              </a:defRPr>
            </a:lvl1pPr>
          </a:lstStyle>
          <a:p>
            <a:fld id="{CC499AF5-2327-824D-96F8-049FFAF576CD}" type="datetime1">
              <a:rPr lang="en-US" smtClean="0"/>
              <a:pPr/>
              <a:t>6/16/2024</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Meiryo" panose="020B0604030504040204" pitchFamily="34" charset="-128"/>
              </a:defRPr>
            </a:lvl1p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
        <p:nvSpPr>
          <p:cNvPr id="8" name="Text Placeholder 6">
            <a:extLst>
              <a:ext uri="{FF2B5EF4-FFF2-40B4-BE49-F238E27FC236}">
                <a16:creationId xmlns:a16="http://schemas.microsoft.com/office/drawing/2014/main" id="{836B428B-783E-C44A-BF2D-87A5E3DF75F5}"/>
              </a:ext>
            </a:extLst>
          </p:cNvPr>
          <p:cNvSpPr>
            <a:spLocks noGrp="1"/>
          </p:cNvSpPr>
          <p:nvPr>
            <p:ph type="body" sz="quarter" idx="10" hasCustomPrompt="1"/>
          </p:nvPr>
        </p:nvSpPr>
        <p:spPr>
          <a:xfrm>
            <a:off x="609600" y="1101105"/>
            <a:ext cx="10972800" cy="3273204"/>
          </a:xfrm>
        </p:spPr>
        <p:txBody>
          <a:bodyPr/>
          <a:lstStyle>
            <a:lvl1pPr marL="514350" indent="-514350">
              <a:lnSpc>
                <a:spcPct val="90000"/>
              </a:lnSpc>
              <a:spcAft>
                <a:spcPts val="2400"/>
              </a:spcAft>
              <a:buFont typeface="+mj-lt"/>
              <a:buAutoNum type="arabicPeriod"/>
              <a:defRPr sz="2800" b="0" i="0">
                <a:latin typeface="Meiryo" panose="020B0604030504040204" pitchFamily="34" charset="-128"/>
                <a:ea typeface="Meiryo" panose="020B0604030504040204" pitchFamily="34" charset="-128"/>
              </a:defRPr>
            </a:lvl1pPr>
            <a:lvl2pPr marL="457200" indent="-457200">
              <a:spcAft>
                <a:spcPts val="3000"/>
              </a:spcAft>
              <a:buFont typeface="+mj-lt"/>
              <a:buAutoNum type="arabicPeriod"/>
              <a:defRPr sz="2400" b="0" i="0">
                <a:latin typeface="Meiryo" panose="020B0604030504040204" pitchFamily="34" charset="-128"/>
                <a:ea typeface="Meiryo" panose="020B0604030504040204" pitchFamily="34" charset="-128"/>
              </a:defRPr>
            </a:lvl2pPr>
            <a:lvl3pPr marL="0" indent="0">
              <a:spcAft>
                <a:spcPts val="3000"/>
              </a:spcAft>
              <a:buFont typeface="+mj-lt"/>
              <a:buNone/>
              <a:defRPr sz="2400" b="0" i="0">
                <a:latin typeface="Meiryo" panose="020B0604030504040204" pitchFamily="34" charset="-128"/>
                <a:ea typeface="Meiryo" panose="020B0604030504040204" pitchFamily="34" charset="-128"/>
              </a:defRPr>
            </a:lvl3pPr>
            <a:lvl4pPr marL="0" indent="0">
              <a:spcAft>
                <a:spcPts val="3000"/>
              </a:spcAft>
              <a:buFont typeface="+mj-lt"/>
              <a:buNone/>
              <a:defRPr sz="2400" b="0" i="0">
                <a:latin typeface="Meiryo" panose="020B0604030504040204" pitchFamily="34" charset="-128"/>
                <a:ea typeface="Meiryo" panose="020B0604030504040204" pitchFamily="34" charset="-128"/>
              </a:defRPr>
            </a:lvl4pPr>
            <a:lvl5pPr marL="0" indent="0">
              <a:spcAft>
                <a:spcPts val="3000"/>
              </a:spcAft>
              <a:buFont typeface="+mj-lt"/>
              <a:buNone/>
              <a:defRPr sz="2400" b="0" i="0">
                <a:latin typeface="Meiryo" panose="020B0604030504040204" pitchFamily="34" charset="-128"/>
                <a:ea typeface="Meiryo" panose="020B0604030504040204" pitchFamily="34" charset="-128"/>
              </a:defRPr>
            </a:lvl5pPr>
          </a:lstStyle>
          <a:p>
            <a:pPr lvl="0"/>
            <a:r>
              <a:rPr lang="en-US" dirty="0"/>
              <a:t>Enter high-level agenda items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99676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er logo wall">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a:xfrm>
            <a:off x="609599" y="404813"/>
            <a:ext cx="10958495" cy="539750"/>
          </a:xfrm>
          <a:prstGeom prst="rect">
            <a:avLst/>
          </a:prstGeom>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lvl1pPr>
              <a:defRPr b="0" i="0">
                <a:latin typeface="Meiryo" panose="020B0604030504040204" pitchFamily="34" charset="-128"/>
              </a:defRPr>
            </a:lvl1pPr>
          </a:lstStyle>
          <a:p>
            <a:fld id="{753E92BF-DB2D-3347-B1C4-3ABDE634C031}" type="datetime1">
              <a:rPr lang="en-US" smtClean="0"/>
              <a:pPr/>
              <a:t>6/16/2024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pic>
        <p:nvPicPr>
          <p:cNvPr id="19" name="Picture 18">
            <a:extLst>
              <a:ext uri="{FF2B5EF4-FFF2-40B4-BE49-F238E27FC236}">
                <a16:creationId xmlns:a16="http://schemas.microsoft.com/office/drawing/2014/main" id="{E24A219A-BE84-4EDF-84E9-7B8C5EE9E5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523727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609599" y="416739"/>
            <a:ext cx="10958495" cy="527824"/>
          </a:xfrm>
          <a:prstGeom prst="rect">
            <a:avLst/>
          </a:prstGeom>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lvl1pPr>
              <a:defRPr b="0" i="0">
                <a:latin typeface="Meiryo" panose="020B0604030504040204" pitchFamily="34" charset="-128"/>
              </a:defRPr>
            </a:lvl1pPr>
          </a:lstStyle>
          <a:p>
            <a:fld id="{AAE926CB-9B0F-2A4C-A80E-E776D7DE5509}" type="datetime1">
              <a:rPr lang="en-US" smtClean="0"/>
              <a:pPr/>
              <a:t>6/16/2024</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128943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619125" y="412247"/>
            <a:ext cx="10948970" cy="532316"/>
          </a:xfrm>
          <a:prstGeom prst="rect">
            <a:avLst/>
          </a:prstGeom>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lvl1pPr>
              <a:defRPr b="0" i="0">
                <a:latin typeface="Meiryo" panose="020B0604030504040204" pitchFamily="34" charset="-128"/>
              </a:defRPr>
            </a:lvl1pPr>
          </a:lstStyle>
          <a:p>
            <a:fld id="{9A109C05-CA0F-E34C-952A-CB075A6616E6}" type="datetime1">
              <a:rPr lang="en-US" smtClean="0"/>
              <a:pPr/>
              <a:t>6/16/2024</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lvl1pPr>
              <a:defRPr b="0" i="0">
                <a:latin typeface="Meiryo" panose="020B0604030504040204" pitchFamily="34" charset="-128"/>
              </a:defRPr>
            </a:lvl1p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236183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619125" y="414936"/>
            <a:ext cx="10948970" cy="529627"/>
          </a:xfrm>
          <a:prstGeom prst="rect">
            <a:avLst/>
          </a:prstGeom>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lvl1pPr>
              <a:defRPr b="0" i="0">
                <a:latin typeface="Meiryo" panose="020B0604030504040204" pitchFamily="34" charset="-128"/>
              </a:defRPr>
            </a:lvl1pPr>
          </a:lstStyle>
          <a:p>
            <a:fld id="{9D26F4BB-042D-1846-B82D-51DA30BC67B4}" type="datetime1">
              <a:rPr lang="en-US" smtClean="0"/>
              <a:pPr/>
              <a:t>6/16/2024</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lvl1pPr>
              <a:defRPr b="0" i="0">
                <a:latin typeface="Meiryo" panose="020B0604030504040204" pitchFamily="34" charset="-128"/>
              </a:defRPr>
            </a:lvl1p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88687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a:prstGeom prst="rect">
            <a:avLst/>
          </a:prstGeo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duotone>
                <a:prstClr val="black"/>
                <a:srgbClr val="191919">
                  <a:tint val="45000"/>
                  <a:satMod val="400000"/>
                </a:srgbClr>
              </a:duotone>
              <a:extLst>
                <a:ext uri="{BEBA8EAE-BF5A-486C-A8C5-ECC9F3942E4B}">
                  <a14:imgProps xmlns:a14="http://schemas.microsoft.com/office/drawing/2010/main">
                    <a14:imgLayer r:embed="rId3">
                      <a14:imgEffect>
                        <a14:brightnessContrast bright="-80000" contrast="-4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4">
              <a:extLst>
                <a:ext uri="{BEBA8EAE-BF5A-486C-A8C5-ECC9F3942E4B}">
                  <a14:imgProps xmlns:a14="http://schemas.microsoft.com/office/drawing/2010/main">
                    <a14:imgLayer r:embed="rId5">
                      <a14:imgEffect>
                        <a14:brightnessContrast bright="-8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Meiryo" panose="020B0604030504040204" pitchFamily="34" charset="-128"/>
              </a:defRPr>
            </a:lvl1pPr>
          </a:lstStyle>
          <a:p>
            <a:fld id="{09074AA5-C151-0A45-9F77-42A18481B716}" type="datetime1">
              <a:rPr lang="en-US" smtClean="0"/>
              <a:pPr/>
              <a:t>6/16/2024</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Meiryo" panose="020B0604030504040204" pitchFamily="34" charset="-128"/>
              </a:defRPr>
            </a:lvl1p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230523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4A7C147-BC45-674B-AE25-F0E6FE1A80D9}"/>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Meiryo" panose="020B0604030504040204" pitchFamily="34" charset="-128"/>
            </a:endParaRPr>
          </a:p>
        </p:txBody>
      </p:sp>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Meiryo" panose="020B0604030504040204" pitchFamily="34" charset="-128"/>
              </a:defRPr>
            </a:lvl1pPr>
          </a:lstStyle>
          <a:p>
            <a:fld id="{1BCA4EF0-1C08-984D-AE30-485386C628DD}" type="datetime1">
              <a:rPr lang="en-US" smtClean="0"/>
              <a:pPr/>
              <a:t>6/16/2024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bg1"/>
                </a:solidFill>
                <a:latin typeface="Meiryo" panose="020B0604030504040204" pitchFamily="34" charset="-128"/>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9" name="TextBox 8">
            <a:extLst>
              <a:ext uri="{FF2B5EF4-FFF2-40B4-BE49-F238E27FC236}">
                <a16:creationId xmlns:a16="http://schemas.microsoft.com/office/drawing/2014/main" id="{27B5462C-ED70-BD43-851A-A77B2A3C7D69}"/>
              </a:ext>
            </a:extLst>
          </p:cNvPr>
          <p:cNvSpPr txBox="1"/>
          <p:nvPr userDrawn="1"/>
        </p:nvSpPr>
        <p:spPr>
          <a:xfrm>
            <a:off x="5024233" y="6389813"/>
            <a:ext cx="2143536" cy="184666"/>
          </a:xfrm>
          <a:prstGeom prst="rect">
            <a:avLst/>
          </a:prstGeom>
          <a:noFill/>
        </p:spPr>
        <p:txBody>
          <a:bodyPr wrap="none" rtlCol="0">
            <a:spAutoFit/>
          </a:bodyPr>
          <a:lstStyle/>
          <a:p>
            <a:pPr algn="ctr"/>
            <a:r>
              <a:rPr lang="en-US" sz="600" b="0" i="0" dirty="0">
                <a:solidFill>
                  <a:schemeClr val="bg2"/>
                </a:solidFill>
                <a:latin typeface="Meiryo" panose="020B0604030504040204" pitchFamily="34" charset="-128"/>
              </a:rPr>
              <a:t>© 2023, Amazon Web Services, Inc. or its affiliates.</a:t>
            </a:r>
          </a:p>
        </p:txBody>
      </p:sp>
    </p:spTree>
    <p:extLst>
      <p:ext uri="{BB962C8B-B14F-4D97-AF65-F5344CB8AC3E}">
        <p14:creationId xmlns:p14="http://schemas.microsoft.com/office/powerpoint/2010/main" val="181649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599" y="419023"/>
            <a:ext cx="10958495" cy="525540"/>
          </a:xfrm>
          <a:prstGeom prst="rect">
            <a:avLst/>
          </a:prstGeom>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lvl1pPr>
              <a:defRPr b="0" i="0">
                <a:latin typeface="Meiryo" panose="020B0604030504040204" pitchFamily="34" charset="-128"/>
              </a:defRPr>
            </a:lvl1pPr>
          </a:lstStyle>
          <a:p>
            <a:fld id="{AFCEF566-6388-0347-9221-50EF0BCFE9D6}" type="datetime1">
              <a:rPr lang="en-US" smtClean="0"/>
              <a:pPr/>
              <a:t>6/16/2024</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199870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609599" y="409304"/>
            <a:ext cx="10958495" cy="535259"/>
          </a:xfrm>
          <a:prstGeom prst="rect">
            <a:avLst/>
          </a:prstGeom>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lvl1pPr>
              <a:defRPr b="0" i="0">
                <a:latin typeface="Meiryo" panose="020B0604030504040204" pitchFamily="34" charset="-128"/>
              </a:defRPr>
            </a:lvl1pPr>
          </a:lstStyle>
          <a:p>
            <a:fld id="{AC620E75-86A2-5048-9E95-5A3718CC37BB}" type="datetime1">
              <a:rPr lang="en-US" smtClean="0"/>
              <a:pPr/>
              <a:t>6/16/2024</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210207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490904"/>
          </a:xfrm>
          <a:prstGeom prst="rect">
            <a:avLst/>
          </a:prstGeom>
        </p:spPr>
        <p:txBody>
          <a:bodyPr/>
          <a:lstStyle>
            <a:lvl1pPr>
              <a:defRPr sz="2800" b="0" i="0">
                <a:latin typeface="Meiryo" panose="020B0604030504040204" pitchFamily="34" charset="-128"/>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lvl1pPr>
              <a:defRPr b="0" i="0">
                <a:latin typeface="Meiryo" panose="020B0604030504040204" pitchFamily="34" charset="-128"/>
              </a:defRPr>
            </a:lvl1pPr>
          </a:lstStyle>
          <a:p>
            <a:fld id="{45238E47-0159-EE4B-882C-434939001FD7}" type="datetime1">
              <a:rPr lang="en-US" smtClean="0"/>
              <a:pPr/>
              <a:t>6/16/2024</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dirty="0">
                <a:solidFill>
                  <a:schemeClr val="tx2"/>
                </a:solidFill>
                <a:latin typeface="+mj-lt"/>
              </a:rPr>
              <a:t>Q&amp;A</a:t>
            </a:r>
          </a:p>
        </p:txBody>
      </p:sp>
      <p:pic>
        <p:nvPicPr>
          <p:cNvPr id="8" name="Picture 7">
            <a:extLst>
              <a:ext uri="{FF2B5EF4-FFF2-40B4-BE49-F238E27FC236}">
                <a16:creationId xmlns:a16="http://schemas.microsoft.com/office/drawing/2014/main" id="{FC6FF82B-B4E0-4C97-87F3-C1C0B883753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455921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a:prstGeom prst="rect">
            <a:avLst/>
          </a:prstGeo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17917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599" y="404813"/>
            <a:ext cx="10958495" cy="539750"/>
          </a:xfrm>
          <a:prstGeom prst="rect">
            <a:avLst/>
          </a:prstGeom>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lvl1pPr>
              <a:defRPr b="0" i="0">
                <a:latin typeface="Meiryo" panose="020B0604030504040204" pitchFamily="34" charset="-128"/>
              </a:defRPr>
            </a:lvl1pPr>
          </a:lstStyle>
          <a:p>
            <a:fld id="{D8CD9633-4542-C245-8371-65E493A22BA9}" type="datetime1">
              <a:rPr lang="en-US" smtClean="0"/>
              <a:pPr/>
              <a:t>6/16/2024</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309855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ja-JP" altLang="en-US"/>
              <a:t>メディアを追加</a:t>
            </a:r>
            <a:endParaRPr lang="en-US" dirty="0"/>
          </a:p>
        </p:txBody>
      </p:sp>
    </p:spTree>
    <p:extLst>
      <p:ext uri="{BB962C8B-B14F-4D97-AF65-F5344CB8AC3E}">
        <p14:creationId xmlns:p14="http://schemas.microsoft.com/office/powerpoint/2010/main" val="208258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391045"/>
            <a:ext cx="10972800" cy="535531"/>
          </a:xfrm>
          <a:prstGeom prst="rect">
            <a:avLst/>
          </a:prstGeo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53692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eiryo" panose="020B0604030504040204" pitchFamily="34" charset="-128"/>
            </a:endParaRPr>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eiryo" panose="020B0604030504040204" pitchFamily="34" charset="-128"/>
            </a:endParaRPr>
          </a:p>
        </p:txBody>
      </p:sp>
    </p:spTree>
    <p:extLst>
      <p:ext uri="{BB962C8B-B14F-4D97-AF65-F5344CB8AC3E}">
        <p14:creationId xmlns:p14="http://schemas.microsoft.com/office/powerpoint/2010/main" val="403198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_Bulleted_List">
    <p:spTree>
      <p:nvGrpSpPr>
        <p:cNvPr id="1" name=""/>
        <p:cNvGrpSpPr/>
        <p:nvPr/>
      </p:nvGrpSpPr>
      <p:grpSpPr>
        <a:xfrm>
          <a:off x="0" y="0"/>
          <a:ext cx="0" cy="0"/>
          <a:chOff x="0" y="0"/>
          <a:chExt cx="0" cy="0"/>
        </a:xfrm>
      </p:grpSpPr>
      <p:sp>
        <p:nvSpPr>
          <p:cNvPr id="2" name="Title 1"/>
          <p:cNvSpPr>
            <a:spLocks noGrp="1"/>
          </p:cNvSpPr>
          <p:nvPr>
            <p:ph type="title"/>
          </p:nvPr>
        </p:nvSpPr>
        <p:spPr>
          <a:xfrm>
            <a:off x="457200" y="692671"/>
            <a:ext cx="11259550" cy="535531"/>
          </a:xfrm>
        </p:spPr>
        <p:txBody>
          <a:bodyPr/>
          <a:lstStyle/>
          <a:p>
            <a:r>
              <a:rPr lang="en-US" dirty="0"/>
              <a:t>Click to edit Master title style</a:t>
            </a:r>
          </a:p>
        </p:txBody>
      </p:sp>
      <p:sp>
        <p:nvSpPr>
          <p:cNvPr id="3" name="Content Placeholder 2"/>
          <p:cNvSpPr>
            <a:spLocks noGrp="1"/>
          </p:cNvSpPr>
          <p:nvPr>
            <p:ph sz="half" idx="1"/>
          </p:nvPr>
        </p:nvSpPr>
        <p:spPr>
          <a:xfrm>
            <a:off x="457200" y="1371600"/>
            <a:ext cx="11258550" cy="4525963"/>
          </a:xfrm>
          <a:prstGeom prst="rect">
            <a:avLst/>
          </a:prstGeom>
        </p:spPr>
        <p:txBody>
          <a:bodyPr>
            <a:normAutofit/>
          </a:bodyPr>
          <a:lstStyle>
            <a:lvl1pPr>
              <a:defRPr sz="2667"/>
            </a:lvl1pPr>
            <a:lvl2pPr>
              <a:defRPr sz="2417"/>
            </a:lvl2pPr>
            <a:lvl3pPr>
              <a:defRPr sz="2167"/>
            </a:lvl3pPr>
            <a:lvl4pPr marL="1828727" indent="0">
              <a:buNone/>
              <a:defRPr sz="2167"/>
            </a:lvl4pPr>
            <a:lvl5pPr>
              <a:defRPr sz="2133"/>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54273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FA99AD-597B-814E-A5A8-65741EE24A65}"/>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Meiryo" panose="020B0604030504040204" pitchFamily="34" charset="-128"/>
            </a:endParaRPr>
          </a:p>
        </p:txBody>
      </p:sp>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599" y="404813"/>
            <a:ext cx="10958495" cy="547842"/>
          </a:xfrm>
          <a:prstGeom prst="rect">
            <a:avLst/>
          </a:prstGeom>
        </p:spPr>
        <p:txBody>
          <a:bodyPr/>
          <a:lstStyle>
            <a:lvl1pPr>
              <a:defRPr>
                <a:solidFill>
                  <a:schemeClr val="bg1"/>
                </a:solidFill>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Meiryo" panose="020B0604030504040204" pitchFamily="34" charset="-128"/>
              </a:defRPr>
            </a:lvl1pPr>
          </a:lstStyle>
          <a:p>
            <a:fld id="{22C91884-8A3A-414E-814D-7C63E1F458BC}" type="datetime1">
              <a:rPr lang="en-US" smtClean="0"/>
              <a:pPr/>
              <a:t>6/16/2024</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bg1"/>
                </a:solidFill>
                <a:latin typeface="Meiryo" panose="020B0604030504040204" pitchFamily="34" charset="-128"/>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D8189890-475A-6642-ACD4-9C0B01A5A903}"/>
              </a:ext>
            </a:extLst>
          </p:cNvPr>
          <p:cNvSpPr txBox="1"/>
          <p:nvPr userDrawn="1"/>
        </p:nvSpPr>
        <p:spPr>
          <a:xfrm>
            <a:off x="5024233" y="6389813"/>
            <a:ext cx="2143536" cy="184666"/>
          </a:xfrm>
          <a:prstGeom prst="rect">
            <a:avLst/>
          </a:prstGeom>
          <a:noFill/>
        </p:spPr>
        <p:txBody>
          <a:bodyPr wrap="none" rtlCol="0">
            <a:spAutoFit/>
          </a:bodyPr>
          <a:lstStyle/>
          <a:p>
            <a:pPr algn="ctr"/>
            <a:r>
              <a:rPr lang="en-US" sz="600" b="0" i="0" dirty="0">
                <a:solidFill>
                  <a:schemeClr val="bg2"/>
                </a:solidFill>
                <a:latin typeface="Meiryo" panose="020B0604030504040204" pitchFamily="34" charset="-128"/>
              </a:rPr>
              <a:t>© 2023, Amazon Web Services, Inc. or its affiliates.</a:t>
            </a:r>
          </a:p>
        </p:txBody>
      </p:sp>
    </p:spTree>
    <p:extLst>
      <p:ext uri="{BB962C8B-B14F-4D97-AF65-F5344CB8AC3E}">
        <p14:creationId xmlns:p14="http://schemas.microsoft.com/office/powerpoint/2010/main" val="104371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599" y="404813"/>
            <a:ext cx="10958495" cy="547842"/>
          </a:xfrm>
          <a:prstGeom prst="rect">
            <a:avLst/>
          </a:prstGeo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959759"/>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lvl1pPr>
              <a:defRPr b="0" i="0">
                <a:latin typeface="Meiryo" panose="020B0604030504040204" pitchFamily="34" charset="-128"/>
              </a:defRPr>
            </a:lvl1pPr>
          </a:lstStyle>
          <a:p>
            <a:fld id="{DA601E61-1CBD-E94A-9D90-79DA6F5C9A1A}" type="datetime1">
              <a:rPr lang="en-US" smtClean="0"/>
              <a:pPr/>
              <a:t>6/16/2024</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lvl1pPr>
              <a:defRPr b="0" i="0">
                <a:latin typeface="Meiryo" panose="020B0604030504040204" pitchFamily="34" charset="-128"/>
              </a:defRPr>
            </a:lvl1p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23672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lvl1pPr>
              <a:defRPr b="0" i="0">
                <a:latin typeface="Meiryo" panose="020B0604030504040204" pitchFamily="34" charset="-128"/>
              </a:defRPr>
            </a:lvl1pPr>
          </a:lstStyle>
          <a:p>
            <a:fld id="{4C88AD50-9C2A-4348-80A4-2855B184DF49}" type="datetime1">
              <a:rPr lang="en-US" smtClean="0"/>
              <a:pPr/>
              <a:t>6/16/2024</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150475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599" y="419023"/>
            <a:ext cx="10958495" cy="547842"/>
          </a:xfrm>
          <a:prstGeom prst="rect">
            <a:avLst/>
          </a:prstGeom>
        </p:spPr>
        <p:txBody>
          <a:bodyPr/>
          <a:lstStyle>
            <a:lvl1pPr>
              <a:defRPr>
                <a:latin typeface="+mn-lt"/>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090225"/>
            <a:ext cx="10972800" cy="2511457"/>
          </a:xfrm>
        </p:spPr>
        <p:txBody>
          <a:bodyPr/>
          <a:lstStyle>
            <a:lvl1pPr marL="0" indent="0">
              <a:spcAft>
                <a:spcPts val="1800"/>
              </a:spcAft>
              <a:buNone/>
              <a:defRPr>
                <a:latin typeface="+mn-lt"/>
              </a:defRPr>
            </a:lvl1pPr>
            <a:lvl2pPr marL="285750" indent="0">
              <a:spcAft>
                <a:spcPts val="1800"/>
              </a:spcAft>
              <a:buNone/>
              <a:defRPr>
                <a:latin typeface="+mn-lt"/>
              </a:defRPr>
            </a:lvl2pPr>
            <a:lvl3pPr marL="628650" indent="0">
              <a:spcAft>
                <a:spcPts val="1800"/>
              </a:spcAft>
              <a:buNone/>
              <a:defRPr>
                <a:latin typeface="+mn-lt"/>
              </a:defRPr>
            </a:lvl3pPr>
            <a:lvl4pPr marL="914400" indent="0">
              <a:spcAft>
                <a:spcPts val="1800"/>
              </a:spcAft>
              <a:buNone/>
              <a:defRPr>
                <a:latin typeface="+mn-lt"/>
              </a:defRPr>
            </a:lvl4pPr>
            <a:lvl5pPr marL="1143000" indent="0">
              <a:spcAft>
                <a:spcPts val="1800"/>
              </a:spcAft>
              <a:buNone/>
              <a:defRPr>
                <a:latin typeface="+mn-lt"/>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lvl1pPr>
              <a:defRPr b="0" i="0">
                <a:latin typeface="Meiryo" panose="020B0604030504040204" pitchFamily="34" charset="-128"/>
              </a:defRPr>
            </a:lvl1pPr>
          </a:lstStyle>
          <a:p>
            <a:fld id="{668FA32C-570C-F64B-925E-20F8A4E3922E}" type="datetime1">
              <a:rPr lang="en-US" smtClean="0"/>
              <a:pPr/>
              <a:t>6/16/2024</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2913781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599" y="409962"/>
            <a:ext cx="10958495" cy="534601"/>
          </a:xfrm>
          <a:prstGeom prst="rect">
            <a:avLst/>
          </a:prstGeom>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089025"/>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lvl1pPr>
              <a:defRPr b="0" i="0">
                <a:latin typeface="Meiryo" panose="020B0604030504040204" pitchFamily="34" charset="-128"/>
              </a:defRPr>
            </a:lvl1pPr>
          </a:lstStyle>
          <a:p>
            <a:fld id="{AA3420FF-F6AA-9F41-9518-472EB426B570}" type="datetime1">
              <a:rPr lang="en-US" smtClean="0"/>
              <a:pPr/>
              <a:t>6/16/2024</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185110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599" y="419023"/>
            <a:ext cx="10958495" cy="525540"/>
          </a:xfrm>
          <a:prstGeom prst="rect">
            <a:avLst/>
          </a:prstGeom>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lvl1pPr>
              <a:defRPr b="0" i="0">
                <a:latin typeface="Meiryo" panose="020B0604030504040204" pitchFamily="34" charset="-128"/>
              </a:defRPr>
            </a:lvl1pPr>
          </a:lstStyle>
          <a:p>
            <a:fld id="{1FDBC3FF-ECDC-8D40-B923-1A53EBB42F09}" type="datetime1">
              <a:rPr lang="en-US" smtClean="0"/>
              <a:pPr/>
              <a:t>6/16/2024</a:t>
            </a:fld>
            <a:endParaRPr lang="en-US"/>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lvl1pPr>
              <a:defRPr b="0" i="0">
                <a:latin typeface="Meiryo" panose="020B0604030504040204" pitchFamily="34" charset="-128"/>
              </a:defRPr>
            </a:lvl1pPr>
          </a:lstStyle>
          <a:p>
            <a:endParaRPr lang="en-US"/>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226308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595295" y="1083860"/>
            <a:ext cx="10972800" cy="2203680"/>
          </a:xfrm>
          <a:prstGeom prst="rect">
            <a:avLst/>
          </a:prstGeom>
        </p:spPr>
        <p:txBody>
          <a:bodyPr vert="horz" wrap="square" lIns="0" tIns="45720" rIns="0" bIns="45720" rtlCol="0">
            <a:sp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Meiryo" panose="020B0604030504040204" pitchFamily="34" charset="-128"/>
              </a:defRPr>
            </a:lvl1pPr>
          </a:lstStyle>
          <a:p>
            <a:fld id="{241C11DC-CF14-304A-B650-52BBF25E1B60}" type="datetime1">
              <a:rPr lang="en-US" smtClean="0"/>
              <a:pPr/>
              <a:t>6/16/2024</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Meiryo" panose="020B0604030504040204" pitchFamily="34" charset="-128"/>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b="0" i="0">
                <a:solidFill>
                  <a:schemeClr val="tx2"/>
                </a:solidFill>
                <a:latin typeface="Meiryo" panose="020B0604030504040204" pitchFamily="34" charset="-128"/>
              </a:defRPr>
            </a:lvl1pPr>
          </a:lstStyle>
          <a:p>
            <a:fld id="{EB4B8DE2-A4E8-46E4-8BBF-D75455EFF32C}" type="slidenum">
              <a:rPr lang="en-US" smtClean="0"/>
              <a:pPr/>
              <a:t>‹#›</a:t>
            </a:fld>
            <a:endParaRPr lang="en-US"/>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35" cstate="print">
            <a:extLst>
              <a:ext uri="{28A0092B-C50C-407E-A947-70E740481C1C}">
                <a14:useLocalDpi xmlns:a14="http://schemas.microsoft.com/office/drawing/2010/main"/>
              </a:ext>
            </a:extLst>
          </a:blip>
          <a:stretch>
            <a:fillRect/>
          </a:stretch>
        </p:blipFill>
        <p:spPr>
          <a:xfrm>
            <a:off x="595295" y="6338002"/>
            <a:ext cx="365760" cy="219048"/>
          </a:xfrm>
          <a:prstGeom prst="rect">
            <a:avLst/>
          </a:prstGeom>
        </p:spPr>
      </p:pic>
      <p:sp>
        <p:nvSpPr>
          <p:cNvPr id="10" name="TextBox 9">
            <a:extLst>
              <a:ext uri="{FF2B5EF4-FFF2-40B4-BE49-F238E27FC236}">
                <a16:creationId xmlns:a16="http://schemas.microsoft.com/office/drawing/2014/main" id="{6A66DC4F-AA17-D74E-875E-22781CDE545B}"/>
              </a:ext>
            </a:extLst>
          </p:cNvPr>
          <p:cNvSpPr txBox="1"/>
          <p:nvPr userDrawn="1"/>
        </p:nvSpPr>
        <p:spPr>
          <a:xfrm>
            <a:off x="5024233" y="6389813"/>
            <a:ext cx="2143536" cy="184666"/>
          </a:xfrm>
          <a:prstGeom prst="rect">
            <a:avLst/>
          </a:prstGeom>
          <a:noFill/>
        </p:spPr>
        <p:txBody>
          <a:bodyPr wrap="none" rtlCol="0">
            <a:spAutoFit/>
          </a:bodyPr>
          <a:lstStyle/>
          <a:p>
            <a:pPr algn="ctr"/>
            <a:r>
              <a:rPr lang="en-US" sz="600" b="0" i="0" dirty="0">
                <a:latin typeface="Meiryo" panose="020B0604030504040204" pitchFamily="34" charset="-128"/>
              </a:rPr>
              <a:t>© 2023, Amazon Web Services, Inc. or its affiliates.</a:t>
            </a:r>
          </a:p>
        </p:txBody>
      </p:sp>
      <p:sp>
        <p:nvSpPr>
          <p:cNvPr id="11" name="Title Placeholder 1">
            <a:extLst>
              <a:ext uri="{FF2B5EF4-FFF2-40B4-BE49-F238E27FC236}">
                <a16:creationId xmlns:a16="http://schemas.microsoft.com/office/drawing/2014/main" id="{A5CE154B-4EEC-BB47-8B27-D61E40379CDC}"/>
              </a:ext>
            </a:extLst>
          </p:cNvPr>
          <p:cNvSpPr>
            <a:spLocks noGrp="1"/>
          </p:cNvSpPr>
          <p:nvPr>
            <p:ph type="title"/>
          </p:nvPr>
        </p:nvSpPr>
        <p:spPr>
          <a:xfrm>
            <a:off x="609600" y="401487"/>
            <a:ext cx="10957560" cy="547842"/>
          </a:xfrm>
          <a:prstGeom prst="rect">
            <a:avLst/>
          </a:prstGeom>
        </p:spPr>
        <p:txBody>
          <a:bodyPr vert="horz" wrap="square" lIns="0" tIns="45720" rIns="0" bIns="45720" rtlCol="0" anchor="t" anchorCtr="0">
            <a:spAutoFit/>
          </a:bodyPr>
          <a:lstStyle/>
          <a:p>
            <a:r>
              <a:rPr lang="ja-JP" altLang="en-US" dirty="0"/>
              <a:t>マスター タイトルの書式設定</a:t>
            </a:r>
            <a:endParaRPr lang="en-US" dirty="0"/>
          </a:p>
        </p:txBody>
      </p:sp>
    </p:spTree>
    <p:extLst>
      <p:ext uri="{BB962C8B-B14F-4D97-AF65-F5344CB8AC3E}">
        <p14:creationId xmlns:p14="http://schemas.microsoft.com/office/powerpoint/2010/main" val="1351834197"/>
      </p:ext>
    </p:extLst>
  </p:cSld>
  <p:clrMap bg1="lt1" tx1="dk1" bg2="lt2" tx2="dk2" accent1="accent1" accent2="accent2" accent3="accent3" accent4="accent4" accent5="accent5" accent6="accent6" hlink="hlink" folHlink="folHlink"/>
  <p:sldLayoutIdLst>
    <p:sldLayoutId id="2147483710" r:id="rId1"/>
    <p:sldLayoutId id="2147483718" r:id="rId2"/>
    <p:sldLayoutId id="2147483719"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6" r:id="rId26"/>
    <p:sldLayoutId id="2147483747" r:id="rId27"/>
    <p:sldLayoutId id="2147483748" r:id="rId28"/>
    <p:sldLayoutId id="2147483749" r:id="rId29"/>
    <p:sldLayoutId id="2147483750" r:id="rId30"/>
    <p:sldLayoutId id="2147483751" r:id="rId31"/>
    <p:sldLayoutId id="2147483757" r:id="rId32"/>
    <p:sldLayoutId id="2147483758"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kumimoji="1" sz="3200" b="0" i="0" kern="1200" baseline="0">
          <a:solidFill>
            <a:schemeClr val="tx2"/>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kumimoji="1" sz="2800" b="0" i="0" kern="1200" baseline="0">
          <a:solidFill>
            <a:schemeClr val="tx2"/>
          </a:solidFill>
          <a:latin typeface="Meiryo" panose="020B0604030504040204" pitchFamily="34" charset="-128"/>
          <a:ea typeface="Meiryo" panose="020B0604030504040204" pitchFamily="34" charset="-128"/>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kumimoji="1" sz="2400" b="0" i="0" kern="1200" baseline="0">
          <a:solidFill>
            <a:schemeClr val="tx2"/>
          </a:solidFill>
          <a:latin typeface="Meiryo" panose="020B0604030504040204" pitchFamily="34" charset="-128"/>
          <a:ea typeface="Meiryo" panose="020B0604030504040204" pitchFamily="34" charset="-128"/>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kumimoji="1" sz="2000" b="0" i="0" kern="1200" baseline="0">
          <a:solidFill>
            <a:schemeClr val="tx2"/>
          </a:solidFill>
          <a:latin typeface="Meiryo" panose="020B0604030504040204" pitchFamily="34" charset="-128"/>
          <a:ea typeface="Meiryo" panose="020B0604030504040204" pitchFamily="34" charset="-128"/>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kumimoji="1" sz="1800" b="0" i="0" kern="1200" baseline="0">
          <a:solidFill>
            <a:schemeClr val="tx2"/>
          </a:solidFill>
          <a:latin typeface="Meiryo" panose="020B0604030504040204" pitchFamily="34" charset="-128"/>
          <a:ea typeface="Meiryo" panose="020B0604030504040204" pitchFamily="34" charset="-128"/>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kumimoji="1" sz="1800" b="0" i="0" kern="1200" baseline="0">
          <a:solidFill>
            <a:schemeClr val="tx2"/>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255" userDrawn="1">
          <p15:clr>
            <a:srgbClr val="F26B43"/>
          </p15:clr>
        </p15:guide>
        <p15:guide id="4" orient="horz" pos="3912">
          <p15:clr>
            <a:srgbClr val="F26B43"/>
          </p15:clr>
        </p15:guide>
        <p15:guide id="5" orient="horz" pos="686" userDrawn="1">
          <p15:clr>
            <a:srgbClr val="F26B43"/>
          </p15:clr>
        </p15:guide>
        <p15:guide id="6" orient="horz" pos="59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hyperlink" Target="https://www.mckinsey.com/capabilities/quantumblack/our-insights/exploring-opportunities-in-the-generative-ai-value-chain" TargetMode="External"/><Relationship Id="rId1" Type="http://schemas.openxmlformats.org/officeDocument/2006/relationships/slideLayout" Target="../slideLayouts/slideLayout33.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www.youtube.com/watch?v=W4Xd8mPqqKU&amp;t=2413s"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image" Target="../media/image31.png"/><Relationship Id="rId4" Type="http://schemas.openxmlformats.org/officeDocument/2006/relationships/hyperlink" Target="https://www.youtube.com/watch?v=W4Xd8mPqqKU&amp;t=2413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33.sv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4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www.shoeisha.co.jp/book/detail/9784798122977"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9pXpoxf_los" TargetMode="Externa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aws.amazon.com/jp/blogs/news/canva-scale-stable-diffusion-image-generation-with-safety-by-amazon-sagemaker-and-amazon-rekognition/" TargetMode="External"/><Relationship Id="rId5" Type="http://schemas.openxmlformats.org/officeDocument/2006/relationships/hyperlink" Target="https://www.canva.com/newsroom/news/text-to-image-ai-image-generator/"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3BC20AE-190A-4E39-A69F-9C12AFD68C3C}"/>
              </a:ext>
            </a:extLst>
          </p:cNvPr>
          <p:cNvSpPr txBox="1">
            <a:spLocks/>
          </p:cNvSpPr>
          <p:nvPr/>
        </p:nvSpPr>
        <p:spPr>
          <a:xfrm>
            <a:off x="367857" y="1651590"/>
            <a:ext cx="11715286" cy="3000821"/>
          </a:xfrm>
          <a:prstGeom prst="rect">
            <a:avLst/>
          </a:prstGeom>
        </p:spPr>
        <p:txBody>
          <a:bodyPr vert="horz" wrap="square" lIns="0" tIns="45720" rIns="0" bIns="45720" rtlCol="0" anchor="t" anchorCtr="0">
            <a:spAutoFit/>
          </a:bodyPr>
          <a:lstStyle>
            <a:lvl1pPr algn="l" defTabSz="914363" rtl="0" eaLnBrk="1" latinLnBrk="0" hangingPunct="1">
              <a:lnSpc>
                <a:spcPct val="90000"/>
              </a:lnSpc>
              <a:spcBef>
                <a:spcPct val="0"/>
              </a:spcBef>
              <a:buNone/>
              <a:defRPr kumimoji="1" sz="3200" b="0" i="0" kern="1200" baseline="0">
                <a:solidFill>
                  <a:schemeClr val="tx1"/>
                </a:solidFill>
                <a:latin typeface="Meiryo" panose="020B0604030504040204" pitchFamily="34" charset="-128"/>
                <a:ea typeface="Meiryo" panose="020B0604030504040204" pitchFamily="34" charset="-128"/>
                <a:cs typeface="+mj-cs"/>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1" lang="en-US" altLang="ja-JP" b="1" i="0" u="none" strike="noStrike" kern="1200" cap="none" spc="0" normalizeH="0" baseline="0" noProof="0" dirty="0">
                <a:ln>
                  <a:noFill/>
                </a:ln>
                <a:solidFill>
                  <a:sysClr val="window" lastClr="FFFFFF"/>
                </a:solidFill>
                <a:effectLst/>
                <a:uLnTx/>
                <a:uFillTx/>
                <a:latin typeface="Meiryo" panose="020B0604030504040204" pitchFamily="34" charset="-128"/>
                <a:ea typeface="Meiryo" panose="020B0604030504040204" pitchFamily="34" charset="-128"/>
                <a:cs typeface="+mj-cs"/>
              </a:rPr>
              <a:t>ML Enablement Workshop #1 : </a:t>
            </a:r>
            <a:r>
              <a:rPr kumimoji="1" lang="ja-JP" altLang="en-US" b="1" i="0" u="none" strike="noStrike" kern="1200" cap="none" spc="0" normalizeH="0" baseline="0" noProof="0" dirty="0">
                <a:ln>
                  <a:noFill/>
                </a:ln>
                <a:solidFill>
                  <a:sysClr val="window" lastClr="FFFFFF"/>
                </a:solidFill>
                <a:effectLst/>
                <a:uLnTx/>
                <a:uFillTx/>
                <a:latin typeface="Meiryo" panose="020B0604030504040204" pitchFamily="34" charset="-128"/>
                <a:ea typeface="Meiryo" panose="020B0604030504040204" pitchFamily="34" charset="-128"/>
                <a:cs typeface="+mj-cs"/>
              </a:rPr>
              <a:t>理解編</a:t>
            </a:r>
            <a:endParaRPr kumimoji="1" lang="en-US" altLang="ja-JP" b="1" i="0" u="none" strike="noStrike" kern="1200" cap="none" spc="0" normalizeH="0" baseline="0" noProof="0" dirty="0">
              <a:ln>
                <a:noFill/>
              </a:ln>
              <a:solidFill>
                <a:sysClr val="window" lastClr="FFFFFF"/>
              </a:solidFill>
              <a:effectLst/>
              <a:uLnTx/>
              <a:uFillTx/>
              <a:latin typeface="Meiryo" panose="020B0604030504040204" pitchFamily="34" charset="-128"/>
              <a:ea typeface="Meiryo" panose="020B0604030504040204" pitchFamily="34" charset="-128"/>
              <a:cs typeface="+mj-cs"/>
            </a:endParaRPr>
          </a:p>
          <a:p>
            <a:pPr marL="0" marR="0" lvl="0" indent="0" algn="l" defTabSz="914363" rtl="0" eaLnBrk="1" fontAlgn="auto" latinLnBrk="0" hangingPunct="1">
              <a:lnSpc>
                <a:spcPct val="90000"/>
              </a:lnSpc>
              <a:spcBef>
                <a:spcPct val="0"/>
              </a:spcBef>
              <a:spcAft>
                <a:spcPts val="0"/>
              </a:spcAft>
              <a:buClrTx/>
              <a:buSzTx/>
              <a:buFontTx/>
              <a:buNone/>
              <a:tabLst/>
              <a:defRPr/>
            </a:pPr>
            <a:endParaRPr kumimoji="1" lang="en-US" altLang="ja-JP" b="1" i="0" u="none" strike="noStrike" kern="1200" cap="none" spc="0" normalizeH="0" baseline="0" noProof="0" dirty="0">
              <a:ln>
                <a:noFill/>
              </a:ln>
              <a:solidFill>
                <a:sysClr val="window" lastClr="FFFFFF"/>
              </a:solidFill>
              <a:effectLst/>
              <a:uLnTx/>
              <a:uFillTx/>
              <a:latin typeface="Meiryo" panose="020B0604030504040204" pitchFamily="34" charset="-128"/>
              <a:ea typeface="Meiryo" panose="020B0604030504040204" pitchFamily="34" charset="-128"/>
              <a:cs typeface="+mj-cs"/>
            </a:endParaRPr>
          </a:p>
          <a:p>
            <a:pPr marL="0" marR="0" lvl="0" indent="0" algn="l" defTabSz="914363" rtl="0" eaLnBrk="1" fontAlgn="auto" latinLnBrk="0" hangingPunct="1">
              <a:lnSpc>
                <a:spcPct val="90000"/>
              </a:lnSpc>
              <a:spcBef>
                <a:spcPct val="0"/>
              </a:spcBef>
              <a:spcAft>
                <a:spcPts val="0"/>
              </a:spcAft>
              <a:buClrTx/>
              <a:buSzTx/>
              <a:buFontTx/>
              <a:buNone/>
              <a:tabLst/>
              <a:defRPr/>
            </a:pPr>
            <a:r>
              <a:rPr lang="ja-JP" altLang="en-US" sz="7200" b="1" dirty="0">
                <a:solidFill>
                  <a:sysClr val="window" lastClr="FFFFFF"/>
                </a:solidFill>
              </a:rPr>
              <a:t>機械学習の成長サイクルを理解する</a:t>
            </a:r>
            <a:endParaRPr lang="en-US" altLang="ja-JP" sz="7200" b="1" dirty="0">
              <a:solidFill>
                <a:sysClr val="window" lastClr="FFFFFF"/>
              </a:solidFill>
            </a:endParaRPr>
          </a:p>
        </p:txBody>
      </p:sp>
      <p:sp>
        <p:nvSpPr>
          <p:cNvPr id="24" name="Text Placeholder 4">
            <a:extLst>
              <a:ext uri="{FF2B5EF4-FFF2-40B4-BE49-F238E27FC236}">
                <a16:creationId xmlns:a16="http://schemas.microsoft.com/office/drawing/2014/main" id="{0A1A6578-82C2-450F-AE43-C587C8094AB8}"/>
              </a:ext>
            </a:extLst>
          </p:cNvPr>
          <p:cNvSpPr txBox="1">
            <a:spLocks/>
          </p:cNvSpPr>
          <p:nvPr/>
        </p:nvSpPr>
        <p:spPr>
          <a:xfrm>
            <a:off x="296971" y="5087597"/>
            <a:ext cx="5892800" cy="1461989"/>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900" b="0" i="0" kern="1200">
                <a:solidFill>
                  <a:schemeClr val="tx1">
                    <a:tint val="75000"/>
                  </a:schemeClr>
                </a:solidFill>
                <a:latin typeface="Meiryo" panose="020B0604030504040204" pitchFamily="34" charset="-128"/>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prstClr val="white">
                    <a:tint val="75000"/>
                  </a:prstClr>
                </a:solidFill>
                <a:effectLst/>
                <a:uLnTx/>
                <a:uFillTx/>
                <a:latin typeface="Meiryo" panose="020B0604030504040204" pitchFamily="34" charset="-128"/>
                <a:ea typeface="メイリオ" panose="020B0604030504040204" pitchFamily="50" charset="-128"/>
                <a:cs typeface="+mn-cs"/>
              </a:rPr>
              <a:t>久保 隆宏</a:t>
            </a:r>
            <a:endParaRPr kumimoji="0" lang="en-US" altLang="ja-JP" sz="2000" b="0" i="0" u="none" strike="noStrike" kern="1200" cap="none" spc="0" normalizeH="0" baseline="0" noProof="0" dirty="0">
              <a:ln>
                <a:noFill/>
              </a:ln>
              <a:solidFill>
                <a:prstClr val="white">
                  <a:tint val="75000"/>
                </a:prstClr>
              </a:solidFill>
              <a:effectLst/>
              <a:uLnTx/>
              <a:uFillTx/>
              <a:latin typeface="Meiryo" panose="020B0604030504040204" pitchFamily="34"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tint val="75000"/>
                  </a:prstClr>
                </a:solidFill>
                <a:effectLst/>
                <a:uLnTx/>
                <a:uFillTx/>
                <a:latin typeface="Meiryo" panose="020B0604030504040204" pitchFamily="34" charset="-128"/>
                <a:ea typeface="+mn-ea"/>
                <a:cs typeface="+mn-cs"/>
              </a:rPr>
              <a:t>Developer Relation</a:t>
            </a:r>
            <a:br>
              <a:rPr kumimoji="0" lang="en-US" sz="2000" b="0" i="0" u="none" strike="noStrike" kern="1200" cap="none" spc="0" normalizeH="0" baseline="0" noProof="0" dirty="0">
                <a:ln>
                  <a:noFill/>
                </a:ln>
                <a:solidFill>
                  <a:prstClr val="white">
                    <a:tint val="75000"/>
                  </a:prstClr>
                </a:solidFill>
                <a:effectLst/>
                <a:uLnTx/>
                <a:uFillTx/>
                <a:latin typeface="Meiryo" panose="020B0604030504040204" pitchFamily="34" charset="-128"/>
                <a:ea typeface="+mn-ea"/>
                <a:cs typeface="+mn-cs"/>
              </a:rPr>
            </a:br>
            <a:r>
              <a:rPr kumimoji="0" lang="en-US" sz="2000" b="0" i="0" u="none" strike="noStrike" kern="1200" cap="none" spc="0" normalizeH="0" baseline="0" noProof="0" dirty="0">
                <a:ln>
                  <a:noFill/>
                </a:ln>
                <a:solidFill>
                  <a:prstClr val="white">
                    <a:tint val="75000"/>
                  </a:prstClr>
                </a:solidFill>
                <a:effectLst/>
                <a:uLnTx/>
                <a:uFillTx/>
                <a:latin typeface="Meiryo" panose="020B0604030504040204" pitchFamily="34" charset="-128"/>
                <a:ea typeface="+mn-ea"/>
                <a:cs typeface="+mn-cs"/>
              </a:rPr>
              <a:t>Machine Learning</a:t>
            </a:r>
          </a:p>
        </p:txBody>
      </p:sp>
    </p:spTree>
    <p:extLst>
      <p:ext uri="{BB962C8B-B14F-4D97-AF65-F5344CB8AC3E}">
        <p14:creationId xmlns:p14="http://schemas.microsoft.com/office/powerpoint/2010/main" val="3793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B1E163-991D-4757-90F1-AE1CD21857E4}"/>
              </a:ext>
            </a:extLst>
          </p:cNvPr>
          <p:cNvSpPr>
            <a:spLocks noGrp="1"/>
          </p:cNvSpPr>
          <p:nvPr>
            <p:ph type="title"/>
          </p:nvPr>
        </p:nvSpPr>
        <p:spPr>
          <a:xfrm>
            <a:off x="609599" y="419023"/>
            <a:ext cx="10958495" cy="547842"/>
          </a:xfrm>
        </p:spPr>
        <p:txBody>
          <a:bodyPr/>
          <a:lstStyle/>
          <a:p>
            <a:r>
              <a:rPr kumimoji="1" lang="ja-JP" altLang="en-US" sz="32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j-cs"/>
              </a:rPr>
              <a:t>画像共有サービス </a:t>
            </a:r>
            <a:r>
              <a:rPr kumimoji="1" lang="en-US" altLang="ja-JP" sz="3200" i="0" u="none" strike="noStrike" kern="1200" cap="none" spc="0" normalizeH="0" baseline="0" noProof="0" dirty="0">
                <a:ln>
                  <a:noFill/>
                </a:ln>
                <a:solidFill>
                  <a:schemeClr val="tx1"/>
                </a:solidFill>
                <a:effectLst/>
                <a:uLnTx/>
                <a:uFillTx/>
                <a:latin typeface="Amazon Ember" panose="020B0603020204020204" pitchFamily="34" charset="0"/>
                <a:ea typeface="メイリオ" panose="020B0604030504040204" pitchFamily="50" charset="-128"/>
                <a:cs typeface="+mj-cs"/>
              </a:rPr>
              <a:t>Pinterest</a:t>
            </a:r>
            <a:r>
              <a:rPr kumimoji="1" lang="en-US" altLang="ja-JP" sz="32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j-cs"/>
              </a:rPr>
              <a:t> </a:t>
            </a:r>
            <a:r>
              <a:rPr kumimoji="1" lang="ja-JP" altLang="en-US" sz="32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j-cs"/>
              </a:rPr>
              <a:t>の価値が高まるサイクル</a:t>
            </a:r>
            <a:endParaRPr kumimoji="1" lang="ja-JP" altLang="en-US" dirty="0">
              <a:solidFill>
                <a:schemeClr val="tx1"/>
              </a:solidFill>
            </a:endParaRPr>
          </a:p>
        </p:txBody>
      </p:sp>
      <p:sp>
        <p:nvSpPr>
          <p:cNvPr id="4" name="スライド番号プレースホルダー 3">
            <a:extLst>
              <a:ext uri="{FF2B5EF4-FFF2-40B4-BE49-F238E27FC236}">
                <a16:creationId xmlns:a16="http://schemas.microsoft.com/office/drawing/2014/main" id="{496A164C-1943-4E77-BABF-E4579D662DF1}"/>
              </a:ext>
            </a:extLst>
          </p:cNvPr>
          <p:cNvSpPr>
            <a:spLocks noGrp="1"/>
          </p:cNvSpPr>
          <p:nvPr>
            <p:ph type="sldNum" sz="quarter" idx="12"/>
          </p:nvPr>
        </p:nvSpPr>
        <p:spPr/>
        <p:txBody>
          <a:bodyPr/>
          <a:lstStyle/>
          <a:p>
            <a:fld id="{EB4B8DE2-A4E8-46E4-8BBF-D75455EFF32C}" type="slidenum">
              <a:rPr lang="en-US" smtClean="0"/>
              <a:pPr/>
              <a:t>10</a:t>
            </a:fld>
            <a:endParaRPr lang="en-US"/>
          </a:p>
        </p:txBody>
      </p:sp>
      <p:sp>
        <p:nvSpPr>
          <p:cNvPr id="5" name="四角形: 角を丸くする 4">
            <a:extLst>
              <a:ext uri="{FF2B5EF4-FFF2-40B4-BE49-F238E27FC236}">
                <a16:creationId xmlns:a16="http://schemas.microsoft.com/office/drawing/2014/main" id="{E62B7200-09C3-46B6-8731-75162A9CA9BF}"/>
              </a:ext>
            </a:extLst>
          </p:cNvPr>
          <p:cNvSpPr/>
          <p:nvPr/>
        </p:nvSpPr>
        <p:spPr>
          <a:xfrm>
            <a:off x="7010401" y="3800607"/>
            <a:ext cx="2168429" cy="774607"/>
          </a:xfrm>
          <a:prstGeom prst="roundRect">
            <a:avLst/>
          </a:prstGeom>
          <a:solidFill>
            <a:schemeClr val="bg1">
              <a:lumMod val="95000"/>
            </a:schemeClr>
          </a:solidFill>
          <a:ln w="25400" cap="flat" cmpd="sng" algn="ctr">
            <a:solidFill>
              <a:schemeClr val="tx1"/>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i="0" u="none" strike="noStrike" kern="0" cap="none" spc="0" normalizeH="0" baseline="0" noProof="0" dirty="0">
                <a:ln>
                  <a:noFill/>
                </a:ln>
                <a:effectLst/>
                <a:uLnTx/>
                <a:uFillTx/>
                <a:latin typeface="Amazon Ember" panose="020B0603020204020204" pitchFamily="34" charset="0"/>
                <a:ea typeface="メイリオ" panose="020B0604030504040204" pitchFamily="50" charset="-128"/>
                <a:cs typeface="+mn-cs"/>
              </a:rPr>
              <a:t>Customer</a:t>
            </a:r>
            <a:r>
              <a:rPr kumimoji="1" lang="en-US" altLang="ja-JP" sz="2000" i="0" u="none" strike="noStrike" kern="0" cap="none" spc="0" normalizeH="0" baseline="0" noProof="0" dirty="0">
                <a:ln>
                  <a:noFill/>
                </a:ln>
                <a:effectLst/>
                <a:uLnTx/>
                <a:uFillTx/>
                <a:latin typeface="メイリオ" panose="020B0604030504040204" pitchFamily="50" charset="-128"/>
                <a:ea typeface="メイリオ" panose="020B0604030504040204" pitchFamily="50" charset="-128"/>
                <a:cs typeface="+mn-cs"/>
              </a:rPr>
              <a:t> </a:t>
            </a:r>
            <a:r>
              <a:rPr kumimoji="1" lang="en-US" altLang="ja-JP" sz="2000" i="0" u="none" strike="noStrike" kern="0" cap="none" spc="0" normalizeH="0" baseline="0" noProof="0" dirty="0">
                <a:ln>
                  <a:noFill/>
                </a:ln>
                <a:effectLst/>
                <a:uLnTx/>
                <a:uFillTx/>
                <a:latin typeface="Amazon Ember" panose="020B0603020204020204" pitchFamily="34" charset="0"/>
                <a:ea typeface="メイリオ" panose="020B0604030504040204" pitchFamily="50" charset="-128"/>
                <a:cs typeface="+mn-cs"/>
              </a:rPr>
              <a:t>Experience</a:t>
            </a:r>
            <a:endParaRPr kumimoji="1" lang="ja-JP" altLang="en-US" sz="2000" i="0" u="none" strike="noStrike" kern="0" cap="none" spc="0" normalizeH="0" baseline="0" noProof="0" dirty="0" err="1">
              <a:ln>
                <a:noFill/>
              </a:ln>
              <a:effectLst/>
              <a:uLnTx/>
              <a:uFillTx/>
              <a:latin typeface="Amazon Ember" panose="020B0603020204020204" pitchFamily="34" charset="0"/>
              <a:ea typeface="メイリオ" panose="020B0604030504040204" pitchFamily="50" charset="-128"/>
              <a:cs typeface="+mn-cs"/>
            </a:endParaRPr>
          </a:p>
        </p:txBody>
      </p:sp>
      <p:sp>
        <p:nvSpPr>
          <p:cNvPr id="6" name="四角形: 角を丸くする 5">
            <a:extLst>
              <a:ext uri="{FF2B5EF4-FFF2-40B4-BE49-F238E27FC236}">
                <a16:creationId xmlns:a16="http://schemas.microsoft.com/office/drawing/2014/main" id="{95B5D40F-D361-4A77-B36C-9BB16DBF52A9}"/>
              </a:ext>
            </a:extLst>
          </p:cNvPr>
          <p:cNvSpPr/>
          <p:nvPr/>
        </p:nvSpPr>
        <p:spPr>
          <a:xfrm>
            <a:off x="4755039" y="5325127"/>
            <a:ext cx="2168429" cy="774607"/>
          </a:xfrm>
          <a:prstGeom prst="roundRect">
            <a:avLst/>
          </a:prstGeom>
          <a:solidFill>
            <a:schemeClr val="bg1">
              <a:lumMod val="95000"/>
            </a:schemeClr>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i="0" u="none" strike="noStrike" kern="0" cap="none" spc="0" normalizeH="0" baseline="0" noProof="0" dirty="0">
                <a:ln>
                  <a:noFill/>
                </a:ln>
                <a:effectLst/>
                <a:uLnTx/>
                <a:uFillTx/>
                <a:latin typeface="Amazon Ember" panose="020B0603020204020204" pitchFamily="34" charset="0"/>
                <a:ea typeface="メイリオ" panose="020B0604030504040204" pitchFamily="50" charset="-128"/>
                <a:cs typeface="+mn-cs"/>
              </a:rPr>
              <a:t>Traffic</a:t>
            </a:r>
            <a:endParaRPr kumimoji="1" lang="ja-JP" altLang="en-US" sz="2000" i="0" u="none" strike="noStrike" kern="0" cap="none" spc="0" normalizeH="0" baseline="0" noProof="0" dirty="0" err="1">
              <a:ln>
                <a:noFill/>
              </a:ln>
              <a:effectLst/>
              <a:uLnTx/>
              <a:uFillTx/>
              <a:latin typeface="Amazon Ember" panose="020B0603020204020204" pitchFamily="34" charset="0"/>
              <a:ea typeface="メイリオ" panose="020B0604030504040204" pitchFamily="50" charset="-128"/>
              <a:cs typeface="+mn-cs"/>
            </a:endParaRPr>
          </a:p>
        </p:txBody>
      </p:sp>
      <p:sp>
        <p:nvSpPr>
          <p:cNvPr id="7" name="四角形: 角を丸くする 6">
            <a:extLst>
              <a:ext uri="{FF2B5EF4-FFF2-40B4-BE49-F238E27FC236}">
                <a16:creationId xmlns:a16="http://schemas.microsoft.com/office/drawing/2014/main" id="{F55CD1BA-56C8-49F7-A6FF-63C9B2997EF3}"/>
              </a:ext>
            </a:extLst>
          </p:cNvPr>
          <p:cNvSpPr/>
          <p:nvPr/>
        </p:nvSpPr>
        <p:spPr>
          <a:xfrm>
            <a:off x="2487654" y="3800607"/>
            <a:ext cx="2168429" cy="774607"/>
          </a:xfrm>
          <a:prstGeom prst="roundRect">
            <a:avLst/>
          </a:prstGeom>
          <a:solidFill>
            <a:schemeClr val="bg1">
              <a:lumMod val="95000"/>
            </a:schemeClr>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i="0" u="none" strike="noStrike" kern="0" cap="none" spc="0" normalizeH="0" baseline="0" noProof="0" dirty="0">
                <a:ln>
                  <a:noFill/>
                </a:ln>
                <a:effectLst/>
                <a:uLnTx/>
                <a:uFillTx/>
                <a:latin typeface="Amazon Ember" panose="020B0603020204020204" pitchFamily="34" charset="0"/>
                <a:ea typeface="メイリオ" panose="020B0604030504040204" pitchFamily="50" charset="-128"/>
                <a:cs typeface="+mn-cs"/>
              </a:rPr>
              <a:t>Data</a:t>
            </a:r>
            <a:endParaRPr kumimoji="1" lang="ja-JP" altLang="en-US" sz="2000" i="0" u="none" strike="noStrike" kern="0" cap="none" spc="0" normalizeH="0" baseline="0" noProof="0" dirty="0" err="1">
              <a:ln>
                <a:noFill/>
              </a:ln>
              <a:effectLst/>
              <a:uLnTx/>
              <a:uFillTx/>
              <a:latin typeface="Amazon Ember" panose="020B0603020204020204" pitchFamily="34" charset="0"/>
              <a:ea typeface="メイリオ" panose="020B0604030504040204" pitchFamily="50" charset="-128"/>
              <a:cs typeface="+mn-cs"/>
            </a:endParaRPr>
          </a:p>
        </p:txBody>
      </p:sp>
      <p:cxnSp>
        <p:nvCxnSpPr>
          <p:cNvPr id="8" name="コネクタ: 曲線 7">
            <a:extLst>
              <a:ext uri="{FF2B5EF4-FFF2-40B4-BE49-F238E27FC236}">
                <a16:creationId xmlns:a16="http://schemas.microsoft.com/office/drawing/2014/main" id="{43A6149A-B7B3-4ABB-91C9-EFD597A3BF42}"/>
              </a:ext>
            </a:extLst>
          </p:cNvPr>
          <p:cNvCxnSpPr>
            <a:cxnSpLocks/>
            <a:stCxn id="5" idx="2"/>
            <a:endCxn id="6" idx="3"/>
          </p:cNvCxnSpPr>
          <p:nvPr/>
        </p:nvCxnSpPr>
        <p:spPr>
          <a:xfrm rot="5400000">
            <a:off x="6940433" y="4558248"/>
            <a:ext cx="1137217" cy="1171148"/>
          </a:xfrm>
          <a:prstGeom prst="curvedConnector2">
            <a:avLst/>
          </a:prstGeom>
          <a:noFill/>
          <a:ln w="25400" cap="flat" cmpd="sng" algn="ctr">
            <a:solidFill>
              <a:schemeClr val="tx1"/>
            </a:solidFill>
            <a:prstDash val="solid"/>
            <a:tailEnd type="triangle"/>
          </a:ln>
          <a:effectLst/>
        </p:spPr>
      </p:cxnSp>
      <p:cxnSp>
        <p:nvCxnSpPr>
          <p:cNvPr id="9" name="コネクタ: 曲線 8">
            <a:extLst>
              <a:ext uri="{FF2B5EF4-FFF2-40B4-BE49-F238E27FC236}">
                <a16:creationId xmlns:a16="http://schemas.microsoft.com/office/drawing/2014/main" id="{90A0A8F3-2DA1-4BCD-8E80-7BBA418E418B}"/>
              </a:ext>
            </a:extLst>
          </p:cNvPr>
          <p:cNvCxnSpPr>
            <a:cxnSpLocks/>
            <a:stCxn id="6" idx="1"/>
            <a:endCxn id="7" idx="2"/>
          </p:cNvCxnSpPr>
          <p:nvPr/>
        </p:nvCxnSpPr>
        <p:spPr>
          <a:xfrm rot="10800000">
            <a:off x="3571868" y="4575214"/>
            <a:ext cx="1183170" cy="1137217"/>
          </a:xfrm>
          <a:prstGeom prst="curvedConnector2">
            <a:avLst/>
          </a:prstGeom>
          <a:noFill/>
          <a:ln w="25400" cap="flat" cmpd="sng" algn="ctr">
            <a:solidFill>
              <a:schemeClr val="tx1"/>
            </a:solidFill>
            <a:prstDash val="solid"/>
            <a:tailEnd type="triangle"/>
          </a:ln>
          <a:effectLst/>
        </p:spPr>
      </p:cxnSp>
      <p:cxnSp>
        <p:nvCxnSpPr>
          <p:cNvPr id="10" name="コネクタ: 曲線 9">
            <a:extLst>
              <a:ext uri="{FF2B5EF4-FFF2-40B4-BE49-F238E27FC236}">
                <a16:creationId xmlns:a16="http://schemas.microsoft.com/office/drawing/2014/main" id="{A82AA8FD-81DE-475A-A71A-7C3F93F9D932}"/>
              </a:ext>
            </a:extLst>
          </p:cNvPr>
          <p:cNvCxnSpPr>
            <a:cxnSpLocks/>
            <a:stCxn id="7" idx="0"/>
            <a:endCxn id="11" idx="1"/>
          </p:cNvCxnSpPr>
          <p:nvPr/>
        </p:nvCxnSpPr>
        <p:spPr>
          <a:xfrm rot="5400000" flipH="1" flipV="1">
            <a:off x="3594617" y="2640186"/>
            <a:ext cx="1137674" cy="1183170"/>
          </a:xfrm>
          <a:prstGeom prst="curvedConnector2">
            <a:avLst/>
          </a:prstGeom>
          <a:noFill/>
          <a:ln w="25400" cap="flat" cmpd="sng" algn="ctr">
            <a:solidFill>
              <a:schemeClr val="tx1"/>
            </a:solidFill>
            <a:prstDash val="solid"/>
            <a:tailEnd type="triangle"/>
          </a:ln>
          <a:effectLst/>
        </p:spPr>
      </p:cxnSp>
      <p:sp>
        <p:nvSpPr>
          <p:cNvPr id="11" name="四角形: 角を丸くする 10">
            <a:extLst>
              <a:ext uri="{FF2B5EF4-FFF2-40B4-BE49-F238E27FC236}">
                <a16:creationId xmlns:a16="http://schemas.microsoft.com/office/drawing/2014/main" id="{D5EEBC10-9FA6-4C83-9F4A-662F017F886A}"/>
              </a:ext>
            </a:extLst>
          </p:cNvPr>
          <p:cNvSpPr/>
          <p:nvPr/>
        </p:nvSpPr>
        <p:spPr>
          <a:xfrm>
            <a:off x="4755039" y="2275630"/>
            <a:ext cx="2168429" cy="774607"/>
          </a:xfrm>
          <a:prstGeom prst="roundRect">
            <a:avLst/>
          </a:prstGeom>
          <a:solidFill>
            <a:schemeClr val="bg1">
              <a:lumMod val="95000"/>
            </a:schemeClr>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i="0" u="none" strike="noStrike" kern="0" cap="none" spc="0" normalizeH="0" baseline="0" noProof="0" dirty="0">
                <a:ln>
                  <a:noFill/>
                </a:ln>
                <a:effectLst/>
                <a:uLnTx/>
                <a:uFillTx/>
                <a:latin typeface="Amazon Ember" panose="020B0603020204020204" pitchFamily="34" charset="0"/>
                <a:ea typeface="メイリオ" panose="020B0604030504040204" pitchFamily="50" charset="-128"/>
                <a:cs typeface="+mn-cs"/>
              </a:rPr>
              <a:t>Data</a:t>
            </a:r>
            <a:r>
              <a:rPr kumimoji="1" lang="en-US" altLang="ja-JP" sz="2000" i="0" u="none" strike="noStrike" kern="0" cap="none" spc="0" normalizeH="0" baseline="0" noProof="0" dirty="0">
                <a:ln>
                  <a:noFill/>
                </a:ln>
                <a:effectLst/>
                <a:uLnTx/>
                <a:uFillTx/>
                <a:latin typeface="メイリオ" panose="020B0604030504040204" pitchFamily="50" charset="-128"/>
                <a:ea typeface="メイリオ" panose="020B0604030504040204" pitchFamily="50" charset="-128"/>
                <a:cs typeface="+mn-cs"/>
              </a:rPr>
              <a:t> </a:t>
            </a:r>
            <a:r>
              <a:rPr kumimoji="1" lang="en-US" altLang="ja-JP" sz="2000" i="0" u="none" strike="noStrike" kern="0" cap="none" spc="0" normalizeH="0" baseline="0" noProof="0" dirty="0">
                <a:ln>
                  <a:noFill/>
                </a:ln>
                <a:effectLst/>
                <a:uLnTx/>
                <a:uFillTx/>
                <a:latin typeface="Amazon Ember" panose="020B0603020204020204" pitchFamily="34" charset="0"/>
                <a:ea typeface="メイリオ" panose="020B0604030504040204" pitchFamily="50" charset="-128"/>
                <a:cs typeface="+mn-cs"/>
              </a:rPr>
              <a:t>Driven</a:t>
            </a:r>
            <a:br>
              <a:rPr kumimoji="1" lang="en-US" altLang="ja-JP" sz="2000" i="0" u="none" strike="noStrike" kern="0" cap="none" spc="0" normalizeH="0" baseline="0" noProof="0" dirty="0">
                <a:ln>
                  <a:noFill/>
                </a:ln>
                <a:effectLst/>
                <a:uLnTx/>
                <a:uFillTx/>
                <a:latin typeface="メイリオ" panose="020B0604030504040204" pitchFamily="50" charset="-128"/>
                <a:ea typeface="メイリオ" panose="020B0604030504040204" pitchFamily="50" charset="-128"/>
                <a:cs typeface="+mn-cs"/>
              </a:rPr>
            </a:br>
            <a:r>
              <a:rPr kumimoji="1" lang="en-US" altLang="ja-JP" sz="2000" i="0" u="none" strike="noStrike" kern="0" cap="none" spc="0" normalizeH="0" baseline="0" noProof="0" dirty="0">
                <a:ln>
                  <a:noFill/>
                </a:ln>
                <a:effectLst/>
                <a:uLnTx/>
                <a:uFillTx/>
                <a:latin typeface="Amazon Ember" panose="020B0603020204020204" pitchFamily="34" charset="0"/>
                <a:ea typeface="メイリオ" panose="020B0604030504040204" pitchFamily="50" charset="-128"/>
                <a:cs typeface="+mn-cs"/>
              </a:rPr>
              <a:t>Decision</a:t>
            </a:r>
          </a:p>
        </p:txBody>
      </p:sp>
      <p:cxnSp>
        <p:nvCxnSpPr>
          <p:cNvPr id="12" name="コネクタ: 曲線 11">
            <a:extLst>
              <a:ext uri="{FF2B5EF4-FFF2-40B4-BE49-F238E27FC236}">
                <a16:creationId xmlns:a16="http://schemas.microsoft.com/office/drawing/2014/main" id="{B14737E4-7FCA-4511-9140-9284D6378BCF}"/>
              </a:ext>
            </a:extLst>
          </p:cNvPr>
          <p:cNvCxnSpPr>
            <a:cxnSpLocks/>
          </p:cNvCxnSpPr>
          <p:nvPr/>
        </p:nvCxnSpPr>
        <p:spPr>
          <a:xfrm>
            <a:off x="6923467" y="2662704"/>
            <a:ext cx="1171148" cy="1137674"/>
          </a:xfrm>
          <a:prstGeom prst="curvedConnector2">
            <a:avLst/>
          </a:prstGeom>
          <a:noFill/>
          <a:ln w="25400" cap="flat" cmpd="sng" algn="ctr">
            <a:solidFill>
              <a:schemeClr val="tx1"/>
            </a:solidFill>
            <a:prstDash val="solid"/>
            <a:tailEnd type="triangle"/>
          </a:ln>
          <a:effectLst/>
        </p:spPr>
      </p:cxnSp>
      <p:sp>
        <p:nvSpPr>
          <p:cNvPr id="13" name="楕円 12">
            <a:extLst>
              <a:ext uri="{FF2B5EF4-FFF2-40B4-BE49-F238E27FC236}">
                <a16:creationId xmlns:a16="http://schemas.microsoft.com/office/drawing/2014/main" id="{92435260-04F0-4D9E-9981-7376E5B3FA42}"/>
              </a:ext>
            </a:extLst>
          </p:cNvPr>
          <p:cNvSpPr/>
          <p:nvPr/>
        </p:nvSpPr>
        <p:spPr>
          <a:xfrm>
            <a:off x="4867359" y="3364399"/>
            <a:ext cx="1961904" cy="1779424"/>
          </a:xfrm>
          <a:prstGeom prst="ellipse">
            <a:avLst/>
          </a:prstGeom>
          <a:solidFill>
            <a:schemeClr val="bg1">
              <a:lumMod val="95000"/>
            </a:schemeClr>
          </a:solidFill>
          <a:ln w="9525" cap="flat" cmpd="sng" algn="ctr">
            <a:solidFill>
              <a:srgbClr val="FF9900"/>
            </a:solidFill>
            <a:prstDash val="solid"/>
          </a:ln>
          <a:effectLst/>
        </p:spPr>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400" i="0" u="none" strike="noStrike" kern="0" cap="none" spc="0" normalizeH="0" baseline="0" noProof="0" dirty="0">
                <a:ln>
                  <a:noFill/>
                </a:ln>
                <a:effectLst/>
                <a:uLnTx/>
                <a:uFillTx/>
                <a:latin typeface="Amazon Ember" panose="020B0603020204020204" pitchFamily="34" charset="0"/>
                <a:ea typeface="メイリオ" panose="020B0604030504040204" pitchFamily="50" charset="-128"/>
                <a:cs typeface="+mn-cs"/>
              </a:rPr>
              <a:t>Growth</a:t>
            </a:r>
            <a:endParaRPr kumimoji="1" lang="ja-JP" altLang="en-US" sz="2400" i="0" u="none" strike="noStrike" kern="0" cap="none" spc="0" normalizeH="0" baseline="0" noProof="0" dirty="0">
              <a:ln>
                <a:noFill/>
              </a:ln>
              <a:effectLst/>
              <a:uLnTx/>
              <a:uFillTx/>
              <a:latin typeface="Amazon Ember" panose="020B0603020204020204" pitchFamily="34" charset="0"/>
              <a:ea typeface="メイリオ" panose="020B0604030504040204" pitchFamily="50" charset="-128"/>
              <a:cs typeface="+mn-cs"/>
            </a:endParaRPr>
          </a:p>
        </p:txBody>
      </p:sp>
      <p:cxnSp>
        <p:nvCxnSpPr>
          <p:cNvPr id="14" name="コネクタ: 曲線 13">
            <a:extLst>
              <a:ext uri="{FF2B5EF4-FFF2-40B4-BE49-F238E27FC236}">
                <a16:creationId xmlns:a16="http://schemas.microsoft.com/office/drawing/2014/main" id="{93249959-BE35-459E-A001-409CD7A70773}"/>
              </a:ext>
            </a:extLst>
          </p:cNvPr>
          <p:cNvCxnSpPr>
            <a:cxnSpLocks/>
            <a:stCxn id="7" idx="0"/>
            <a:endCxn id="5" idx="3"/>
          </p:cNvCxnSpPr>
          <p:nvPr/>
        </p:nvCxnSpPr>
        <p:spPr>
          <a:xfrm rot="16200000" flipH="1">
            <a:off x="6227432" y="1145044"/>
            <a:ext cx="387303" cy="5698431"/>
          </a:xfrm>
          <a:prstGeom prst="curvedConnector4">
            <a:avLst>
              <a:gd name="adj1" fmla="val -727378"/>
              <a:gd name="adj2" fmla="val 103398"/>
            </a:avLst>
          </a:prstGeom>
          <a:noFill/>
          <a:ln w="38100" cap="flat" cmpd="sng" algn="ctr">
            <a:solidFill>
              <a:schemeClr val="tx1"/>
            </a:solidFill>
            <a:prstDash val="solid"/>
            <a:tailEnd type="triangle"/>
          </a:ln>
          <a:effectLst/>
        </p:spPr>
      </p:cxnSp>
      <p:sp>
        <p:nvSpPr>
          <p:cNvPr id="15" name="吹き出し: 角を丸めた四角形 14">
            <a:extLst>
              <a:ext uri="{FF2B5EF4-FFF2-40B4-BE49-F238E27FC236}">
                <a16:creationId xmlns:a16="http://schemas.microsoft.com/office/drawing/2014/main" id="{E9D7183D-514D-44A6-B234-9A319C5BE99E}"/>
              </a:ext>
            </a:extLst>
          </p:cNvPr>
          <p:cNvSpPr/>
          <p:nvPr/>
        </p:nvSpPr>
        <p:spPr>
          <a:xfrm>
            <a:off x="7395316" y="1410416"/>
            <a:ext cx="4631584" cy="1627703"/>
          </a:xfrm>
          <a:prstGeom prst="wedgeRoundRectCallout">
            <a:avLst>
              <a:gd name="adj1" fmla="val -31417"/>
              <a:gd name="adj2" fmla="val 86673"/>
              <a:gd name="adj3" fmla="val 16667"/>
            </a:avLst>
          </a:prstGeom>
          <a:solidFill>
            <a:schemeClr val="bg1">
              <a:lumMod val="95000"/>
            </a:schemeClr>
          </a:solidFill>
          <a:ln>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💡分析者はテキストから知りたい情報があるテーブル、実行すべきクエリの提案が受けられる</a:t>
            </a:r>
          </a:p>
        </p:txBody>
      </p:sp>
      <p:sp>
        <p:nvSpPr>
          <p:cNvPr id="16" name="吹き出し: 角を丸めた四角形 15">
            <a:extLst>
              <a:ext uri="{FF2B5EF4-FFF2-40B4-BE49-F238E27FC236}">
                <a16:creationId xmlns:a16="http://schemas.microsoft.com/office/drawing/2014/main" id="{96ED3B18-C995-4C6C-BBCB-748B68CF84BF}"/>
              </a:ext>
            </a:extLst>
          </p:cNvPr>
          <p:cNvSpPr/>
          <p:nvPr/>
        </p:nvSpPr>
        <p:spPr>
          <a:xfrm>
            <a:off x="7395316" y="4675022"/>
            <a:ext cx="4631584" cy="1627703"/>
          </a:xfrm>
          <a:prstGeom prst="wedgeRoundRectCallout">
            <a:avLst>
              <a:gd name="adj1" fmla="val -59264"/>
              <a:gd name="adj2" fmla="val -8517"/>
              <a:gd name="adj3" fmla="val 16667"/>
            </a:avLst>
          </a:prstGeom>
          <a:solidFill>
            <a:schemeClr val="bg1">
              <a:lumMod val="95000"/>
            </a:schemeClr>
          </a:solidFill>
          <a:ln>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💰短い時間で分析できれば、</a:t>
            </a:r>
            <a:br>
              <a:rPr kumimoji="1" lang="en-US" altLang="ja-JP"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br>
            <a:r>
              <a:rPr kumimoji="1" lang="ja-JP" altLang="en-US"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収益につながる様々な仮説を</a:t>
            </a:r>
            <a:br>
              <a:rPr kumimoji="1" lang="en-US" altLang="ja-JP"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br>
            <a:r>
              <a:rPr kumimoji="1" lang="ja-JP" altLang="en-US"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検証できる。</a:t>
            </a:r>
          </a:p>
        </p:txBody>
      </p:sp>
      <p:sp>
        <p:nvSpPr>
          <p:cNvPr id="17" name="吹き出し: 角を丸めた四角形 16">
            <a:extLst>
              <a:ext uri="{FF2B5EF4-FFF2-40B4-BE49-F238E27FC236}">
                <a16:creationId xmlns:a16="http://schemas.microsoft.com/office/drawing/2014/main" id="{C8ACC5A4-4954-4614-A769-B6FAA8648A6C}"/>
              </a:ext>
            </a:extLst>
          </p:cNvPr>
          <p:cNvSpPr/>
          <p:nvPr/>
        </p:nvSpPr>
        <p:spPr>
          <a:xfrm>
            <a:off x="236506" y="1410416"/>
            <a:ext cx="4457975" cy="1627703"/>
          </a:xfrm>
          <a:prstGeom prst="wedgeRoundRectCallout">
            <a:avLst>
              <a:gd name="adj1" fmla="val 23281"/>
              <a:gd name="adj2" fmla="val 80431"/>
              <a:gd name="adj3" fmla="val 16667"/>
            </a:avLst>
          </a:prstGeom>
          <a:solidFill>
            <a:schemeClr val="bg1">
              <a:lumMod val="95000"/>
            </a:schemeClr>
          </a:solidFill>
          <a:ln>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 蓄積されたテキスト、生成結果、実行可否をもとによりモデルの生成を制御できる</a:t>
            </a:r>
          </a:p>
        </p:txBody>
      </p:sp>
    </p:spTree>
    <p:extLst>
      <p:ext uri="{BB962C8B-B14F-4D97-AF65-F5344CB8AC3E}">
        <p14:creationId xmlns:p14="http://schemas.microsoft.com/office/powerpoint/2010/main" val="127240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10C9FB96-A1C5-4BD4-A1D3-9D248986D11C}"/>
              </a:ext>
            </a:extLst>
          </p:cNvPr>
          <p:cNvSpPr>
            <a:spLocks noGrp="1"/>
          </p:cNvSpPr>
          <p:nvPr>
            <p:ph type="title"/>
          </p:nvPr>
        </p:nvSpPr>
        <p:spPr>
          <a:xfrm>
            <a:off x="616752" y="476337"/>
            <a:ext cx="10958495" cy="525540"/>
          </a:xfrm>
        </p:spPr>
        <p:txBody>
          <a:bodyPr>
            <a:noAutofit/>
          </a:bodyPr>
          <a:lstStyle/>
          <a:p>
            <a:pPr algn="l"/>
            <a:r>
              <a:rPr kumimoji="1" lang="ja-JP" altLang="en-US" sz="3200" b="1" dirty="0">
                <a:latin typeface="メイリオ" panose="020B0604030504040204" pitchFamily="50" charset="-128"/>
                <a:ea typeface="メイリオ" panose="020B0604030504040204" pitchFamily="50" charset="-128"/>
              </a:rPr>
              <a:t>成長サイクルは次の </a:t>
            </a:r>
            <a:r>
              <a:rPr kumimoji="1" lang="en-US" altLang="ja-JP" sz="3200" b="1" dirty="0">
                <a:latin typeface="メイリオ" panose="020B0604030504040204" pitchFamily="50" charset="-128"/>
                <a:ea typeface="メイリオ" panose="020B0604030504040204" pitchFamily="50" charset="-128"/>
              </a:rPr>
              <a:t>3 </a:t>
            </a:r>
            <a:r>
              <a:rPr kumimoji="1" lang="ja-JP" altLang="en-US" sz="3200" b="1" dirty="0">
                <a:latin typeface="メイリオ" panose="020B0604030504040204" pitchFamily="50" charset="-128"/>
                <a:ea typeface="メイリオ" panose="020B0604030504040204" pitchFamily="50" charset="-128"/>
              </a:rPr>
              <a:t>つの条件を満たす。</a:t>
            </a:r>
            <a:endParaRPr kumimoji="1" lang="en-US" altLang="ja-JP" sz="3200" b="1"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A3F29AEA-E5B1-4593-BB20-E340F81EBF8E}"/>
              </a:ext>
            </a:extLst>
          </p:cNvPr>
          <p:cNvSpPr txBox="1"/>
          <p:nvPr/>
        </p:nvSpPr>
        <p:spPr>
          <a:xfrm>
            <a:off x="609598" y="1099595"/>
            <a:ext cx="10958495" cy="1384995"/>
          </a:xfrm>
          <a:prstGeom prst="rect">
            <a:avLst/>
          </a:prstGeom>
          <a:solidFill>
            <a:srgbClr val="F2F2F2">
              <a:alpha val="69804"/>
            </a:srgbClr>
          </a:solidFill>
        </p:spPr>
        <p:txBody>
          <a:bodyPr wrap="square" lIns="0" rIns="0" rtlCol="0">
            <a:spAutoFit/>
          </a:bodyPr>
          <a:lstStyle/>
          <a:p>
            <a:pPr marL="514350" indent="-514350" algn="l">
              <a:buAutoNum type="arabicPeriod"/>
            </a:pPr>
            <a:r>
              <a:rPr kumimoji="1" lang="ja-JP" altLang="en-US" sz="2800" dirty="0">
                <a:latin typeface="メイリオ" panose="020B0604030504040204" pitchFamily="50" charset="-128"/>
                <a:ea typeface="メイリオ" panose="020B0604030504040204" pitchFamily="50" charset="-128"/>
              </a:rPr>
              <a:t>機械学習が顧客の問題を解決している</a:t>
            </a:r>
            <a:endParaRPr kumimoji="1" lang="en-US" altLang="ja-JP" sz="2800" dirty="0">
              <a:latin typeface="メイリオ" panose="020B0604030504040204" pitchFamily="50" charset="-128"/>
              <a:ea typeface="メイリオ" panose="020B0604030504040204" pitchFamily="50" charset="-128"/>
            </a:endParaRPr>
          </a:p>
          <a:p>
            <a:pPr marL="514350" indent="-514350" algn="l">
              <a:buAutoNum type="arabicPeriod"/>
            </a:pPr>
            <a:r>
              <a:rPr kumimoji="1" lang="ja-JP" altLang="en-US" sz="2800" dirty="0">
                <a:latin typeface="メイリオ" panose="020B0604030504040204" pitchFamily="50" charset="-128"/>
                <a:ea typeface="メイリオ" panose="020B0604030504040204" pitchFamily="50" charset="-128"/>
              </a:rPr>
              <a:t>顧客体験の改善がビジネスの問題を解決している</a:t>
            </a:r>
            <a:endParaRPr kumimoji="1" lang="en-US" altLang="ja-JP" sz="2800" dirty="0">
              <a:latin typeface="メイリオ" panose="020B0604030504040204" pitchFamily="50" charset="-128"/>
              <a:ea typeface="メイリオ" panose="020B0604030504040204" pitchFamily="50" charset="-128"/>
            </a:endParaRPr>
          </a:p>
          <a:p>
            <a:pPr marL="514350" indent="-514350" algn="l">
              <a:buAutoNum type="arabicPeriod"/>
            </a:pPr>
            <a:r>
              <a:rPr kumimoji="1" lang="ja-JP" altLang="en-US" sz="2800" dirty="0">
                <a:latin typeface="メイリオ" panose="020B0604030504040204" pitchFamily="50" charset="-128"/>
                <a:ea typeface="メイリオ" panose="020B0604030504040204" pitchFamily="50" charset="-128"/>
              </a:rPr>
              <a:t>問題解決が機械学習の精度改善につながる</a:t>
            </a:r>
          </a:p>
        </p:txBody>
      </p:sp>
      <p:sp>
        <p:nvSpPr>
          <p:cNvPr id="4" name="スライド番号プレースホルダー 2">
            <a:extLst>
              <a:ext uri="{FF2B5EF4-FFF2-40B4-BE49-F238E27FC236}">
                <a16:creationId xmlns:a16="http://schemas.microsoft.com/office/drawing/2014/main" id="{D533E0E8-14FF-4836-97E2-EB25C3DD16AF}"/>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2"/>
                </a:solidFill>
                <a:latin typeface="Meiryo" panose="020B0604030504040204" pitchFamily="34" charset="-128"/>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11</a:t>
            </a:fld>
            <a:endParaRPr lang="en-US" dirty="0"/>
          </a:p>
        </p:txBody>
      </p:sp>
      <p:sp>
        <p:nvSpPr>
          <p:cNvPr id="47" name="四角形: 角を丸くする 46">
            <a:extLst>
              <a:ext uri="{FF2B5EF4-FFF2-40B4-BE49-F238E27FC236}">
                <a16:creationId xmlns:a16="http://schemas.microsoft.com/office/drawing/2014/main" id="{2AC75E31-D57B-4607-8FBE-12DC3705467A}"/>
              </a:ext>
            </a:extLst>
          </p:cNvPr>
          <p:cNvSpPr/>
          <p:nvPr/>
        </p:nvSpPr>
        <p:spPr>
          <a:xfrm>
            <a:off x="8069605" y="3164493"/>
            <a:ext cx="3374627" cy="1947972"/>
          </a:xfrm>
          <a:prstGeom prst="roundRect">
            <a:avLst>
              <a:gd name="adj" fmla="val 1021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48" name="Text Placeholder 35">
            <a:extLst>
              <a:ext uri="{FF2B5EF4-FFF2-40B4-BE49-F238E27FC236}">
                <a16:creationId xmlns:a16="http://schemas.microsoft.com/office/drawing/2014/main" id="{CB8E79D1-67B2-4C68-BB1D-DD3AC558C95A}"/>
              </a:ext>
            </a:extLst>
          </p:cNvPr>
          <p:cNvSpPr txBox="1">
            <a:spLocks/>
          </p:cNvSpPr>
          <p:nvPr/>
        </p:nvSpPr>
        <p:spPr>
          <a:xfrm>
            <a:off x="8117672" y="3239168"/>
            <a:ext cx="3374627" cy="483933"/>
          </a:xfrm>
          <a:prstGeom prst="rect">
            <a:avLst/>
          </a:prstGeom>
        </p:spPr>
        <p:txBody>
          <a:bodyPr lIns="0"/>
          <a:lstStyle>
            <a:lvl1pPr marL="0" indent="0" algn="l" defTabSz="1219170" rtl="0" eaLnBrk="1" latinLnBrk="0" hangingPunct="1">
              <a:lnSpc>
                <a:spcPct val="100000"/>
              </a:lnSpc>
              <a:spcBef>
                <a:spcPts val="1333"/>
              </a:spcBef>
              <a:buFont typeface="Arial" panose="020B0604020202020204" pitchFamily="34" charset="0"/>
              <a:buNone/>
              <a:defRPr sz="1200" b="0" i="0" kern="1200">
                <a:solidFill>
                  <a:srgbClr val="3D3B30"/>
                </a:solidFill>
                <a:latin typeface="Arial" panose="020B0604020202020204" pitchFamily="34" charset="0"/>
                <a:ea typeface="+mn-ea"/>
                <a:cs typeface="Arial" panose="020B0604020202020204" pitchFamily="34"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gn="ctr" defTabSz="609576">
              <a:lnSpc>
                <a:spcPct val="120000"/>
              </a:lnSpc>
              <a:spcBef>
                <a:spcPct val="0"/>
              </a:spcBef>
              <a:defRPr/>
            </a:pPr>
            <a:r>
              <a:rPr lang="ja-JP" altLang="en-US" sz="2400" b="1" spc="125" dirty="0">
                <a:solidFill>
                  <a:schemeClr val="tx1"/>
                </a:solidFill>
                <a:latin typeface="メイリオ" panose="020B0604030504040204" pitchFamily="50" charset="-128"/>
                <a:ea typeface="メイリオ" panose="020B0604030504040204" pitchFamily="50" charset="-128"/>
                <a:cs typeface="Amazon Ember Heavy" panose="020B0803020204020204" pitchFamily="34" charset="0"/>
              </a:rPr>
              <a:t>ビジネスの問題の解決</a:t>
            </a:r>
            <a:endParaRPr lang="en-US" sz="2400" b="1" spc="125" dirty="0">
              <a:solidFill>
                <a:schemeClr val="tx1"/>
              </a:solidFill>
              <a:latin typeface="メイリオ" panose="020B0604030504040204" pitchFamily="50" charset="-128"/>
              <a:ea typeface="メイリオ" panose="020B0604030504040204" pitchFamily="50" charset="-128"/>
              <a:cs typeface="Amazon Ember Heavy" panose="020B0803020204020204" pitchFamily="34" charset="0"/>
            </a:endParaRPr>
          </a:p>
        </p:txBody>
      </p:sp>
      <p:sp>
        <p:nvSpPr>
          <p:cNvPr id="49" name="テキスト ボックス 48">
            <a:extLst>
              <a:ext uri="{FF2B5EF4-FFF2-40B4-BE49-F238E27FC236}">
                <a16:creationId xmlns:a16="http://schemas.microsoft.com/office/drawing/2014/main" id="{B3FE84A4-9024-4E57-B21C-46F7FB9B89E3}"/>
              </a:ext>
            </a:extLst>
          </p:cNvPr>
          <p:cNvSpPr txBox="1"/>
          <p:nvPr/>
        </p:nvSpPr>
        <p:spPr>
          <a:xfrm>
            <a:off x="8165739" y="3663665"/>
            <a:ext cx="3219279" cy="1200329"/>
          </a:xfrm>
          <a:prstGeom prst="rect">
            <a:avLst/>
          </a:prstGeom>
          <a:noFill/>
        </p:spPr>
        <p:txBody>
          <a:bodyPr wrap="square" rtlCol="0">
            <a:spAutoFit/>
          </a:bodyPr>
          <a:lstStyle/>
          <a:p>
            <a:pPr marL="0" marR="0" lvl="0" indent="0" defTabSz="609576" eaLnBrk="1" fontAlgn="auto" latinLnBrk="0" hangingPunct="1">
              <a:lnSpc>
                <a:spcPct val="100000"/>
              </a:lnSpc>
              <a:spcBef>
                <a:spcPts val="0"/>
              </a:spcBef>
              <a:spcAft>
                <a:spcPts val="0"/>
              </a:spcAft>
              <a:buClrTx/>
              <a:buSzTx/>
              <a:buFontTx/>
              <a:buNone/>
              <a:tabLst/>
              <a:defRPr/>
            </a:pPr>
            <a:r>
              <a:rPr kumimoji="1" lang="ja-JP" altLang="en-US" sz="2400" b="0" i="0" u="none" strike="noStrike" kern="0" cap="none" spc="0" normalizeH="0" baseline="0" noProof="0" dirty="0">
                <a:ln>
                  <a:noFill/>
                </a:ln>
                <a:solidFill>
                  <a:srgbClr val="1C232F"/>
                </a:solidFill>
                <a:effectLst/>
                <a:uLnTx/>
                <a:uFillTx/>
                <a:latin typeface="メイリオ" panose="020B0604030504040204" pitchFamily="50" charset="-128"/>
                <a:ea typeface="メイリオ" panose="020B0604030504040204" pitchFamily="50" charset="-128"/>
              </a:rPr>
              <a:t>有償の画像編集機能が使われる機会が増える</a:t>
            </a:r>
          </a:p>
        </p:txBody>
      </p:sp>
      <p:sp>
        <p:nvSpPr>
          <p:cNvPr id="50" name="テキスト ボックス 49">
            <a:extLst>
              <a:ext uri="{FF2B5EF4-FFF2-40B4-BE49-F238E27FC236}">
                <a16:creationId xmlns:a16="http://schemas.microsoft.com/office/drawing/2014/main" id="{CBC2E8CF-3C86-4C68-B54C-4E7090E57845}"/>
              </a:ext>
            </a:extLst>
          </p:cNvPr>
          <p:cNvSpPr txBox="1"/>
          <p:nvPr/>
        </p:nvSpPr>
        <p:spPr>
          <a:xfrm>
            <a:off x="264700" y="2496558"/>
            <a:ext cx="3948485" cy="400110"/>
          </a:xfrm>
          <a:prstGeom prst="rect">
            <a:avLst/>
          </a:prstGeom>
          <a:noFill/>
        </p:spPr>
        <p:txBody>
          <a:bodyPr wrap="square" rtlCol="0">
            <a:spAutoFit/>
          </a:bodyPr>
          <a:lstStyle/>
          <a:p>
            <a:pPr marL="0" marR="0" lvl="0" indent="0" defTabSz="609576" eaLnBrk="1" fontAlgn="auto" latinLnBrk="0" hangingPunct="1">
              <a:lnSpc>
                <a:spcPct val="100000"/>
              </a:lnSpc>
              <a:spcBef>
                <a:spcPts val="0"/>
              </a:spcBef>
              <a:spcAft>
                <a:spcPts val="0"/>
              </a:spcAft>
              <a:buClrTx/>
              <a:buSzTx/>
              <a:buFontTx/>
              <a:buNone/>
              <a:tabLst/>
              <a:defRPr/>
            </a:pPr>
            <a:r>
              <a:rPr kumimoji="1" lang="ja-JP" altLang="en-US" sz="2000" b="0" i="0" u="none" strike="noStrike" kern="0" cap="none" spc="0" normalizeH="0" baseline="0" noProof="0" dirty="0">
                <a:ln>
                  <a:noFill/>
                </a:ln>
                <a:solidFill>
                  <a:srgbClr val="1C232F"/>
                </a:solidFill>
                <a:effectLst/>
                <a:uLnTx/>
                <a:uFillTx/>
                <a:latin typeface="メイリオ" panose="020B0604030504040204" pitchFamily="50" charset="-128"/>
                <a:ea typeface="メイリオ" panose="020B0604030504040204" pitchFamily="50" charset="-128"/>
              </a:rPr>
              <a:t>例 </a:t>
            </a:r>
            <a:r>
              <a:rPr kumimoji="1" lang="en-US" altLang="ja-JP" sz="2000" b="0" i="0" u="none" strike="noStrike" kern="0" cap="none" spc="0" normalizeH="0" baseline="0" noProof="0" dirty="0">
                <a:ln>
                  <a:noFill/>
                </a:ln>
                <a:solidFill>
                  <a:srgbClr val="1C232F"/>
                </a:solidFill>
                <a:effectLst/>
                <a:uLnTx/>
                <a:uFillTx/>
                <a:latin typeface="メイリオ" panose="020B0604030504040204" pitchFamily="50" charset="-128"/>
                <a:ea typeface="メイリオ" panose="020B0604030504040204" pitchFamily="50" charset="-128"/>
              </a:rPr>
              <a:t>: Canva </a:t>
            </a:r>
            <a:r>
              <a:rPr kumimoji="1" lang="ja-JP" altLang="en-US" sz="2000" b="0" i="0" u="none" strike="noStrike" kern="0" cap="none" spc="0" normalizeH="0" baseline="0" noProof="0" dirty="0">
                <a:ln>
                  <a:noFill/>
                </a:ln>
                <a:solidFill>
                  <a:srgbClr val="1C232F"/>
                </a:solidFill>
                <a:effectLst/>
                <a:uLnTx/>
                <a:uFillTx/>
                <a:latin typeface="メイリオ" panose="020B0604030504040204" pitchFamily="50" charset="-128"/>
                <a:ea typeface="メイリオ" panose="020B0604030504040204" pitchFamily="50" charset="-128"/>
              </a:rPr>
              <a:t>の画像生成</a:t>
            </a:r>
          </a:p>
        </p:txBody>
      </p:sp>
      <p:sp>
        <p:nvSpPr>
          <p:cNvPr id="51" name="四角形: 角を丸くする 50">
            <a:extLst>
              <a:ext uri="{FF2B5EF4-FFF2-40B4-BE49-F238E27FC236}">
                <a16:creationId xmlns:a16="http://schemas.microsoft.com/office/drawing/2014/main" id="{A5E15515-1055-44B9-9EF7-5CE3DB9B3891}"/>
              </a:ext>
            </a:extLst>
          </p:cNvPr>
          <p:cNvSpPr/>
          <p:nvPr/>
        </p:nvSpPr>
        <p:spPr>
          <a:xfrm>
            <a:off x="111738" y="3164493"/>
            <a:ext cx="3411547" cy="1947972"/>
          </a:xfrm>
          <a:prstGeom prst="roundRect">
            <a:avLst>
              <a:gd name="adj" fmla="val 1021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52" name="Text Placeholder 35">
            <a:extLst>
              <a:ext uri="{FF2B5EF4-FFF2-40B4-BE49-F238E27FC236}">
                <a16:creationId xmlns:a16="http://schemas.microsoft.com/office/drawing/2014/main" id="{AAAC83DE-80FA-40B3-B037-B8160E2D8F91}"/>
              </a:ext>
            </a:extLst>
          </p:cNvPr>
          <p:cNvSpPr txBox="1">
            <a:spLocks/>
          </p:cNvSpPr>
          <p:nvPr/>
        </p:nvSpPr>
        <p:spPr>
          <a:xfrm>
            <a:off x="407024" y="3171092"/>
            <a:ext cx="3002896" cy="483933"/>
          </a:xfrm>
          <a:prstGeom prst="rect">
            <a:avLst/>
          </a:prstGeom>
        </p:spPr>
        <p:txBody>
          <a:bodyPr lIns="0"/>
          <a:lstStyle>
            <a:lvl1pPr marL="0" indent="0" algn="l" defTabSz="1219170" rtl="0" eaLnBrk="1" latinLnBrk="0" hangingPunct="1">
              <a:lnSpc>
                <a:spcPct val="100000"/>
              </a:lnSpc>
              <a:spcBef>
                <a:spcPts val="1333"/>
              </a:spcBef>
              <a:buFont typeface="Arial" panose="020B0604020202020204" pitchFamily="34" charset="0"/>
              <a:buNone/>
              <a:defRPr sz="1200" b="0" i="0" kern="1200">
                <a:solidFill>
                  <a:srgbClr val="3D3B30"/>
                </a:solidFill>
                <a:latin typeface="Arial" panose="020B0604020202020204" pitchFamily="34" charset="0"/>
                <a:ea typeface="+mn-ea"/>
                <a:cs typeface="Arial" panose="020B0604020202020204" pitchFamily="34"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gn="ctr" defTabSz="609576">
              <a:lnSpc>
                <a:spcPct val="120000"/>
              </a:lnSpc>
              <a:spcBef>
                <a:spcPct val="0"/>
              </a:spcBef>
              <a:defRPr/>
            </a:pPr>
            <a:r>
              <a:rPr lang="ja-JP" altLang="en-US" sz="2400" b="1" spc="125" dirty="0">
                <a:solidFill>
                  <a:schemeClr val="tx1"/>
                </a:solidFill>
                <a:latin typeface="メイリオ" panose="020B0604030504040204" pitchFamily="50" charset="-128"/>
                <a:ea typeface="メイリオ" panose="020B0604030504040204" pitchFamily="50" charset="-128"/>
                <a:cs typeface="Amazon Ember Heavy" panose="020B0803020204020204" pitchFamily="34" charset="0"/>
              </a:rPr>
              <a:t>機械学習技術</a:t>
            </a:r>
            <a:endParaRPr lang="en-US" sz="2400" b="1" spc="125" dirty="0">
              <a:solidFill>
                <a:schemeClr val="tx1"/>
              </a:solidFill>
              <a:latin typeface="メイリオ" panose="020B0604030504040204" pitchFamily="50" charset="-128"/>
              <a:ea typeface="メイリオ" panose="020B0604030504040204" pitchFamily="50" charset="-128"/>
              <a:cs typeface="Amazon Ember Heavy" panose="020B0803020204020204" pitchFamily="34" charset="0"/>
            </a:endParaRPr>
          </a:p>
        </p:txBody>
      </p:sp>
      <p:sp>
        <p:nvSpPr>
          <p:cNvPr id="53" name="テキスト ボックス 52">
            <a:extLst>
              <a:ext uri="{FF2B5EF4-FFF2-40B4-BE49-F238E27FC236}">
                <a16:creationId xmlns:a16="http://schemas.microsoft.com/office/drawing/2014/main" id="{C46F3456-F056-4A53-9731-D1B36FE3890F}"/>
              </a:ext>
            </a:extLst>
          </p:cNvPr>
          <p:cNvSpPr txBox="1"/>
          <p:nvPr/>
        </p:nvSpPr>
        <p:spPr>
          <a:xfrm>
            <a:off x="183110" y="3735458"/>
            <a:ext cx="326880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テキストで要望を入れると画像を生成できる</a:t>
            </a:r>
            <a:endParaRPr kumimoji="1" lang="en-US" altLang="ja-JP"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p:txBody>
      </p:sp>
      <p:sp>
        <p:nvSpPr>
          <p:cNvPr id="54" name="矢印: 右 53">
            <a:extLst>
              <a:ext uri="{FF2B5EF4-FFF2-40B4-BE49-F238E27FC236}">
                <a16:creationId xmlns:a16="http://schemas.microsoft.com/office/drawing/2014/main" id="{C02FC10A-2CE1-4E8F-AEC6-53510089E36D}"/>
              </a:ext>
            </a:extLst>
          </p:cNvPr>
          <p:cNvSpPr/>
          <p:nvPr/>
        </p:nvSpPr>
        <p:spPr>
          <a:xfrm>
            <a:off x="7555903" y="3753125"/>
            <a:ext cx="431075" cy="770708"/>
          </a:xfrm>
          <a:prstGeom prst="right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55" name="四角形: 角を丸くする 54">
            <a:extLst>
              <a:ext uri="{FF2B5EF4-FFF2-40B4-BE49-F238E27FC236}">
                <a16:creationId xmlns:a16="http://schemas.microsoft.com/office/drawing/2014/main" id="{6D642EC2-0B7D-45D4-9743-9DDF08B5CCE5}"/>
              </a:ext>
            </a:extLst>
          </p:cNvPr>
          <p:cNvSpPr/>
          <p:nvPr/>
        </p:nvSpPr>
        <p:spPr>
          <a:xfrm>
            <a:off x="4061729" y="3164493"/>
            <a:ext cx="3411547" cy="1947972"/>
          </a:xfrm>
          <a:prstGeom prst="roundRect">
            <a:avLst>
              <a:gd name="adj" fmla="val 1021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56" name="Text Placeholder 35">
            <a:extLst>
              <a:ext uri="{FF2B5EF4-FFF2-40B4-BE49-F238E27FC236}">
                <a16:creationId xmlns:a16="http://schemas.microsoft.com/office/drawing/2014/main" id="{59C79DB5-AADD-44B3-9E6B-A3464768CFF9}"/>
              </a:ext>
            </a:extLst>
          </p:cNvPr>
          <p:cNvSpPr txBox="1">
            <a:spLocks/>
          </p:cNvSpPr>
          <p:nvPr/>
        </p:nvSpPr>
        <p:spPr>
          <a:xfrm>
            <a:off x="4266054" y="3171092"/>
            <a:ext cx="3002896" cy="483933"/>
          </a:xfrm>
          <a:prstGeom prst="rect">
            <a:avLst/>
          </a:prstGeom>
        </p:spPr>
        <p:txBody>
          <a:bodyPr lIns="0"/>
          <a:lstStyle>
            <a:lvl1pPr marL="0" indent="0" algn="l" defTabSz="1219170" rtl="0" eaLnBrk="1" latinLnBrk="0" hangingPunct="1">
              <a:lnSpc>
                <a:spcPct val="100000"/>
              </a:lnSpc>
              <a:spcBef>
                <a:spcPts val="1333"/>
              </a:spcBef>
              <a:buFont typeface="Arial" panose="020B0604020202020204" pitchFamily="34" charset="0"/>
              <a:buNone/>
              <a:defRPr sz="1200" b="0" i="0" kern="1200">
                <a:solidFill>
                  <a:srgbClr val="3D3B30"/>
                </a:solidFill>
                <a:latin typeface="Arial" panose="020B0604020202020204" pitchFamily="34" charset="0"/>
                <a:ea typeface="+mn-ea"/>
                <a:cs typeface="Arial" panose="020B0604020202020204" pitchFamily="34"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gn="ctr" defTabSz="609576">
              <a:lnSpc>
                <a:spcPct val="120000"/>
              </a:lnSpc>
              <a:spcBef>
                <a:spcPct val="0"/>
              </a:spcBef>
              <a:defRPr/>
            </a:pPr>
            <a:r>
              <a:rPr lang="ja-JP" altLang="en-US" sz="2400" b="1" spc="125" dirty="0">
                <a:solidFill>
                  <a:schemeClr val="tx1"/>
                </a:solidFill>
                <a:latin typeface="メイリオ" panose="020B0604030504040204" pitchFamily="50" charset="-128"/>
                <a:ea typeface="メイリオ" panose="020B0604030504040204" pitchFamily="50" charset="-128"/>
                <a:cs typeface="Amazon Ember Heavy" panose="020B0803020204020204" pitchFamily="34" charset="0"/>
              </a:rPr>
              <a:t>顧客の問題の解決</a:t>
            </a:r>
            <a:endParaRPr lang="en-US" sz="2400" b="1" spc="125" dirty="0">
              <a:solidFill>
                <a:schemeClr val="tx1"/>
              </a:solidFill>
              <a:latin typeface="メイリオ" panose="020B0604030504040204" pitchFamily="50" charset="-128"/>
              <a:ea typeface="メイリオ" panose="020B0604030504040204" pitchFamily="50" charset="-128"/>
              <a:cs typeface="Amazon Ember Heavy" panose="020B0803020204020204" pitchFamily="34" charset="0"/>
            </a:endParaRPr>
          </a:p>
        </p:txBody>
      </p:sp>
      <p:sp>
        <p:nvSpPr>
          <p:cNvPr id="57" name="テキスト ボックス 56">
            <a:extLst>
              <a:ext uri="{FF2B5EF4-FFF2-40B4-BE49-F238E27FC236}">
                <a16:creationId xmlns:a16="http://schemas.microsoft.com/office/drawing/2014/main" id="{D1F842F1-7D01-4613-8100-95C3DFAF58C7}"/>
              </a:ext>
            </a:extLst>
          </p:cNvPr>
          <p:cNvSpPr txBox="1"/>
          <p:nvPr/>
        </p:nvSpPr>
        <p:spPr>
          <a:xfrm>
            <a:off x="4133101" y="3735458"/>
            <a:ext cx="3268803"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作りたいパンフレット等に適した画像がない時テキストから生成</a:t>
            </a:r>
          </a:p>
        </p:txBody>
      </p:sp>
      <p:sp>
        <p:nvSpPr>
          <p:cNvPr id="58" name="矢印: 右 57">
            <a:extLst>
              <a:ext uri="{FF2B5EF4-FFF2-40B4-BE49-F238E27FC236}">
                <a16:creationId xmlns:a16="http://schemas.microsoft.com/office/drawing/2014/main" id="{8AB45CF7-670E-42D2-BC80-D3C337C80F30}"/>
              </a:ext>
            </a:extLst>
          </p:cNvPr>
          <p:cNvSpPr/>
          <p:nvPr/>
        </p:nvSpPr>
        <p:spPr>
          <a:xfrm>
            <a:off x="3594657" y="3753125"/>
            <a:ext cx="431075" cy="770708"/>
          </a:xfrm>
          <a:prstGeom prst="right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59" name="矢印: 右 58">
            <a:extLst>
              <a:ext uri="{FF2B5EF4-FFF2-40B4-BE49-F238E27FC236}">
                <a16:creationId xmlns:a16="http://schemas.microsoft.com/office/drawing/2014/main" id="{04760E9E-BFDA-47D4-B562-DE2FD3A963F9}"/>
              </a:ext>
            </a:extLst>
          </p:cNvPr>
          <p:cNvSpPr/>
          <p:nvPr/>
        </p:nvSpPr>
        <p:spPr>
          <a:xfrm>
            <a:off x="11540366" y="3753125"/>
            <a:ext cx="431075" cy="770708"/>
          </a:xfrm>
          <a:prstGeom prst="right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Tree>
    <p:custDataLst>
      <p:tags r:id="rId1"/>
    </p:custDataLst>
    <p:extLst>
      <p:ext uri="{BB962C8B-B14F-4D97-AF65-F5344CB8AC3E}">
        <p14:creationId xmlns:p14="http://schemas.microsoft.com/office/powerpoint/2010/main" val="53010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C57E58-14F4-4F1C-BE15-C8A0808C0F3E}"/>
              </a:ext>
            </a:extLst>
          </p:cNvPr>
          <p:cNvSpPr>
            <a:spLocks noGrp="1"/>
          </p:cNvSpPr>
          <p:nvPr>
            <p:ph type="title"/>
          </p:nvPr>
        </p:nvSpPr>
        <p:spPr>
          <a:xfrm>
            <a:off x="609599" y="409962"/>
            <a:ext cx="10958495" cy="547842"/>
          </a:xfrm>
        </p:spPr>
        <p:txBody>
          <a:bodyPr/>
          <a:lstStyle/>
          <a:p>
            <a:r>
              <a:rPr kumimoji="1" lang="ja-JP" altLang="en-US" sz="3200" b="1" dirty="0">
                <a:latin typeface="メイリオ" panose="020B0604030504040204" pitchFamily="50" charset="-128"/>
                <a:ea typeface="メイリオ" panose="020B0604030504040204" pitchFamily="50" charset="-128"/>
              </a:rPr>
              <a:t>成長サイクルの条件が</a:t>
            </a:r>
            <a:r>
              <a:rPr kumimoji="1" lang="ja-JP" altLang="en-US" sz="3200" b="1" dirty="0">
                <a:solidFill>
                  <a:schemeClr val="accent1"/>
                </a:solidFill>
                <a:latin typeface="メイリオ" panose="020B0604030504040204" pitchFamily="50" charset="-128"/>
                <a:ea typeface="メイリオ" panose="020B0604030504040204" pitchFamily="50" charset="-128"/>
              </a:rPr>
              <a:t>満たされていない場合</a:t>
            </a:r>
            <a:endParaRPr kumimoji="1" lang="ja-JP" altLang="en-US" dirty="0"/>
          </a:p>
        </p:txBody>
      </p:sp>
      <p:sp>
        <p:nvSpPr>
          <p:cNvPr id="3" name="コンテンツ プレースホルダー 2">
            <a:extLst>
              <a:ext uri="{FF2B5EF4-FFF2-40B4-BE49-F238E27FC236}">
                <a16:creationId xmlns:a16="http://schemas.microsoft.com/office/drawing/2014/main" id="{8E4CDD01-70BC-446A-995C-8DFD0678B7A2}"/>
              </a:ext>
            </a:extLst>
          </p:cNvPr>
          <p:cNvSpPr>
            <a:spLocks noGrp="1"/>
          </p:cNvSpPr>
          <p:nvPr>
            <p:ph idx="1"/>
          </p:nvPr>
        </p:nvSpPr>
        <p:spPr>
          <a:xfrm>
            <a:off x="609600" y="1089026"/>
            <a:ext cx="10972800" cy="4282711"/>
          </a:xfrm>
        </p:spPr>
        <p:txBody>
          <a:bodyPr/>
          <a:lstStyle/>
          <a:p>
            <a:pPr marL="0" indent="0" algn="l">
              <a:buNone/>
            </a:pPr>
            <a:r>
              <a:rPr kumimoji="1" lang="en-US" altLang="ja-JP" sz="2800" dirty="0">
                <a:latin typeface="メイリオ" panose="020B0604030504040204" pitchFamily="50" charset="-128"/>
                <a:ea typeface="メイリオ" panose="020B0604030504040204" pitchFamily="50" charset="-128"/>
              </a:rPr>
              <a:t>1.</a:t>
            </a:r>
            <a:r>
              <a:rPr kumimoji="1" lang="ja-JP" altLang="en-US" sz="2800" dirty="0">
                <a:latin typeface="メイリオ" panose="020B0604030504040204" pitchFamily="50" charset="-128"/>
                <a:ea typeface="メイリオ" panose="020B0604030504040204" pitchFamily="50" charset="-128"/>
              </a:rPr>
              <a:t>機械学習が顧客の問題を解決</a:t>
            </a:r>
            <a:r>
              <a:rPr kumimoji="1" lang="ja-JP" altLang="en-US" sz="2800" b="1" dirty="0">
                <a:solidFill>
                  <a:schemeClr val="accent1"/>
                </a:solidFill>
                <a:latin typeface="メイリオ" panose="020B0604030504040204" pitchFamily="50" charset="-128"/>
                <a:ea typeface="メイリオ" panose="020B0604030504040204" pitchFamily="50" charset="-128"/>
              </a:rPr>
              <a:t>していない</a:t>
            </a:r>
            <a:endParaRPr kumimoji="1" lang="en-US" altLang="ja-JP" sz="2800" b="1" dirty="0">
              <a:solidFill>
                <a:schemeClr val="accent1"/>
              </a:solidFill>
              <a:latin typeface="メイリオ" panose="020B0604030504040204" pitchFamily="50" charset="-128"/>
              <a:ea typeface="メイリオ" panose="020B0604030504040204" pitchFamily="50" charset="-128"/>
            </a:endParaRPr>
          </a:p>
          <a:p>
            <a:pPr marL="0" indent="0" algn="l">
              <a:buNone/>
            </a:pPr>
            <a:endParaRPr kumimoji="1" lang="en-US" altLang="ja-JP" sz="2800" b="1" dirty="0">
              <a:solidFill>
                <a:schemeClr val="accent1"/>
              </a:solidFill>
              <a:latin typeface="メイリオ" panose="020B0604030504040204" pitchFamily="50" charset="-128"/>
              <a:ea typeface="メイリオ" panose="020B0604030504040204" pitchFamily="50" charset="-128"/>
            </a:endParaRPr>
          </a:p>
          <a:p>
            <a:pPr marL="0" indent="0" algn="l">
              <a:buNone/>
            </a:pPr>
            <a:endParaRPr kumimoji="1" lang="en-US" altLang="ja-JP" sz="2800" b="1" dirty="0">
              <a:solidFill>
                <a:schemeClr val="accent1"/>
              </a:solidFill>
              <a:latin typeface="メイリオ" panose="020B0604030504040204" pitchFamily="50" charset="-128"/>
              <a:ea typeface="メイリオ" panose="020B0604030504040204" pitchFamily="50" charset="-128"/>
            </a:endParaRPr>
          </a:p>
          <a:p>
            <a:pPr marL="0" indent="0" algn="l">
              <a:buNone/>
            </a:pPr>
            <a:r>
              <a:rPr kumimoji="1" lang="en-US" altLang="ja-JP" sz="2800" dirty="0">
                <a:latin typeface="メイリオ" panose="020B0604030504040204" pitchFamily="50" charset="-128"/>
                <a:ea typeface="メイリオ" panose="020B0604030504040204" pitchFamily="50" charset="-128"/>
              </a:rPr>
              <a:t>2.</a:t>
            </a:r>
            <a:r>
              <a:rPr kumimoji="1" lang="ja-JP" altLang="en-US" sz="2800" dirty="0">
                <a:latin typeface="メイリオ" panose="020B0604030504040204" pitchFamily="50" charset="-128"/>
                <a:ea typeface="メイリオ" panose="020B0604030504040204" pitchFamily="50" charset="-128"/>
              </a:rPr>
              <a:t>顧客体験の改善がビジネスの問題を解決</a:t>
            </a:r>
            <a:r>
              <a:rPr kumimoji="1" lang="ja-JP" altLang="en-US" sz="2800" b="1" dirty="0">
                <a:solidFill>
                  <a:schemeClr val="accent1"/>
                </a:solidFill>
                <a:latin typeface="メイリオ" panose="020B0604030504040204" pitchFamily="50" charset="-128"/>
                <a:ea typeface="メイリオ" panose="020B0604030504040204" pitchFamily="50" charset="-128"/>
              </a:rPr>
              <a:t>していない</a:t>
            </a:r>
            <a:endParaRPr kumimoji="1" lang="en-US" altLang="ja-JP" sz="2800" b="1" dirty="0">
              <a:solidFill>
                <a:schemeClr val="accent1"/>
              </a:solidFill>
              <a:latin typeface="メイリオ" panose="020B0604030504040204" pitchFamily="50" charset="-128"/>
              <a:ea typeface="メイリオ" panose="020B0604030504040204" pitchFamily="50" charset="-128"/>
            </a:endParaRPr>
          </a:p>
          <a:p>
            <a:pPr marL="0" indent="0" algn="l">
              <a:buNone/>
            </a:pPr>
            <a:endParaRPr kumimoji="1" lang="en-US" altLang="ja-JP" sz="2800" b="1" dirty="0">
              <a:solidFill>
                <a:schemeClr val="accent1"/>
              </a:solidFill>
              <a:latin typeface="メイリオ" panose="020B0604030504040204" pitchFamily="50" charset="-128"/>
              <a:ea typeface="メイリオ" panose="020B0604030504040204" pitchFamily="50" charset="-128"/>
            </a:endParaRPr>
          </a:p>
          <a:p>
            <a:pPr marL="0" indent="0" algn="l">
              <a:buNone/>
            </a:pPr>
            <a:endParaRPr kumimoji="1" lang="en-US" altLang="ja-JP" sz="2800" b="1" dirty="0">
              <a:solidFill>
                <a:schemeClr val="accent1"/>
              </a:solidFill>
              <a:latin typeface="メイリオ" panose="020B0604030504040204" pitchFamily="50" charset="-128"/>
              <a:ea typeface="メイリオ" panose="020B0604030504040204" pitchFamily="50" charset="-128"/>
            </a:endParaRPr>
          </a:p>
          <a:p>
            <a:pPr marL="0" indent="0" algn="l">
              <a:buNone/>
            </a:pPr>
            <a:r>
              <a:rPr kumimoji="1" lang="en-US" altLang="ja-JP" sz="2800" dirty="0">
                <a:latin typeface="メイリオ" panose="020B0604030504040204" pitchFamily="50" charset="-128"/>
                <a:ea typeface="メイリオ" panose="020B0604030504040204" pitchFamily="50" charset="-128"/>
              </a:rPr>
              <a:t>3.</a:t>
            </a:r>
            <a:r>
              <a:rPr kumimoji="1" lang="ja-JP" altLang="en-US" sz="2800" dirty="0">
                <a:latin typeface="メイリオ" panose="020B0604030504040204" pitchFamily="50" charset="-128"/>
                <a:ea typeface="メイリオ" panose="020B0604030504040204" pitchFamily="50" charset="-128"/>
              </a:rPr>
              <a:t>問題解決が機械学習の精度改善に</a:t>
            </a:r>
            <a:r>
              <a:rPr kumimoji="1" lang="ja-JP" altLang="en-US" sz="2800" b="1" dirty="0">
                <a:solidFill>
                  <a:schemeClr val="accent1"/>
                </a:solidFill>
                <a:latin typeface="メイリオ" panose="020B0604030504040204" pitchFamily="50" charset="-128"/>
                <a:ea typeface="メイリオ" panose="020B0604030504040204" pitchFamily="50" charset="-128"/>
              </a:rPr>
              <a:t>つながらない</a:t>
            </a:r>
            <a:endParaRPr kumimoji="1" lang="en-US" altLang="ja-JP" sz="2800" b="1" dirty="0">
              <a:solidFill>
                <a:schemeClr val="accent1"/>
              </a:solidFill>
              <a:latin typeface="メイリオ" panose="020B0604030504040204" pitchFamily="50" charset="-128"/>
              <a:ea typeface="メイリオ" panose="020B0604030504040204" pitchFamily="50" charset="-128"/>
            </a:endParaRPr>
          </a:p>
          <a:p>
            <a:pPr marL="0" indent="0" algn="l">
              <a:buNone/>
            </a:pPr>
            <a:endParaRPr kumimoji="1" lang="ja-JP" altLang="en-US" sz="2800" b="1" dirty="0">
              <a:solidFill>
                <a:schemeClr val="tx1"/>
              </a:solidFill>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040F96CF-EA64-4F68-9562-7559729A07CC}"/>
              </a:ext>
            </a:extLst>
          </p:cNvPr>
          <p:cNvSpPr>
            <a:spLocks noGrp="1"/>
          </p:cNvSpPr>
          <p:nvPr>
            <p:ph type="sldNum" sz="quarter" idx="12"/>
          </p:nvPr>
        </p:nvSpPr>
        <p:spPr/>
        <p:txBody>
          <a:bodyPr/>
          <a:lstStyle/>
          <a:p>
            <a:fld id="{EB4B8DE2-A4E8-46E4-8BBF-D75455EFF32C}" type="slidenum">
              <a:rPr lang="en-US" smtClean="0"/>
              <a:pPr/>
              <a:t>12</a:t>
            </a:fld>
            <a:endParaRPr lang="en-US"/>
          </a:p>
        </p:txBody>
      </p:sp>
      <p:sp>
        <p:nvSpPr>
          <p:cNvPr id="5" name="矢印: 五方向 4">
            <a:extLst>
              <a:ext uri="{FF2B5EF4-FFF2-40B4-BE49-F238E27FC236}">
                <a16:creationId xmlns:a16="http://schemas.microsoft.com/office/drawing/2014/main" id="{D20FB121-21CA-4C61-8DF5-783079E94988}"/>
              </a:ext>
            </a:extLst>
          </p:cNvPr>
          <p:cNvSpPr/>
          <p:nvPr/>
        </p:nvSpPr>
        <p:spPr>
          <a:xfrm>
            <a:off x="809897" y="1645920"/>
            <a:ext cx="10515600" cy="914400"/>
          </a:xfrm>
          <a:prstGeom prst="homePlat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400" b="1" dirty="0">
                <a:solidFill>
                  <a:schemeClr val="tx1"/>
                </a:solidFill>
                <a:latin typeface="メイリオ" panose="020B0604030504040204" pitchFamily="50" charset="-128"/>
                <a:ea typeface="メイリオ" panose="020B0604030504040204" pitchFamily="50" charset="-128"/>
              </a:rPr>
              <a:t>精度が </a:t>
            </a:r>
            <a:r>
              <a:rPr kumimoji="1" lang="en-US" altLang="ja-JP" sz="2400" b="1" dirty="0">
                <a:solidFill>
                  <a:schemeClr val="tx1"/>
                </a:solidFill>
                <a:latin typeface="メイリオ" panose="020B0604030504040204" pitchFamily="50" charset="-128"/>
                <a:ea typeface="メイリオ" panose="020B0604030504040204" pitchFamily="50" charset="-128"/>
              </a:rPr>
              <a:t>100% </a:t>
            </a:r>
            <a:r>
              <a:rPr kumimoji="1" lang="ja-JP" altLang="en-US" sz="2400" b="1" dirty="0">
                <a:solidFill>
                  <a:schemeClr val="tx1"/>
                </a:solidFill>
                <a:latin typeface="メイリオ" panose="020B0604030504040204" pitchFamily="50" charset="-128"/>
                <a:ea typeface="メイリオ" panose="020B0604030504040204" pitchFamily="50" charset="-128"/>
              </a:rPr>
              <a:t>でないといけない、予測に対し完全な説明性が必要</a:t>
            </a:r>
          </a:p>
        </p:txBody>
      </p:sp>
      <p:sp>
        <p:nvSpPr>
          <p:cNvPr id="6" name="矢印: 五方向 5">
            <a:extLst>
              <a:ext uri="{FF2B5EF4-FFF2-40B4-BE49-F238E27FC236}">
                <a16:creationId xmlns:a16="http://schemas.microsoft.com/office/drawing/2014/main" id="{CDE8C5A6-F04E-4D8C-BAD4-930AEC0D993F}"/>
              </a:ext>
            </a:extLst>
          </p:cNvPr>
          <p:cNvSpPr/>
          <p:nvPr/>
        </p:nvSpPr>
        <p:spPr>
          <a:xfrm>
            <a:off x="809897" y="3230381"/>
            <a:ext cx="10515600" cy="914400"/>
          </a:xfrm>
          <a:prstGeom prst="homePlat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400" b="1" dirty="0">
                <a:solidFill>
                  <a:schemeClr val="tx1"/>
                </a:solidFill>
                <a:latin typeface="メイリオ" panose="020B0604030504040204" pitchFamily="50" charset="-128"/>
                <a:ea typeface="メイリオ" panose="020B0604030504040204" pitchFamily="50" charset="-128"/>
              </a:rPr>
              <a:t>無料ユーザーは増えているが有料プランにコンバージョンしていない</a:t>
            </a:r>
          </a:p>
        </p:txBody>
      </p:sp>
      <p:sp>
        <p:nvSpPr>
          <p:cNvPr id="7" name="矢印: 五方向 6">
            <a:extLst>
              <a:ext uri="{FF2B5EF4-FFF2-40B4-BE49-F238E27FC236}">
                <a16:creationId xmlns:a16="http://schemas.microsoft.com/office/drawing/2014/main" id="{D917B96C-9375-4139-B6C4-F5E7B1C17B96}"/>
              </a:ext>
            </a:extLst>
          </p:cNvPr>
          <p:cNvSpPr/>
          <p:nvPr/>
        </p:nvSpPr>
        <p:spPr>
          <a:xfrm>
            <a:off x="809897" y="4884012"/>
            <a:ext cx="10515600" cy="914400"/>
          </a:xfrm>
          <a:prstGeom prst="homePlat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400" b="1" dirty="0">
                <a:solidFill>
                  <a:schemeClr val="tx1"/>
                </a:solidFill>
                <a:latin typeface="メイリオ" panose="020B0604030504040204" pitchFamily="50" charset="-128"/>
                <a:ea typeface="メイリオ" panose="020B0604030504040204" pitchFamily="50" charset="-128"/>
              </a:rPr>
              <a:t>ユーザー数は増加したがデータを機械学習につかえない</a:t>
            </a:r>
          </a:p>
        </p:txBody>
      </p:sp>
    </p:spTree>
    <p:extLst>
      <p:ext uri="{BB962C8B-B14F-4D97-AF65-F5344CB8AC3E}">
        <p14:creationId xmlns:p14="http://schemas.microsoft.com/office/powerpoint/2010/main" val="88228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機械学習の成長サイクルを理解する</a:t>
            </a: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13</a:t>
            </a:fld>
            <a:endParaRPr lang="en-US"/>
          </a:p>
        </p:txBody>
      </p:sp>
      <p:sp>
        <p:nvSpPr>
          <p:cNvPr id="11" name="テキスト ボックス 10">
            <a:extLst>
              <a:ext uri="{FF2B5EF4-FFF2-40B4-BE49-F238E27FC236}">
                <a16:creationId xmlns:a16="http://schemas.microsoft.com/office/drawing/2014/main" id="{E21C209C-626B-4E00-9BF8-2750F666BAC8}"/>
              </a:ext>
            </a:extLst>
          </p:cNvPr>
          <p:cNvSpPr txBox="1"/>
          <p:nvPr/>
        </p:nvSpPr>
        <p:spPr>
          <a:xfrm>
            <a:off x="609599" y="1182231"/>
            <a:ext cx="11062801" cy="1384995"/>
          </a:xfrm>
          <a:prstGeom prst="rect">
            <a:avLst/>
          </a:prstGeom>
          <a:noFill/>
        </p:spPr>
        <p:txBody>
          <a:bodyPr wrap="square" lIns="0" rIns="0" rtlCol="0">
            <a:spAutoFit/>
          </a:bodyPr>
          <a:lstStyle/>
          <a:p>
            <a:pPr marL="457200" indent="-457200" algn="l">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機械学習の成長サイクルとは</a:t>
            </a:r>
            <a:endParaRPr kumimoji="1"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b="1" dirty="0">
                <a:solidFill>
                  <a:srgbClr val="FF9900"/>
                </a:solidFill>
                <a:latin typeface="メイリオ" panose="020B0604030504040204" pitchFamily="50" charset="-128"/>
                <a:ea typeface="メイリオ" panose="020B0604030504040204" pitchFamily="50" charset="-128"/>
              </a:rPr>
              <a:t>機械学習とは</a:t>
            </a:r>
            <a:endParaRPr kumimoji="1" lang="en-US" altLang="ja-JP" sz="2800" b="1" dirty="0">
              <a:solidFill>
                <a:srgbClr val="FF9900"/>
              </a:solidFill>
              <a:latin typeface="メイリオ" panose="020B0604030504040204" pitchFamily="50" charset="-128"/>
              <a:ea typeface="メイリオ" panose="020B0604030504040204" pitchFamily="50" charset="-128"/>
            </a:endParaRPr>
          </a:p>
          <a:p>
            <a:pPr marL="457200" indent="-457200" algn="l">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プロダクトの成長サイクルを設計する</a:t>
            </a:r>
            <a:endParaRPr kumimoji="1" lang="en-US" altLang="ja-JP"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0737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419023"/>
            <a:ext cx="10958495" cy="547842"/>
          </a:xfrm>
        </p:spPr>
        <p:txBody>
          <a:bodyPr/>
          <a:lstStyle/>
          <a:p>
            <a:r>
              <a:rPr lang="ja-JP" altLang="en-US" dirty="0"/>
              <a:t>機械学習の位置づけ</a:t>
            </a:r>
            <a:endParaRPr lang="en-US" dirty="0"/>
          </a:p>
        </p:txBody>
      </p:sp>
      <p:grpSp>
        <p:nvGrpSpPr>
          <p:cNvPr id="127" name="Group 159">
            <a:extLst>
              <a:ext uri="{FF2B5EF4-FFF2-40B4-BE49-F238E27FC236}">
                <a16:creationId xmlns:a16="http://schemas.microsoft.com/office/drawing/2014/main" id="{37C562EC-B607-418F-8BFE-3C584920B8B0}"/>
              </a:ext>
            </a:extLst>
          </p:cNvPr>
          <p:cNvGrpSpPr/>
          <p:nvPr/>
        </p:nvGrpSpPr>
        <p:grpSpPr>
          <a:xfrm>
            <a:off x="1016000" y="1557278"/>
            <a:ext cx="10160000" cy="1524000"/>
            <a:chOff x="-1" y="1868734"/>
            <a:chExt cx="11735236" cy="1828800"/>
          </a:xfrm>
        </p:grpSpPr>
        <p:sp>
          <p:nvSpPr>
            <p:cNvPr id="130" name="Rectangle 160">
              <a:extLst>
                <a:ext uri="{FF2B5EF4-FFF2-40B4-BE49-F238E27FC236}">
                  <a16:creationId xmlns:a16="http://schemas.microsoft.com/office/drawing/2014/main" id="{42649EFA-4DD0-4BED-B218-1A1F24D77577}"/>
                </a:ext>
              </a:extLst>
            </p:cNvPr>
            <p:cNvSpPr/>
            <p:nvPr/>
          </p:nvSpPr>
          <p:spPr>
            <a:xfrm>
              <a:off x="-1" y="1868734"/>
              <a:ext cx="11735236" cy="1828800"/>
            </a:xfrm>
            <a:prstGeom prst="rect">
              <a:avLst/>
            </a:prstGeom>
            <a:solidFill>
              <a:schemeClr val="bg2">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03200" tIns="162560" rIns="203200" bIns="162560" numCol="1" spcCol="0" rtlCol="0" fromWordArt="0" anchor="ctr" anchorCtr="0" forceAA="0" compatLnSpc="1">
              <a:prstTxWarp prst="textNoShape">
                <a:avLst/>
              </a:prstTxWarp>
              <a:noAutofit/>
            </a:bodyPr>
            <a:lstStyle/>
            <a:p>
              <a:pPr algn="ctr" defTabSz="507968">
                <a:defRPr/>
              </a:pPr>
              <a:endParaRPr lang="en-US" sz="2000" dirty="0">
                <a:solidFill>
                  <a:schemeClr val="tx1"/>
                </a:solidFill>
                <a:latin typeface="メイリオ" panose="020B0604030504040204" pitchFamily="50" charset="-128"/>
                <a:ea typeface="メイリオ" panose="020B0604030504040204" pitchFamily="50" charset="-128"/>
              </a:endParaRPr>
            </a:p>
          </p:txBody>
        </p:sp>
        <p:grpSp>
          <p:nvGrpSpPr>
            <p:cNvPr id="132" name="Group 4">
              <a:extLst>
                <a:ext uri="{FF2B5EF4-FFF2-40B4-BE49-F238E27FC236}">
                  <a16:creationId xmlns:a16="http://schemas.microsoft.com/office/drawing/2014/main" id="{A941615D-CC9D-4436-9999-57DDB959121A}"/>
                </a:ext>
              </a:extLst>
            </p:cNvPr>
            <p:cNvGrpSpPr>
              <a:grpSpLocks noChangeAspect="1"/>
            </p:cNvGrpSpPr>
            <p:nvPr/>
          </p:nvGrpSpPr>
          <p:grpSpPr bwMode="auto">
            <a:xfrm>
              <a:off x="927100" y="2181781"/>
              <a:ext cx="1241926" cy="1202706"/>
              <a:chOff x="1367" y="335"/>
              <a:chExt cx="285" cy="276"/>
            </a:xfrm>
          </p:grpSpPr>
          <p:sp>
            <p:nvSpPr>
              <p:cNvPr id="136" name="Freeform 5">
                <a:extLst>
                  <a:ext uri="{FF2B5EF4-FFF2-40B4-BE49-F238E27FC236}">
                    <a16:creationId xmlns:a16="http://schemas.microsoft.com/office/drawing/2014/main" id="{3B70D56B-12CB-4AD8-8B12-346195A26B3E}"/>
                  </a:ext>
                </a:extLst>
              </p:cNvPr>
              <p:cNvSpPr>
                <a:spLocks/>
              </p:cNvSpPr>
              <p:nvPr/>
            </p:nvSpPr>
            <p:spPr bwMode="auto">
              <a:xfrm>
                <a:off x="1367" y="335"/>
                <a:ext cx="140" cy="276"/>
              </a:xfrm>
              <a:custGeom>
                <a:avLst/>
                <a:gdLst>
                  <a:gd name="T0" fmla="*/ 102 w 102"/>
                  <a:gd name="T1" fmla="*/ 0 h 201"/>
                  <a:gd name="T2" fmla="*/ 80 w 102"/>
                  <a:gd name="T3" fmla="*/ 0 h 201"/>
                  <a:gd name="T4" fmla="*/ 15 w 102"/>
                  <a:gd name="T5" fmla="*/ 49 h 201"/>
                  <a:gd name="T6" fmla="*/ 15 w 102"/>
                  <a:gd name="T7" fmla="*/ 143 h 201"/>
                  <a:gd name="T8" fmla="*/ 102 w 102"/>
                  <a:gd name="T9" fmla="*/ 201 h 201"/>
                </a:gdLst>
                <a:ahLst/>
                <a:cxnLst>
                  <a:cxn ang="0">
                    <a:pos x="T0" y="T1"/>
                  </a:cxn>
                  <a:cxn ang="0">
                    <a:pos x="T2" y="T3"/>
                  </a:cxn>
                  <a:cxn ang="0">
                    <a:pos x="T4" y="T5"/>
                  </a:cxn>
                  <a:cxn ang="0">
                    <a:pos x="T6" y="T7"/>
                  </a:cxn>
                  <a:cxn ang="0">
                    <a:pos x="T8" y="T9"/>
                  </a:cxn>
                </a:cxnLst>
                <a:rect l="0" t="0" r="r" b="b"/>
                <a:pathLst>
                  <a:path w="102" h="201">
                    <a:moveTo>
                      <a:pt x="102" y="0"/>
                    </a:moveTo>
                    <a:cubicBezTo>
                      <a:pt x="80" y="0"/>
                      <a:pt x="80" y="0"/>
                      <a:pt x="80" y="0"/>
                    </a:cubicBezTo>
                    <a:cubicBezTo>
                      <a:pt x="80" y="0"/>
                      <a:pt x="30" y="4"/>
                      <a:pt x="15" y="49"/>
                    </a:cubicBezTo>
                    <a:cubicBezTo>
                      <a:pt x="0" y="94"/>
                      <a:pt x="15" y="143"/>
                      <a:pt x="15" y="143"/>
                    </a:cubicBezTo>
                    <a:cubicBezTo>
                      <a:pt x="15" y="143"/>
                      <a:pt x="37" y="200"/>
                      <a:pt x="102" y="201"/>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138" name="Freeform 6">
                <a:extLst>
                  <a:ext uri="{FF2B5EF4-FFF2-40B4-BE49-F238E27FC236}">
                    <a16:creationId xmlns:a16="http://schemas.microsoft.com/office/drawing/2014/main" id="{BF93D5E7-292E-48E7-9A17-F7DFE22C00E3}"/>
                  </a:ext>
                </a:extLst>
              </p:cNvPr>
              <p:cNvSpPr>
                <a:spLocks/>
              </p:cNvSpPr>
              <p:nvPr/>
            </p:nvSpPr>
            <p:spPr bwMode="auto">
              <a:xfrm>
                <a:off x="1507" y="335"/>
                <a:ext cx="145" cy="276"/>
              </a:xfrm>
              <a:custGeom>
                <a:avLst/>
                <a:gdLst>
                  <a:gd name="T0" fmla="*/ 0 w 105"/>
                  <a:gd name="T1" fmla="*/ 201 h 201"/>
                  <a:gd name="T2" fmla="*/ 90 w 105"/>
                  <a:gd name="T3" fmla="*/ 143 h 201"/>
                  <a:gd name="T4" fmla="*/ 90 w 105"/>
                  <a:gd name="T5" fmla="*/ 49 h 201"/>
                  <a:gd name="T6" fmla="*/ 23 w 105"/>
                  <a:gd name="T7" fmla="*/ 0 h 201"/>
                  <a:gd name="T8" fmla="*/ 0 w 105"/>
                  <a:gd name="T9" fmla="*/ 0 h 201"/>
                </a:gdLst>
                <a:ahLst/>
                <a:cxnLst>
                  <a:cxn ang="0">
                    <a:pos x="T0" y="T1"/>
                  </a:cxn>
                  <a:cxn ang="0">
                    <a:pos x="T2" y="T3"/>
                  </a:cxn>
                  <a:cxn ang="0">
                    <a:pos x="T4" y="T5"/>
                  </a:cxn>
                  <a:cxn ang="0">
                    <a:pos x="T6" y="T7"/>
                  </a:cxn>
                  <a:cxn ang="0">
                    <a:pos x="T8" y="T9"/>
                  </a:cxn>
                </a:cxnLst>
                <a:rect l="0" t="0" r="r" b="b"/>
                <a:pathLst>
                  <a:path w="105" h="201">
                    <a:moveTo>
                      <a:pt x="0" y="201"/>
                    </a:moveTo>
                    <a:cubicBezTo>
                      <a:pt x="67" y="200"/>
                      <a:pt x="90" y="143"/>
                      <a:pt x="90" y="143"/>
                    </a:cubicBezTo>
                    <a:cubicBezTo>
                      <a:pt x="90" y="143"/>
                      <a:pt x="105" y="94"/>
                      <a:pt x="90" y="49"/>
                    </a:cubicBezTo>
                    <a:cubicBezTo>
                      <a:pt x="74" y="4"/>
                      <a:pt x="23" y="0"/>
                      <a:pt x="23" y="0"/>
                    </a:cubicBezTo>
                    <a:cubicBezTo>
                      <a:pt x="0" y="0"/>
                      <a:pt x="0" y="0"/>
                      <a:pt x="0" y="0"/>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140" name="Freeform 7">
                <a:extLst>
                  <a:ext uri="{FF2B5EF4-FFF2-40B4-BE49-F238E27FC236}">
                    <a16:creationId xmlns:a16="http://schemas.microsoft.com/office/drawing/2014/main" id="{C2CD99B1-3023-4623-970A-271CDFEDE810}"/>
                  </a:ext>
                </a:extLst>
              </p:cNvPr>
              <p:cNvSpPr>
                <a:spLocks/>
              </p:cNvSpPr>
              <p:nvPr/>
            </p:nvSpPr>
            <p:spPr bwMode="auto">
              <a:xfrm>
                <a:off x="1397" y="354"/>
                <a:ext cx="224" cy="116"/>
              </a:xfrm>
              <a:custGeom>
                <a:avLst/>
                <a:gdLst>
                  <a:gd name="T0" fmla="*/ 0 w 224"/>
                  <a:gd name="T1" fmla="*/ 83 h 116"/>
                  <a:gd name="T2" fmla="*/ 0 w 224"/>
                  <a:gd name="T3" fmla="*/ 116 h 116"/>
                  <a:gd name="T4" fmla="*/ 224 w 224"/>
                  <a:gd name="T5" fmla="*/ 116 h 116"/>
                  <a:gd name="T6" fmla="*/ 224 w 224"/>
                  <a:gd name="T7" fmla="*/ 59 h 116"/>
                  <a:gd name="T8" fmla="*/ 195 w 224"/>
                  <a:gd name="T9" fmla="*/ 22 h 116"/>
                  <a:gd name="T10" fmla="*/ 149 w 224"/>
                  <a:gd name="T11" fmla="*/ 0 h 116"/>
                  <a:gd name="T12" fmla="*/ 113 w 224"/>
                  <a:gd name="T13" fmla="*/ 14 h 116"/>
                  <a:gd name="T14" fmla="*/ 79 w 224"/>
                  <a:gd name="T15" fmla="*/ 0 h 116"/>
                  <a:gd name="T16" fmla="*/ 31 w 224"/>
                  <a:gd name="T17" fmla="*/ 22 h 116"/>
                  <a:gd name="T18" fmla="*/ 0 w 224"/>
                  <a:gd name="T19" fmla="*/ 61 h 116"/>
                  <a:gd name="T20" fmla="*/ 0 w 224"/>
                  <a:gd name="T21" fmla="*/ 83 h 116"/>
                  <a:gd name="T22" fmla="*/ 0 w 224"/>
                  <a:gd name="T23" fmla="*/ 83 h 116"/>
                  <a:gd name="T24" fmla="*/ 0 w 224"/>
                  <a:gd name="T25"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16">
                    <a:moveTo>
                      <a:pt x="0" y="83"/>
                    </a:moveTo>
                    <a:lnTo>
                      <a:pt x="0" y="116"/>
                    </a:lnTo>
                    <a:lnTo>
                      <a:pt x="224" y="116"/>
                    </a:lnTo>
                    <a:lnTo>
                      <a:pt x="224" y="59"/>
                    </a:lnTo>
                    <a:lnTo>
                      <a:pt x="195" y="22"/>
                    </a:lnTo>
                    <a:lnTo>
                      <a:pt x="149" y="0"/>
                    </a:lnTo>
                    <a:lnTo>
                      <a:pt x="113" y="14"/>
                    </a:lnTo>
                    <a:lnTo>
                      <a:pt x="79" y="0"/>
                    </a:lnTo>
                    <a:lnTo>
                      <a:pt x="31" y="22"/>
                    </a:lnTo>
                    <a:lnTo>
                      <a:pt x="0" y="61"/>
                    </a:lnTo>
                    <a:lnTo>
                      <a:pt x="0" y="83"/>
                    </a:lnTo>
                    <a:lnTo>
                      <a:pt x="0" y="83"/>
                    </a:lnTo>
                    <a:lnTo>
                      <a:pt x="0" y="83"/>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141" name="Freeform 8">
                <a:extLst>
                  <a:ext uri="{FF2B5EF4-FFF2-40B4-BE49-F238E27FC236}">
                    <a16:creationId xmlns:a16="http://schemas.microsoft.com/office/drawing/2014/main" id="{E1A7AA0F-02ED-4B87-91E1-9EE6A6669F18}"/>
                  </a:ext>
                </a:extLst>
              </p:cNvPr>
              <p:cNvSpPr>
                <a:spLocks/>
              </p:cNvSpPr>
              <p:nvPr/>
            </p:nvSpPr>
            <p:spPr bwMode="auto">
              <a:xfrm>
                <a:off x="1397" y="354"/>
                <a:ext cx="113" cy="116"/>
              </a:xfrm>
              <a:custGeom>
                <a:avLst/>
                <a:gdLst>
                  <a:gd name="T0" fmla="*/ 79 w 113"/>
                  <a:gd name="T1" fmla="*/ 0 h 116"/>
                  <a:gd name="T2" fmla="*/ 113 w 113"/>
                  <a:gd name="T3" fmla="*/ 14 h 116"/>
                  <a:gd name="T4" fmla="*/ 113 w 113"/>
                  <a:gd name="T5" fmla="*/ 14 h 116"/>
                  <a:gd name="T6" fmla="*/ 113 w 113"/>
                  <a:gd name="T7" fmla="*/ 116 h 116"/>
                  <a:gd name="T8" fmla="*/ 0 w 113"/>
                  <a:gd name="T9" fmla="*/ 116 h 116"/>
                  <a:gd name="T10" fmla="*/ 0 w 113"/>
                  <a:gd name="T11" fmla="*/ 83 h 116"/>
                  <a:gd name="T12" fmla="*/ 0 w 113"/>
                  <a:gd name="T13" fmla="*/ 61 h 116"/>
                  <a:gd name="T14" fmla="*/ 31 w 113"/>
                  <a:gd name="T15" fmla="*/ 22 h 116"/>
                  <a:gd name="T16" fmla="*/ 79 w 113"/>
                  <a:gd name="T17" fmla="*/ 0 h 116"/>
                  <a:gd name="T18" fmla="*/ 79 w 113"/>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6">
                    <a:moveTo>
                      <a:pt x="79" y="0"/>
                    </a:moveTo>
                    <a:lnTo>
                      <a:pt x="113" y="14"/>
                    </a:lnTo>
                    <a:lnTo>
                      <a:pt x="113" y="14"/>
                    </a:lnTo>
                    <a:lnTo>
                      <a:pt x="113" y="116"/>
                    </a:lnTo>
                    <a:lnTo>
                      <a:pt x="0" y="116"/>
                    </a:lnTo>
                    <a:lnTo>
                      <a:pt x="0" y="83"/>
                    </a:lnTo>
                    <a:lnTo>
                      <a:pt x="0" y="61"/>
                    </a:lnTo>
                    <a:lnTo>
                      <a:pt x="31" y="22"/>
                    </a:lnTo>
                    <a:lnTo>
                      <a:pt x="79" y="0"/>
                    </a:lnTo>
                    <a:lnTo>
                      <a:pt x="79"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142" name="Oval 9">
                <a:extLst>
                  <a:ext uri="{FF2B5EF4-FFF2-40B4-BE49-F238E27FC236}">
                    <a16:creationId xmlns:a16="http://schemas.microsoft.com/office/drawing/2014/main" id="{92D236EA-BEED-48CA-BC58-FF2B505CD19A}"/>
                  </a:ext>
                </a:extLst>
              </p:cNvPr>
              <p:cNvSpPr>
                <a:spLocks noChangeArrowheads="1"/>
              </p:cNvSpPr>
              <p:nvPr/>
            </p:nvSpPr>
            <p:spPr bwMode="auto">
              <a:xfrm>
                <a:off x="1440" y="501"/>
                <a:ext cx="37" cy="37"/>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150" name="Oval 10">
                <a:extLst>
                  <a:ext uri="{FF2B5EF4-FFF2-40B4-BE49-F238E27FC236}">
                    <a16:creationId xmlns:a16="http://schemas.microsoft.com/office/drawing/2014/main" id="{4AADE656-C3AE-43ED-8B11-208508B2B449}"/>
                  </a:ext>
                </a:extLst>
              </p:cNvPr>
              <p:cNvSpPr>
                <a:spLocks noChangeArrowheads="1"/>
              </p:cNvSpPr>
              <p:nvPr/>
            </p:nvSpPr>
            <p:spPr bwMode="auto">
              <a:xfrm>
                <a:off x="1542" y="501"/>
                <a:ext cx="37" cy="37"/>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151" name="Line 11">
                <a:extLst>
                  <a:ext uri="{FF2B5EF4-FFF2-40B4-BE49-F238E27FC236}">
                    <a16:creationId xmlns:a16="http://schemas.microsoft.com/office/drawing/2014/main" id="{50913601-B3AD-4504-AE67-992DFE4483CA}"/>
                  </a:ext>
                </a:extLst>
              </p:cNvPr>
              <p:cNvSpPr>
                <a:spLocks noChangeShapeType="1"/>
              </p:cNvSpPr>
              <p:nvPr/>
            </p:nvSpPr>
            <p:spPr bwMode="auto">
              <a:xfrm>
                <a:off x="1485" y="577"/>
                <a:ext cx="48"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152" name="Line 17">
                <a:extLst>
                  <a:ext uri="{FF2B5EF4-FFF2-40B4-BE49-F238E27FC236}">
                    <a16:creationId xmlns:a16="http://schemas.microsoft.com/office/drawing/2014/main" id="{34502CC7-3A19-463E-9944-2F6B67126CD1}"/>
                  </a:ext>
                </a:extLst>
              </p:cNvPr>
              <p:cNvSpPr>
                <a:spLocks noChangeShapeType="1"/>
              </p:cNvSpPr>
              <p:nvPr/>
            </p:nvSpPr>
            <p:spPr bwMode="auto">
              <a:xfrm flipH="1">
                <a:off x="1560" y="368"/>
                <a:ext cx="12" cy="2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153" name="Line 18">
                <a:extLst>
                  <a:ext uri="{FF2B5EF4-FFF2-40B4-BE49-F238E27FC236}">
                    <a16:creationId xmlns:a16="http://schemas.microsoft.com/office/drawing/2014/main" id="{2F2B84F5-6EFD-4F7A-BFBE-795E714E463D}"/>
                  </a:ext>
                </a:extLst>
              </p:cNvPr>
              <p:cNvSpPr>
                <a:spLocks noChangeShapeType="1"/>
              </p:cNvSpPr>
              <p:nvPr/>
            </p:nvSpPr>
            <p:spPr bwMode="auto">
              <a:xfrm flipH="1">
                <a:off x="1595" y="413"/>
                <a:ext cx="26" cy="1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154" name="Line 19">
                <a:extLst>
                  <a:ext uri="{FF2B5EF4-FFF2-40B4-BE49-F238E27FC236}">
                    <a16:creationId xmlns:a16="http://schemas.microsoft.com/office/drawing/2014/main" id="{47B97313-FA60-4EB4-A7C8-64B3C59DD43F}"/>
                  </a:ext>
                </a:extLst>
              </p:cNvPr>
              <p:cNvSpPr>
                <a:spLocks noChangeShapeType="1"/>
              </p:cNvSpPr>
              <p:nvPr/>
            </p:nvSpPr>
            <p:spPr bwMode="auto">
              <a:xfrm>
                <a:off x="1446" y="368"/>
                <a:ext cx="16" cy="2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155" name="Line 20">
                <a:extLst>
                  <a:ext uri="{FF2B5EF4-FFF2-40B4-BE49-F238E27FC236}">
                    <a16:creationId xmlns:a16="http://schemas.microsoft.com/office/drawing/2014/main" id="{293A6BBE-6F4F-42A8-8EAB-69499173B81F}"/>
                  </a:ext>
                </a:extLst>
              </p:cNvPr>
              <p:cNvSpPr>
                <a:spLocks noChangeShapeType="1"/>
              </p:cNvSpPr>
              <p:nvPr/>
            </p:nvSpPr>
            <p:spPr bwMode="auto">
              <a:xfrm>
                <a:off x="1397" y="413"/>
                <a:ext cx="27" cy="1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156" name="Oval 12">
                <a:extLst>
                  <a:ext uri="{FF2B5EF4-FFF2-40B4-BE49-F238E27FC236}">
                    <a16:creationId xmlns:a16="http://schemas.microsoft.com/office/drawing/2014/main" id="{B38EAF8F-39BE-46E0-AE3F-780F1E17D1AC}"/>
                  </a:ext>
                </a:extLst>
              </p:cNvPr>
              <p:cNvSpPr>
                <a:spLocks noChangeArrowheads="1"/>
              </p:cNvSpPr>
              <p:nvPr/>
            </p:nvSpPr>
            <p:spPr bwMode="auto">
              <a:xfrm>
                <a:off x="1496" y="419"/>
                <a:ext cx="29" cy="29"/>
              </a:xfrm>
              <a:prstGeom prst="ellipse">
                <a:avLst/>
              </a:prstGeom>
              <a:solidFill>
                <a:schemeClr val="bg2">
                  <a:lumMod val="90000"/>
                  <a:lumOff val="10000"/>
                </a:schemeClr>
              </a:solidFill>
              <a:ln w="19050" cap="rnd">
                <a:solidFill>
                  <a:srgbClr val="3366FF"/>
                </a:solidFill>
                <a:prstDash val="solid"/>
                <a:round/>
                <a:headEnd/>
                <a:tailEnd/>
              </a:ln>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157" name="Oval 13">
                <a:extLst>
                  <a:ext uri="{FF2B5EF4-FFF2-40B4-BE49-F238E27FC236}">
                    <a16:creationId xmlns:a16="http://schemas.microsoft.com/office/drawing/2014/main" id="{EC53114D-E294-4FEE-A83F-75983392DA3B}"/>
                  </a:ext>
                </a:extLst>
              </p:cNvPr>
              <p:cNvSpPr>
                <a:spLocks noChangeArrowheads="1"/>
              </p:cNvSpPr>
              <p:nvPr/>
            </p:nvSpPr>
            <p:spPr bwMode="auto">
              <a:xfrm>
                <a:off x="1457" y="389"/>
                <a:ext cx="23" cy="22"/>
              </a:xfrm>
              <a:prstGeom prst="ellipse">
                <a:avLst/>
              </a:pr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158" name="Oval 14">
                <a:extLst>
                  <a:ext uri="{FF2B5EF4-FFF2-40B4-BE49-F238E27FC236}">
                    <a16:creationId xmlns:a16="http://schemas.microsoft.com/office/drawing/2014/main" id="{9C70BA52-8E51-43F0-87F2-5C4A4C339FB5}"/>
                  </a:ext>
                </a:extLst>
              </p:cNvPr>
              <p:cNvSpPr>
                <a:spLocks noChangeArrowheads="1"/>
              </p:cNvSpPr>
              <p:nvPr/>
            </p:nvSpPr>
            <p:spPr bwMode="auto">
              <a:xfrm>
                <a:off x="1540" y="389"/>
                <a:ext cx="24" cy="22"/>
              </a:xfrm>
              <a:prstGeom prst="ellipse">
                <a:avLst/>
              </a:pr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159" name="Oval 15">
                <a:extLst>
                  <a:ext uri="{FF2B5EF4-FFF2-40B4-BE49-F238E27FC236}">
                    <a16:creationId xmlns:a16="http://schemas.microsoft.com/office/drawing/2014/main" id="{44EFA364-F84C-4CCD-9B93-0D92519C57A1}"/>
                  </a:ext>
                </a:extLst>
              </p:cNvPr>
              <p:cNvSpPr>
                <a:spLocks noChangeArrowheads="1"/>
              </p:cNvSpPr>
              <p:nvPr/>
            </p:nvSpPr>
            <p:spPr bwMode="auto">
              <a:xfrm>
                <a:off x="1579" y="422"/>
                <a:ext cx="19" cy="20"/>
              </a:xfrm>
              <a:prstGeom prst="ellipse">
                <a:avLst/>
              </a:pr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160" name="Oval 16">
                <a:extLst>
                  <a:ext uri="{FF2B5EF4-FFF2-40B4-BE49-F238E27FC236}">
                    <a16:creationId xmlns:a16="http://schemas.microsoft.com/office/drawing/2014/main" id="{EFC2E7C1-D345-41E7-845B-B4D491C9DE14}"/>
                  </a:ext>
                </a:extLst>
              </p:cNvPr>
              <p:cNvSpPr>
                <a:spLocks noChangeArrowheads="1"/>
              </p:cNvSpPr>
              <p:nvPr/>
            </p:nvSpPr>
            <p:spPr bwMode="auto">
              <a:xfrm>
                <a:off x="1421" y="422"/>
                <a:ext cx="19" cy="20"/>
              </a:xfrm>
              <a:prstGeom prst="ellipse">
                <a:avLst/>
              </a:pr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grpSp>
        <p:sp>
          <p:nvSpPr>
            <p:cNvPr id="134" name="Text Placeholder 29">
              <a:extLst>
                <a:ext uri="{FF2B5EF4-FFF2-40B4-BE49-F238E27FC236}">
                  <a16:creationId xmlns:a16="http://schemas.microsoft.com/office/drawing/2014/main" id="{605E81DB-BFDD-4CFD-9C6A-931F814E4144}"/>
                </a:ext>
              </a:extLst>
            </p:cNvPr>
            <p:cNvSpPr txBox="1">
              <a:spLocks/>
            </p:cNvSpPr>
            <p:nvPr/>
          </p:nvSpPr>
          <p:spPr>
            <a:xfrm>
              <a:off x="2408582" y="2096117"/>
              <a:ext cx="8677442" cy="1374035"/>
            </a:xfrm>
            <a:prstGeom prst="rect">
              <a:avLst/>
            </a:prstGeom>
          </p:spPr>
          <p:txBody>
            <a:bodyPr vert="horz" wrap="square" lIns="152400" tIns="0" rIns="152400" bIns="0" rtlCol="0" anchor="ctr" anchorCtr="0">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defTabSz="1462979">
                <a:spcBef>
                  <a:spcPts val="0"/>
                </a:spcBef>
                <a:spcAft>
                  <a:spcPts val="500"/>
                </a:spcAft>
                <a:defRPr/>
              </a:pPr>
              <a:r>
                <a:rPr lang="ja-JP" altLang="en-US" sz="2667" b="1" dirty="0">
                  <a:solidFill>
                    <a:schemeClr val="tx1"/>
                  </a:solidFill>
                  <a:latin typeface="メイリオ" panose="020B0604030504040204" pitchFamily="50" charset="-128"/>
                  <a:ea typeface="メイリオ" panose="020B0604030504040204" pitchFamily="50" charset="-128"/>
                </a:rPr>
                <a:t>人工知能 </a:t>
              </a:r>
              <a:r>
                <a:rPr lang="en-US" altLang="ja-JP" sz="2667" b="1" dirty="0">
                  <a:solidFill>
                    <a:schemeClr val="tx1"/>
                  </a:solidFill>
                  <a:latin typeface="メイリオ" panose="020B0604030504040204" pitchFamily="50" charset="-128"/>
                  <a:ea typeface="メイリオ" panose="020B0604030504040204" pitchFamily="50" charset="-128"/>
                </a:rPr>
                <a:t>(Artificial Intelligence, AI) </a:t>
              </a:r>
              <a:endParaRPr lang="en-US" sz="2667" dirty="0">
                <a:solidFill>
                  <a:schemeClr val="tx1"/>
                </a:solidFill>
                <a:latin typeface="メイリオ" panose="020B0604030504040204" pitchFamily="50" charset="-128"/>
                <a:ea typeface="メイリオ" panose="020B0604030504040204" pitchFamily="50" charset="-128"/>
              </a:endParaRPr>
            </a:p>
            <a:p>
              <a:pPr defTabSz="1462979">
                <a:spcBef>
                  <a:spcPts val="0"/>
                </a:spcBef>
                <a:spcAft>
                  <a:spcPts val="500"/>
                </a:spcAft>
                <a:defRPr/>
              </a:pPr>
              <a:r>
                <a:rPr lang="ja-JP" altLang="en-US" sz="1667" dirty="0">
                  <a:solidFill>
                    <a:schemeClr val="tx1"/>
                  </a:solidFill>
                  <a:latin typeface="メイリオ" panose="020B0604030504040204" pitchFamily="50" charset="-128"/>
                  <a:ea typeface="メイリオ" panose="020B0604030504040204" pitchFamily="50" charset="-128"/>
                </a:rPr>
                <a:t>人間の知的判断をコンピュータ上で実現するための技術全般</a:t>
              </a:r>
              <a:br>
                <a:rPr lang="en-US" altLang="ja-JP" sz="1667" dirty="0">
                  <a:solidFill>
                    <a:schemeClr val="tx1"/>
                  </a:solidFill>
                  <a:latin typeface="メイリオ" panose="020B0604030504040204" pitchFamily="50" charset="-128"/>
                  <a:ea typeface="メイリオ" panose="020B0604030504040204" pitchFamily="50" charset="-128"/>
                </a:rPr>
              </a:br>
              <a:r>
                <a:rPr lang="ja-JP" altLang="en-US" sz="1667" dirty="0">
                  <a:solidFill>
                    <a:schemeClr val="tx1"/>
                  </a:solidFill>
                  <a:latin typeface="メイリオ" panose="020B0604030504040204" pitchFamily="50" charset="-128"/>
                  <a:ea typeface="メイリオ" panose="020B0604030504040204" pitchFamily="50" charset="-128"/>
                </a:rPr>
                <a:t>（ロジック、</a:t>
              </a:r>
              <a:r>
                <a:rPr lang="en-US" altLang="ja-JP" sz="1667" dirty="0">
                  <a:solidFill>
                    <a:schemeClr val="tx1"/>
                  </a:solidFill>
                  <a:latin typeface="メイリオ" panose="020B0604030504040204" pitchFamily="50" charset="-128"/>
                  <a:ea typeface="メイリオ" panose="020B0604030504040204" pitchFamily="50" charset="-128"/>
                </a:rPr>
                <a:t>if-then</a:t>
              </a:r>
              <a:r>
                <a:rPr lang="ja-JP" altLang="en-US" sz="1667" dirty="0">
                  <a:solidFill>
                    <a:schemeClr val="tx1"/>
                  </a:solidFill>
                  <a:latin typeface="メイリオ" panose="020B0604030504040204" pitchFamily="50" charset="-128"/>
                  <a:ea typeface="メイリオ" panose="020B0604030504040204" pitchFamily="50" charset="-128"/>
                </a:rPr>
                <a:t>文、機械学習（深層学習を含む））</a:t>
              </a:r>
              <a:endParaRPr lang="en-US" sz="3000" dirty="0">
                <a:solidFill>
                  <a:schemeClr val="tx1"/>
                </a:solidFill>
                <a:latin typeface="メイリオ" panose="020B0604030504040204" pitchFamily="50" charset="-128"/>
                <a:ea typeface="メイリオ" panose="020B0604030504040204" pitchFamily="50" charset="-128"/>
              </a:endParaRPr>
            </a:p>
          </p:txBody>
        </p:sp>
      </p:grpSp>
      <p:grpSp>
        <p:nvGrpSpPr>
          <p:cNvPr id="161" name="Graphic 250">
            <a:extLst>
              <a:ext uri="{FF2B5EF4-FFF2-40B4-BE49-F238E27FC236}">
                <a16:creationId xmlns:a16="http://schemas.microsoft.com/office/drawing/2014/main" id="{1E7AC4B5-7B3E-4C68-A1F8-9A0FB9EE239C}"/>
              </a:ext>
            </a:extLst>
          </p:cNvPr>
          <p:cNvGrpSpPr/>
          <p:nvPr/>
        </p:nvGrpSpPr>
        <p:grpSpPr>
          <a:xfrm>
            <a:off x="2732530" y="3221028"/>
            <a:ext cx="1116844" cy="1116844"/>
            <a:chOff x="9704553" y="322847"/>
            <a:chExt cx="643689" cy="643689"/>
          </a:xfrm>
        </p:grpSpPr>
        <p:sp>
          <p:nvSpPr>
            <p:cNvPr id="162" name="Freeform: Shape 35">
              <a:extLst>
                <a:ext uri="{FF2B5EF4-FFF2-40B4-BE49-F238E27FC236}">
                  <a16:creationId xmlns:a16="http://schemas.microsoft.com/office/drawing/2014/main" id="{7B66B1F4-E942-48C6-9E91-AC1401974C63}"/>
                </a:ext>
              </a:extLst>
            </p:cNvPr>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163" name="Freeform: Shape 36">
              <a:extLst>
                <a:ext uri="{FF2B5EF4-FFF2-40B4-BE49-F238E27FC236}">
                  <a16:creationId xmlns:a16="http://schemas.microsoft.com/office/drawing/2014/main" id="{B3DA497F-4DB4-4CA4-82E9-279BE451190E}"/>
                </a:ext>
              </a:extLst>
            </p:cNvPr>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164" name="Freeform: Shape 37">
              <a:extLst>
                <a:ext uri="{FF2B5EF4-FFF2-40B4-BE49-F238E27FC236}">
                  <a16:creationId xmlns:a16="http://schemas.microsoft.com/office/drawing/2014/main" id="{EBD72776-41F7-4DE7-8CEC-C1EB8DAA50AE}"/>
                </a:ext>
              </a:extLst>
            </p:cNvPr>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165" name="Freeform: Shape 38">
              <a:extLst>
                <a:ext uri="{FF2B5EF4-FFF2-40B4-BE49-F238E27FC236}">
                  <a16:creationId xmlns:a16="http://schemas.microsoft.com/office/drawing/2014/main" id="{6D01DAC8-C2CA-44D4-BC21-25BFA9EC0FEA}"/>
                </a:ext>
              </a:extLst>
            </p:cNvPr>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166" name="Freeform: Shape 39">
              <a:extLst>
                <a:ext uri="{FF2B5EF4-FFF2-40B4-BE49-F238E27FC236}">
                  <a16:creationId xmlns:a16="http://schemas.microsoft.com/office/drawing/2014/main" id="{8DD88096-A245-4485-A359-09E31DC3D247}"/>
                </a:ext>
              </a:extLst>
            </p:cNvPr>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167" name="Freeform: Shape 40">
              <a:extLst>
                <a:ext uri="{FF2B5EF4-FFF2-40B4-BE49-F238E27FC236}">
                  <a16:creationId xmlns:a16="http://schemas.microsoft.com/office/drawing/2014/main" id="{7BEAC7B0-FACA-4DB1-9AE8-335C2AD669F7}"/>
                </a:ext>
              </a:extLst>
            </p:cNvPr>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168" name="Freeform: Shape 41">
              <a:extLst>
                <a:ext uri="{FF2B5EF4-FFF2-40B4-BE49-F238E27FC236}">
                  <a16:creationId xmlns:a16="http://schemas.microsoft.com/office/drawing/2014/main" id="{001CF777-9C23-4BB4-8BA2-9811D83315E2}"/>
                </a:ext>
              </a:extLst>
            </p:cNvPr>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169" name="Freeform: Shape 42">
              <a:extLst>
                <a:ext uri="{FF2B5EF4-FFF2-40B4-BE49-F238E27FC236}">
                  <a16:creationId xmlns:a16="http://schemas.microsoft.com/office/drawing/2014/main" id="{475FE24C-4E5F-4D30-923E-767FDDEEA01E}"/>
                </a:ext>
              </a:extLst>
            </p:cNvPr>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170" name="Freeform: Shape 43">
              <a:extLst>
                <a:ext uri="{FF2B5EF4-FFF2-40B4-BE49-F238E27FC236}">
                  <a16:creationId xmlns:a16="http://schemas.microsoft.com/office/drawing/2014/main" id="{2A2324C3-CF34-44D6-8010-EEC2B82268AC}"/>
                </a:ext>
              </a:extLst>
            </p:cNvPr>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171" name="Freeform: Shape 44">
              <a:extLst>
                <a:ext uri="{FF2B5EF4-FFF2-40B4-BE49-F238E27FC236}">
                  <a16:creationId xmlns:a16="http://schemas.microsoft.com/office/drawing/2014/main" id="{6D5C9899-A5BA-4312-9AB5-B141430C2B77}"/>
                </a:ext>
              </a:extLst>
            </p:cNvPr>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172" name="Freeform: Shape 45">
              <a:extLst>
                <a:ext uri="{FF2B5EF4-FFF2-40B4-BE49-F238E27FC236}">
                  <a16:creationId xmlns:a16="http://schemas.microsoft.com/office/drawing/2014/main" id="{A80D5BDA-864E-4DB0-8BA4-C8B8529FBD6D}"/>
                </a:ext>
              </a:extLst>
            </p:cNvPr>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173" name="Freeform: Shape 46">
              <a:extLst>
                <a:ext uri="{FF2B5EF4-FFF2-40B4-BE49-F238E27FC236}">
                  <a16:creationId xmlns:a16="http://schemas.microsoft.com/office/drawing/2014/main" id="{54379798-0359-4F59-BCDB-F2E18C6F3794}"/>
                </a:ext>
              </a:extLst>
            </p:cNvPr>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174" name="Freeform: Shape 47">
              <a:extLst>
                <a:ext uri="{FF2B5EF4-FFF2-40B4-BE49-F238E27FC236}">
                  <a16:creationId xmlns:a16="http://schemas.microsoft.com/office/drawing/2014/main" id="{DD54710A-3525-4823-B743-52DA452DCA79}"/>
                </a:ext>
              </a:extLst>
            </p:cNvPr>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175" name="Freeform: Shape 48">
              <a:extLst>
                <a:ext uri="{FF2B5EF4-FFF2-40B4-BE49-F238E27FC236}">
                  <a16:creationId xmlns:a16="http://schemas.microsoft.com/office/drawing/2014/main" id="{42D4D0BC-5B3C-474F-9774-C755BED51342}"/>
                </a:ext>
              </a:extLst>
            </p:cNvPr>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176" name="Freeform: Shape 49">
              <a:extLst>
                <a:ext uri="{FF2B5EF4-FFF2-40B4-BE49-F238E27FC236}">
                  <a16:creationId xmlns:a16="http://schemas.microsoft.com/office/drawing/2014/main" id="{9ACBA262-37E5-4309-B300-02F565196285}"/>
                </a:ext>
              </a:extLst>
            </p:cNvPr>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177" name="Freeform: Shape 54">
              <a:extLst>
                <a:ext uri="{FF2B5EF4-FFF2-40B4-BE49-F238E27FC236}">
                  <a16:creationId xmlns:a16="http://schemas.microsoft.com/office/drawing/2014/main" id="{85EC1166-4063-4211-A8C4-556CBA490267}"/>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178" name="Freeform: Shape 50">
              <a:extLst>
                <a:ext uri="{FF2B5EF4-FFF2-40B4-BE49-F238E27FC236}">
                  <a16:creationId xmlns:a16="http://schemas.microsoft.com/office/drawing/2014/main" id="{8ED9ABBD-1864-4F5C-8C96-EF455370A546}"/>
                </a:ext>
              </a:extLst>
            </p:cNvPr>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rgbClr val="3366FF"/>
              </a:solidFill>
              <a:prstDash val="solid"/>
              <a:round/>
            </a:ln>
          </p:spPr>
          <p:txBody>
            <a:bodyPr rtlCol="0" anchor="ctr"/>
            <a:lstStyle/>
            <a:p>
              <a:pPr>
                <a:defRPr/>
              </a:pPr>
              <a:endParaRPr lang="en-US" sz="1500" dirty="0">
                <a:solidFill>
                  <a:srgbClr val="FFFFFF"/>
                </a:solidFill>
                <a:latin typeface="Amazon Ember"/>
              </a:endParaRPr>
            </a:p>
          </p:txBody>
        </p:sp>
        <p:sp>
          <p:nvSpPr>
            <p:cNvPr id="179" name="Freeform: Shape 51">
              <a:extLst>
                <a:ext uri="{FF2B5EF4-FFF2-40B4-BE49-F238E27FC236}">
                  <a16:creationId xmlns:a16="http://schemas.microsoft.com/office/drawing/2014/main" id="{EB243AC0-4D8F-4E2C-888F-20C7CA689651}"/>
                </a:ext>
              </a:extLst>
            </p:cNvPr>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rgbClr val="3366FF"/>
              </a:solidFill>
              <a:prstDash val="solid"/>
              <a:round/>
            </a:ln>
          </p:spPr>
          <p:txBody>
            <a:bodyPr rtlCol="0" anchor="ctr"/>
            <a:lstStyle/>
            <a:p>
              <a:pPr>
                <a:defRPr/>
              </a:pPr>
              <a:endParaRPr lang="en-US" sz="1500" dirty="0">
                <a:solidFill>
                  <a:srgbClr val="FFFFFF"/>
                </a:solidFill>
                <a:latin typeface="Amazon Ember"/>
              </a:endParaRPr>
            </a:p>
          </p:txBody>
        </p:sp>
        <p:sp>
          <p:nvSpPr>
            <p:cNvPr id="180" name="Freeform: Shape 52">
              <a:extLst>
                <a:ext uri="{FF2B5EF4-FFF2-40B4-BE49-F238E27FC236}">
                  <a16:creationId xmlns:a16="http://schemas.microsoft.com/office/drawing/2014/main" id="{EAF3344B-D863-4216-BBFE-0F2FF1B70B05}"/>
                </a:ext>
              </a:extLst>
            </p:cNvPr>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rgbClr val="3366FF"/>
              </a:solidFill>
              <a:prstDash val="solid"/>
              <a:round/>
            </a:ln>
          </p:spPr>
          <p:txBody>
            <a:bodyPr rtlCol="0" anchor="ctr"/>
            <a:lstStyle/>
            <a:p>
              <a:pPr>
                <a:defRPr/>
              </a:pPr>
              <a:endParaRPr lang="en-US" sz="1500" dirty="0">
                <a:solidFill>
                  <a:srgbClr val="FFFFFF"/>
                </a:solidFill>
                <a:latin typeface="Amazon Ember"/>
              </a:endParaRPr>
            </a:p>
          </p:txBody>
        </p:sp>
        <p:sp>
          <p:nvSpPr>
            <p:cNvPr id="181" name="Freeform: Shape 53">
              <a:extLst>
                <a:ext uri="{FF2B5EF4-FFF2-40B4-BE49-F238E27FC236}">
                  <a16:creationId xmlns:a16="http://schemas.microsoft.com/office/drawing/2014/main" id="{D1AB0504-8DE1-4483-B36D-F83D26486F35}"/>
                </a:ext>
              </a:extLst>
            </p:cNvPr>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rgbClr val="3366FF"/>
              </a:solidFill>
              <a:prstDash val="solid"/>
              <a:round/>
            </a:ln>
          </p:spPr>
          <p:txBody>
            <a:bodyPr rtlCol="0" anchor="ctr"/>
            <a:lstStyle/>
            <a:p>
              <a:pPr>
                <a:defRPr/>
              </a:pPr>
              <a:endParaRPr lang="en-US" sz="1500" dirty="0">
                <a:solidFill>
                  <a:srgbClr val="FFFFFF"/>
                </a:solidFill>
                <a:latin typeface="Amazon Ember"/>
              </a:endParaRPr>
            </a:p>
          </p:txBody>
        </p:sp>
      </p:grpSp>
      <p:sp>
        <p:nvSpPr>
          <p:cNvPr id="182" name="Text Placeholder 29">
            <a:extLst>
              <a:ext uri="{FF2B5EF4-FFF2-40B4-BE49-F238E27FC236}">
                <a16:creationId xmlns:a16="http://schemas.microsoft.com/office/drawing/2014/main" id="{F0F427A0-C567-4EAF-BE8B-3BA82D934623}"/>
              </a:ext>
            </a:extLst>
          </p:cNvPr>
          <p:cNvSpPr txBox="1">
            <a:spLocks/>
          </p:cNvSpPr>
          <p:nvPr/>
        </p:nvSpPr>
        <p:spPr>
          <a:xfrm>
            <a:off x="3774541" y="3317711"/>
            <a:ext cx="7748666" cy="940935"/>
          </a:xfrm>
          <a:prstGeom prst="rect">
            <a:avLst/>
          </a:prstGeom>
          <a:noFill/>
        </p:spPr>
        <p:txBody>
          <a:bodyPr vert="horz" lIns="0" tIns="0" rIns="0" bIns="0" rtlCol="0" anchor="ctr" anchorCtr="0">
            <a:noAutofit/>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812747">
              <a:defRPr/>
            </a:pPr>
            <a:r>
              <a:rPr lang="ja-JP" altLang="en-US" sz="2667" b="1" dirty="0">
                <a:latin typeface="メイリオ" panose="020B0604030504040204" pitchFamily="50" charset="-128"/>
                <a:ea typeface="メイリオ" panose="020B0604030504040204" pitchFamily="50" charset="-128"/>
                <a:cs typeface="+mn-cs"/>
              </a:rPr>
              <a:t>機械学習 </a:t>
            </a:r>
            <a:r>
              <a:rPr lang="en-US" altLang="ja-JP" sz="2667" b="1" dirty="0">
                <a:latin typeface="メイリオ" panose="020B0604030504040204" pitchFamily="50" charset="-128"/>
                <a:ea typeface="メイリオ" panose="020B0604030504040204" pitchFamily="50" charset="-128"/>
                <a:cs typeface="+mn-cs"/>
              </a:rPr>
              <a:t>(Machine Learning, </a:t>
            </a:r>
            <a:r>
              <a:rPr lang="en-US" sz="2667" b="1" dirty="0">
                <a:latin typeface="メイリオ" panose="020B0604030504040204" pitchFamily="50" charset="-128"/>
                <a:ea typeface="メイリオ" panose="020B0604030504040204" pitchFamily="50" charset="-128"/>
                <a:cs typeface="+mn-cs"/>
              </a:rPr>
              <a:t>ML) </a:t>
            </a:r>
          </a:p>
          <a:p>
            <a:pPr defTabSz="812747">
              <a:spcAft>
                <a:spcPts val="1500"/>
              </a:spcAft>
              <a:defRPr/>
            </a:pPr>
            <a:r>
              <a:rPr lang="en-US" sz="1667" dirty="0">
                <a:latin typeface="メイリオ" panose="020B0604030504040204" pitchFamily="50" charset="-128"/>
                <a:ea typeface="メイリオ" panose="020B0604030504040204" pitchFamily="50" charset="-128"/>
              </a:rPr>
              <a:t>AI</a:t>
            </a:r>
            <a:r>
              <a:rPr lang="ja-JP" altLang="en-US" sz="1667" dirty="0">
                <a:latin typeface="メイリオ" panose="020B0604030504040204" pitchFamily="50" charset="-128"/>
                <a:ea typeface="メイリオ" panose="020B0604030504040204" pitchFamily="50" charset="-128"/>
              </a:rPr>
              <a:t>の一種であり、知的モデルを構築するためにデータの中の傾向を学習する技術</a:t>
            </a:r>
            <a:endParaRPr lang="en-US" sz="1500" dirty="0">
              <a:latin typeface="メイリオ" panose="020B0604030504040204" pitchFamily="50" charset="-128"/>
              <a:ea typeface="メイリオ" panose="020B0604030504040204" pitchFamily="50" charset="-128"/>
            </a:endParaRPr>
          </a:p>
        </p:txBody>
      </p:sp>
      <p:grpSp>
        <p:nvGrpSpPr>
          <p:cNvPr id="183" name="Group 201">
            <a:extLst>
              <a:ext uri="{FF2B5EF4-FFF2-40B4-BE49-F238E27FC236}">
                <a16:creationId xmlns:a16="http://schemas.microsoft.com/office/drawing/2014/main" id="{9B7480F1-AFCD-4263-BDDE-69BAA40AC2CF}"/>
              </a:ext>
            </a:extLst>
          </p:cNvPr>
          <p:cNvGrpSpPr/>
          <p:nvPr/>
        </p:nvGrpSpPr>
        <p:grpSpPr>
          <a:xfrm>
            <a:off x="3916580" y="4595531"/>
            <a:ext cx="550795" cy="750548"/>
            <a:chOff x="4255200" y="2140650"/>
            <a:chExt cx="627698" cy="855345"/>
          </a:xfrm>
        </p:grpSpPr>
        <p:sp>
          <p:nvSpPr>
            <p:cNvPr id="184" name="Freeform: Shape 84">
              <a:extLst>
                <a:ext uri="{FF2B5EF4-FFF2-40B4-BE49-F238E27FC236}">
                  <a16:creationId xmlns:a16="http://schemas.microsoft.com/office/drawing/2014/main" id="{333EB23D-D97F-40C7-B3D6-F4F172B6E712}"/>
                </a:ext>
              </a:extLst>
            </p:cNvPr>
            <p:cNvSpPr/>
            <p:nvPr/>
          </p:nvSpPr>
          <p:spPr>
            <a:xfrm>
              <a:off x="4488563" y="2372108"/>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185" name="Freeform: Shape 85">
              <a:extLst>
                <a:ext uri="{FF2B5EF4-FFF2-40B4-BE49-F238E27FC236}">
                  <a16:creationId xmlns:a16="http://schemas.microsoft.com/office/drawing/2014/main" id="{429FF7E0-ACDD-4B24-9E15-441FAD5A6E4F}"/>
                </a:ext>
              </a:extLst>
            </p:cNvPr>
            <p:cNvSpPr/>
            <p:nvPr/>
          </p:nvSpPr>
          <p:spPr>
            <a:xfrm>
              <a:off x="4488563" y="2602613"/>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186" name="Freeform: Shape 87">
              <a:extLst>
                <a:ext uri="{FF2B5EF4-FFF2-40B4-BE49-F238E27FC236}">
                  <a16:creationId xmlns:a16="http://schemas.microsoft.com/office/drawing/2014/main" id="{2DE5A552-4814-4C42-9E96-38705298F6A1}"/>
                </a:ext>
              </a:extLst>
            </p:cNvPr>
            <p:cNvSpPr/>
            <p:nvPr/>
          </p:nvSpPr>
          <p:spPr>
            <a:xfrm>
              <a:off x="4403790" y="2830260"/>
              <a:ext cx="104775" cy="57150"/>
            </a:xfrm>
            <a:custGeom>
              <a:avLst/>
              <a:gdLst/>
              <a:ahLst/>
              <a:cxnLst/>
              <a:rect l="0" t="0" r="0" b="0"/>
              <a:pathLst>
                <a:path w="104775" h="57150">
                  <a:moveTo>
                    <a:pt x="7237" y="7237"/>
                  </a:moveTo>
                  <a:lnTo>
                    <a:pt x="99630"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187" name="Freeform: Shape 88">
              <a:extLst>
                <a:ext uri="{FF2B5EF4-FFF2-40B4-BE49-F238E27FC236}">
                  <a16:creationId xmlns:a16="http://schemas.microsoft.com/office/drawing/2014/main" id="{5D740F28-5AF6-4744-81E7-8145267C201E}"/>
                </a:ext>
              </a:extLst>
            </p:cNvPr>
            <p:cNvSpPr/>
            <p:nvPr/>
          </p:nvSpPr>
          <p:spPr>
            <a:xfrm>
              <a:off x="4403790" y="2715960"/>
              <a:ext cx="104775" cy="57150"/>
            </a:xfrm>
            <a:custGeom>
              <a:avLst/>
              <a:gdLst/>
              <a:ahLst/>
              <a:cxnLst/>
              <a:rect l="0" t="0" r="0" b="0"/>
              <a:pathLst>
                <a:path w="104775" h="57150">
                  <a:moveTo>
                    <a:pt x="99630" y="7237"/>
                  </a:moveTo>
                  <a:lnTo>
                    <a:pt x="7237" y="5200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188" name="Freeform: Shape 89">
              <a:extLst>
                <a:ext uri="{FF2B5EF4-FFF2-40B4-BE49-F238E27FC236}">
                  <a16:creationId xmlns:a16="http://schemas.microsoft.com/office/drawing/2014/main" id="{E71C3D12-7796-4072-B63E-704077386A66}"/>
                </a:ext>
              </a:extLst>
            </p:cNvPr>
            <p:cNvSpPr/>
            <p:nvPr/>
          </p:nvSpPr>
          <p:spPr>
            <a:xfrm>
              <a:off x="4403790" y="2599755"/>
              <a:ext cx="104775" cy="57150"/>
            </a:xfrm>
            <a:custGeom>
              <a:avLst/>
              <a:gdLst/>
              <a:ahLst/>
              <a:cxnLst/>
              <a:rect l="0" t="0" r="0" b="0"/>
              <a:pathLst>
                <a:path w="104775" h="57150">
                  <a:moveTo>
                    <a:pt x="7237" y="7237"/>
                  </a:moveTo>
                  <a:lnTo>
                    <a:pt x="99630"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189" name="Freeform: Shape 90">
              <a:extLst>
                <a:ext uri="{FF2B5EF4-FFF2-40B4-BE49-F238E27FC236}">
                  <a16:creationId xmlns:a16="http://schemas.microsoft.com/office/drawing/2014/main" id="{F68E1F4B-BE7F-4881-A3D3-4A4344971DB1}"/>
                </a:ext>
              </a:extLst>
            </p:cNvPr>
            <p:cNvSpPr/>
            <p:nvPr/>
          </p:nvSpPr>
          <p:spPr>
            <a:xfrm>
              <a:off x="4403790" y="2484503"/>
              <a:ext cx="104775" cy="57150"/>
            </a:xfrm>
            <a:custGeom>
              <a:avLst/>
              <a:gdLst/>
              <a:ahLst/>
              <a:cxnLst/>
              <a:rect l="0" t="0" r="0" b="0"/>
              <a:pathLst>
                <a:path w="104775" h="57150">
                  <a:moveTo>
                    <a:pt x="99630" y="7237"/>
                  </a:moveTo>
                  <a:lnTo>
                    <a:pt x="7237" y="5295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190" name="Freeform: Shape 91">
              <a:extLst>
                <a:ext uri="{FF2B5EF4-FFF2-40B4-BE49-F238E27FC236}">
                  <a16:creationId xmlns:a16="http://schemas.microsoft.com/office/drawing/2014/main" id="{9B32E5F4-0D7C-4D4D-B0E8-2A9E9BAE4456}"/>
                </a:ext>
              </a:extLst>
            </p:cNvPr>
            <p:cNvSpPr/>
            <p:nvPr/>
          </p:nvSpPr>
          <p:spPr>
            <a:xfrm>
              <a:off x="4403790" y="2368298"/>
              <a:ext cx="104775" cy="57150"/>
            </a:xfrm>
            <a:custGeom>
              <a:avLst/>
              <a:gdLst/>
              <a:ahLst/>
              <a:cxnLst/>
              <a:rect l="0" t="0" r="0" b="0"/>
              <a:pathLst>
                <a:path w="104775" h="57150">
                  <a:moveTo>
                    <a:pt x="7237" y="7237"/>
                  </a:moveTo>
                  <a:lnTo>
                    <a:pt x="99630"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191" name="Freeform: Shape 92">
              <a:extLst>
                <a:ext uri="{FF2B5EF4-FFF2-40B4-BE49-F238E27FC236}">
                  <a16:creationId xmlns:a16="http://schemas.microsoft.com/office/drawing/2014/main" id="{53FDC95B-A4F1-4F5D-9898-AC1C3839CC74}"/>
                </a:ext>
              </a:extLst>
            </p:cNvPr>
            <p:cNvSpPr/>
            <p:nvPr/>
          </p:nvSpPr>
          <p:spPr>
            <a:xfrm>
              <a:off x="4403790" y="2253998"/>
              <a:ext cx="104775" cy="57150"/>
            </a:xfrm>
            <a:custGeom>
              <a:avLst/>
              <a:gdLst/>
              <a:ahLst/>
              <a:cxnLst/>
              <a:rect l="0" t="0" r="0" b="0"/>
              <a:pathLst>
                <a:path w="104775" h="57150">
                  <a:moveTo>
                    <a:pt x="99630" y="7237"/>
                  </a:moveTo>
                  <a:lnTo>
                    <a:pt x="7237" y="5200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192" name="Freeform: Shape 93">
              <a:extLst>
                <a:ext uri="{FF2B5EF4-FFF2-40B4-BE49-F238E27FC236}">
                  <a16:creationId xmlns:a16="http://schemas.microsoft.com/office/drawing/2014/main" id="{458EDA4D-B8A2-464A-ACE7-ECB4560F434D}"/>
                </a:ext>
              </a:extLst>
            </p:cNvPr>
            <p:cNvSpPr/>
            <p:nvPr/>
          </p:nvSpPr>
          <p:spPr>
            <a:xfrm>
              <a:off x="4377120" y="2629283"/>
              <a:ext cx="152400" cy="228600"/>
            </a:xfrm>
            <a:custGeom>
              <a:avLst/>
              <a:gdLst/>
              <a:ahLst/>
              <a:cxnLst/>
              <a:rect l="0" t="0" r="0" b="0"/>
              <a:pathLst>
                <a:path w="152400" h="228600">
                  <a:moveTo>
                    <a:pt x="152970" y="224407"/>
                  </a:moveTo>
                  <a:lnTo>
                    <a:pt x="7237"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193" name="Freeform: Shape 94">
              <a:extLst>
                <a:ext uri="{FF2B5EF4-FFF2-40B4-BE49-F238E27FC236}">
                  <a16:creationId xmlns:a16="http://schemas.microsoft.com/office/drawing/2014/main" id="{867ED906-3085-41E9-944D-09EA8D093AB6}"/>
                </a:ext>
              </a:extLst>
            </p:cNvPr>
            <p:cNvSpPr/>
            <p:nvPr/>
          </p:nvSpPr>
          <p:spPr>
            <a:xfrm>
              <a:off x="4379978" y="2395920"/>
              <a:ext cx="152400" cy="228600"/>
            </a:xfrm>
            <a:custGeom>
              <a:avLst/>
              <a:gdLst/>
              <a:ahLst/>
              <a:cxnLst/>
              <a:rect l="0" t="0" r="0" b="0"/>
              <a:pathLst>
                <a:path w="152400" h="228600">
                  <a:moveTo>
                    <a:pt x="150112" y="225360"/>
                  </a:moveTo>
                  <a:lnTo>
                    <a:pt x="7237"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194" name="Freeform: Shape 95">
              <a:extLst>
                <a:ext uri="{FF2B5EF4-FFF2-40B4-BE49-F238E27FC236}">
                  <a16:creationId xmlns:a16="http://schemas.microsoft.com/office/drawing/2014/main" id="{A0FAE645-C2A9-452C-998B-1C02EC07522F}"/>
                </a:ext>
              </a:extLst>
            </p:cNvPr>
            <p:cNvSpPr/>
            <p:nvPr/>
          </p:nvSpPr>
          <p:spPr>
            <a:xfrm>
              <a:off x="4377120" y="2283525"/>
              <a:ext cx="152400" cy="228600"/>
            </a:xfrm>
            <a:custGeom>
              <a:avLst/>
              <a:gdLst/>
              <a:ahLst/>
              <a:cxnLst/>
              <a:rect l="0" t="0" r="0" b="0"/>
              <a:pathLst>
                <a:path w="152400" h="228600">
                  <a:moveTo>
                    <a:pt x="7237" y="223455"/>
                  </a:moveTo>
                  <a:lnTo>
                    <a:pt x="152970"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195" name="Freeform: Shape 96">
              <a:extLst>
                <a:ext uri="{FF2B5EF4-FFF2-40B4-BE49-F238E27FC236}">
                  <a16:creationId xmlns:a16="http://schemas.microsoft.com/office/drawing/2014/main" id="{0FCDBFC5-DF04-4D3B-9DC4-7F4842C971E9}"/>
                </a:ext>
              </a:extLst>
            </p:cNvPr>
            <p:cNvSpPr/>
            <p:nvPr/>
          </p:nvSpPr>
          <p:spPr>
            <a:xfrm>
              <a:off x="4362833" y="2291145"/>
              <a:ext cx="180975" cy="438150"/>
            </a:xfrm>
            <a:custGeom>
              <a:avLst/>
              <a:gdLst/>
              <a:ahLst/>
              <a:cxnLst/>
              <a:rect l="0" t="0" r="0" b="0"/>
              <a:pathLst>
                <a:path w="180975" h="438150">
                  <a:moveTo>
                    <a:pt x="7237" y="438720"/>
                  </a:moveTo>
                  <a:lnTo>
                    <a:pt x="181545"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196" name="Freeform: Shape 97">
              <a:extLst>
                <a:ext uri="{FF2B5EF4-FFF2-40B4-BE49-F238E27FC236}">
                  <a16:creationId xmlns:a16="http://schemas.microsoft.com/office/drawing/2014/main" id="{7DD2F111-66F4-447E-9C0C-E4951C588418}"/>
                </a:ext>
              </a:extLst>
            </p:cNvPr>
            <p:cNvSpPr/>
            <p:nvPr/>
          </p:nvSpPr>
          <p:spPr>
            <a:xfrm>
              <a:off x="4362833" y="2406398"/>
              <a:ext cx="180975" cy="447675"/>
            </a:xfrm>
            <a:custGeom>
              <a:avLst/>
              <a:gdLst/>
              <a:ahLst/>
              <a:cxnLst/>
              <a:rect l="0" t="0" r="0" b="0"/>
              <a:pathLst>
                <a:path w="180975" h="447675">
                  <a:moveTo>
                    <a:pt x="7237" y="7237"/>
                  </a:moveTo>
                  <a:lnTo>
                    <a:pt x="181545" y="44062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197" name="Freeform: Shape 101">
              <a:extLst>
                <a:ext uri="{FF2B5EF4-FFF2-40B4-BE49-F238E27FC236}">
                  <a16:creationId xmlns:a16="http://schemas.microsoft.com/office/drawing/2014/main" id="{11491BAA-69CC-45D0-8945-4113F45CFC14}"/>
                </a:ext>
              </a:extLst>
            </p:cNvPr>
            <p:cNvSpPr/>
            <p:nvPr/>
          </p:nvSpPr>
          <p:spPr>
            <a:xfrm>
              <a:off x="4636200" y="2830260"/>
              <a:ext cx="104775" cy="57150"/>
            </a:xfrm>
            <a:custGeom>
              <a:avLst/>
              <a:gdLst/>
              <a:ahLst/>
              <a:cxnLst/>
              <a:rect l="0" t="0" r="0" b="0"/>
              <a:pathLst>
                <a:path w="104775" h="57150">
                  <a:moveTo>
                    <a:pt x="99630" y="7237"/>
                  </a:moveTo>
                  <a:lnTo>
                    <a:pt x="7237"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198" name="Freeform: Shape 102">
              <a:extLst>
                <a:ext uri="{FF2B5EF4-FFF2-40B4-BE49-F238E27FC236}">
                  <a16:creationId xmlns:a16="http://schemas.microsoft.com/office/drawing/2014/main" id="{9ABFD5DE-FC48-425D-B191-30B324445CD4}"/>
                </a:ext>
              </a:extLst>
            </p:cNvPr>
            <p:cNvSpPr/>
            <p:nvPr/>
          </p:nvSpPr>
          <p:spPr>
            <a:xfrm>
              <a:off x="4636200" y="2715960"/>
              <a:ext cx="104775" cy="57150"/>
            </a:xfrm>
            <a:custGeom>
              <a:avLst/>
              <a:gdLst/>
              <a:ahLst/>
              <a:cxnLst/>
              <a:rect l="0" t="0" r="0" b="0"/>
              <a:pathLst>
                <a:path w="104775" h="57150">
                  <a:moveTo>
                    <a:pt x="7237" y="7237"/>
                  </a:moveTo>
                  <a:lnTo>
                    <a:pt x="99630" y="5200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199" name="Freeform: Shape 103">
              <a:extLst>
                <a:ext uri="{FF2B5EF4-FFF2-40B4-BE49-F238E27FC236}">
                  <a16:creationId xmlns:a16="http://schemas.microsoft.com/office/drawing/2014/main" id="{A5E95C13-13CE-43C2-ADEF-B38519D6F1CE}"/>
                </a:ext>
              </a:extLst>
            </p:cNvPr>
            <p:cNvSpPr/>
            <p:nvPr/>
          </p:nvSpPr>
          <p:spPr>
            <a:xfrm>
              <a:off x="4636200" y="2599755"/>
              <a:ext cx="104775" cy="57150"/>
            </a:xfrm>
            <a:custGeom>
              <a:avLst/>
              <a:gdLst/>
              <a:ahLst/>
              <a:cxnLst/>
              <a:rect l="0" t="0" r="0" b="0"/>
              <a:pathLst>
                <a:path w="104775" h="57150">
                  <a:moveTo>
                    <a:pt x="99630" y="7237"/>
                  </a:moveTo>
                  <a:lnTo>
                    <a:pt x="7237"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200" name="Freeform: Shape 104">
              <a:extLst>
                <a:ext uri="{FF2B5EF4-FFF2-40B4-BE49-F238E27FC236}">
                  <a16:creationId xmlns:a16="http://schemas.microsoft.com/office/drawing/2014/main" id="{D01B3A71-464B-4FCF-B35C-DD6812657F53}"/>
                </a:ext>
              </a:extLst>
            </p:cNvPr>
            <p:cNvSpPr/>
            <p:nvPr/>
          </p:nvSpPr>
          <p:spPr>
            <a:xfrm>
              <a:off x="4636200" y="2484503"/>
              <a:ext cx="104775" cy="57150"/>
            </a:xfrm>
            <a:custGeom>
              <a:avLst/>
              <a:gdLst/>
              <a:ahLst/>
              <a:cxnLst/>
              <a:rect l="0" t="0" r="0" b="0"/>
              <a:pathLst>
                <a:path w="104775" h="57150">
                  <a:moveTo>
                    <a:pt x="7237" y="7237"/>
                  </a:moveTo>
                  <a:lnTo>
                    <a:pt x="99630" y="5295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201" name="Freeform: Shape 105">
              <a:extLst>
                <a:ext uri="{FF2B5EF4-FFF2-40B4-BE49-F238E27FC236}">
                  <a16:creationId xmlns:a16="http://schemas.microsoft.com/office/drawing/2014/main" id="{21A7C2D2-F0E9-4C04-9DC0-F4F8F3983E17}"/>
                </a:ext>
              </a:extLst>
            </p:cNvPr>
            <p:cNvSpPr/>
            <p:nvPr/>
          </p:nvSpPr>
          <p:spPr>
            <a:xfrm>
              <a:off x="4636200" y="2368298"/>
              <a:ext cx="104775" cy="57150"/>
            </a:xfrm>
            <a:custGeom>
              <a:avLst/>
              <a:gdLst/>
              <a:ahLst/>
              <a:cxnLst/>
              <a:rect l="0" t="0" r="0" b="0"/>
              <a:pathLst>
                <a:path w="104775" h="57150">
                  <a:moveTo>
                    <a:pt x="99630" y="7237"/>
                  </a:moveTo>
                  <a:lnTo>
                    <a:pt x="7237"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202" name="Freeform: Shape 106">
              <a:extLst>
                <a:ext uri="{FF2B5EF4-FFF2-40B4-BE49-F238E27FC236}">
                  <a16:creationId xmlns:a16="http://schemas.microsoft.com/office/drawing/2014/main" id="{CC7D7985-0C31-43BF-9679-2FEDCC41EFBB}"/>
                </a:ext>
              </a:extLst>
            </p:cNvPr>
            <p:cNvSpPr/>
            <p:nvPr/>
          </p:nvSpPr>
          <p:spPr>
            <a:xfrm>
              <a:off x="4636200" y="2253998"/>
              <a:ext cx="104775" cy="57150"/>
            </a:xfrm>
            <a:custGeom>
              <a:avLst/>
              <a:gdLst/>
              <a:ahLst/>
              <a:cxnLst/>
              <a:rect l="0" t="0" r="0" b="0"/>
              <a:pathLst>
                <a:path w="104775" h="57150">
                  <a:moveTo>
                    <a:pt x="7237" y="7237"/>
                  </a:moveTo>
                  <a:lnTo>
                    <a:pt x="99630" y="5200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203" name="Freeform: Shape 107">
              <a:extLst>
                <a:ext uri="{FF2B5EF4-FFF2-40B4-BE49-F238E27FC236}">
                  <a16:creationId xmlns:a16="http://schemas.microsoft.com/office/drawing/2014/main" id="{DD0E8F12-64C6-47AF-88E0-244E62FE6C3F}"/>
                </a:ext>
              </a:extLst>
            </p:cNvPr>
            <p:cNvSpPr/>
            <p:nvPr/>
          </p:nvSpPr>
          <p:spPr>
            <a:xfrm>
              <a:off x="4609530" y="2629283"/>
              <a:ext cx="152400" cy="228600"/>
            </a:xfrm>
            <a:custGeom>
              <a:avLst/>
              <a:gdLst/>
              <a:ahLst/>
              <a:cxnLst/>
              <a:rect l="0" t="0" r="0" b="0"/>
              <a:pathLst>
                <a:path w="152400" h="228600">
                  <a:moveTo>
                    <a:pt x="7237" y="224407"/>
                  </a:moveTo>
                  <a:lnTo>
                    <a:pt x="152970"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204" name="Freeform: Shape 108">
              <a:extLst>
                <a:ext uri="{FF2B5EF4-FFF2-40B4-BE49-F238E27FC236}">
                  <a16:creationId xmlns:a16="http://schemas.microsoft.com/office/drawing/2014/main" id="{8D492052-D217-4F5E-BEA8-493453DFD670}"/>
                </a:ext>
              </a:extLst>
            </p:cNvPr>
            <p:cNvSpPr/>
            <p:nvPr/>
          </p:nvSpPr>
          <p:spPr>
            <a:xfrm>
              <a:off x="4609530" y="2395920"/>
              <a:ext cx="152400" cy="228600"/>
            </a:xfrm>
            <a:custGeom>
              <a:avLst/>
              <a:gdLst/>
              <a:ahLst/>
              <a:cxnLst/>
              <a:rect l="0" t="0" r="0" b="0"/>
              <a:pathLst>
                <a:path w="152400" h="228600">
                  <a:moveTo>
                    <a:pt x="7237" y="225360"/>
                  </a:moveTo>
                  <a:lnTo>
                    <a:pt x="150112"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205" name="Freeform: Shape 109">
              <a:extLst>
                <a:ext uri="{FF2B5EF4-FFF2-40B4-BE49-F238E27FC236}">
                  <a16:creationId xmlns:a16="http://schemas.microsoft.com/office/drawing/2014/main" id="{FC39B316-AB59-4731-99A2-C26A17DBCA85}"/>
                </a:ext>
              </a:extLst>
            </p:cNvPr>
            <p:cNvSpPr/>
            <p:nvPr/>
          </p:nvSpPr>
          <p:spPr>
            <a:xfrm>
              <a:off x="4609530" y="2283525"/>
              <a:ext cx="152400" cy="228600"/>
            </a:xfrm>
            <a:custGeom>
              <a:avLst/>
              <a:gdLst/>
              <a:ahLst/>
              <a:cxnLst/>
              <a:rect l="0" t="0" r="0" b="0"/>
              <a:pathLst>
                <a:path w="152400" h="228600">
                  <a:moveTo>
                    <a:pt x="152970" y="223455"/>
                  </a:moveTo>
                  <a:lnTo>
                    <a:pt x="7237"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206" name="Freeform: Shape 110">
              <a:extLst>
                <a:ext uri="{FF2B5EF4-FFF2-40B4-BE49-F238E27FC236}">
                  <a16:creationId xmlns:a16="http://schemas.microsoft.com/office/drawing/2014/main" id="{A9C6A7E8-DF14-449C-A92B-62A2739D95E2}"/>
                </a:ext>
              </a:extLst>
            </p:cNvPr>
            <p:cNvSpPr/>
            <p:nvPr/>
          </p:nvSpPr>
          <p:spPr>
            <a:xfrm>
              <a:off x="4595243" y="2291145"/>
              <a:ext cx="180975" cy="438150"/>
            </a:xfrm>
            <a:custGeom>
              <a:avLst/>
              <a:gdLst/>
              <a:ahLst/>
              <a:cxnLst/>
              <a:rect l="0" t="0" r="0" b="0"/>
              <a:pathLst>
                <a:path w="180975" h="438150">
                  <a:moveTo>
                    <a:pt x="181545" y="438720"/>
                  </a:moveTo>
                  <a:lnTo>
                    <a:pt x="7237"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207" name="Freeform: Shape 111">
              <a:extLst>
                <a:ext uri="{FF2B5EF4-FFF2-40B4-BE49-F238E27FC236}">
                  <a16:creationId xmlns:a16="http://schemas.microsoft.com/office/drawing/2014/main" id="{060EAFE0-93E6-4D93-89CD-073ACFC6A6B5}"/>
                </a:ext>
              </a:extLst>
            </p:cNvPr>
            <p:cNvSpPr/>
            <p:nvPr/>
          </p:nvSpPr>
          <p:spPr>
            <a:xfrm>
              <a:off x="4595243" y="2406398"/>
              <a:ext cx="180975" cy="447675"/>
            </a:xfrm>
            <a:custGeom>
              <a:avLst/>
              <a:gdLst/>
              <a:ahLst/>
              <a:cxnLst/>
              <a:rect l="0" t="0" r="0" b="0"/>
              <a:pathLst>
                <a:path w="180975" h="447675">
                  <a:moveTo>
                    <a:pt x="181545" y="7237"/>
                  </a:moveTo>
                  <a:lnTo>
                    <a:pt x="7237" y="44062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208" name="Freeform: Shape 80">
              <a:extLst>
                <a:ext uri="{FF2B5EF4-FFF2-40B4-BE49-F238E27FC236}">
                  <a16:creationId xmlns:a16="http://schemas.microsoft.com/office/drawing/2014/main" id="{DE2217C0-CC25-42D5-8C0B-C38BDB3B656E}"/>
                </a:ext>
              </a:extLst>
            </p:cNvPr>
            <p:cNvSpPr/>
            <p:nvPr/>
          </p:nvSpPr>
          <p:spPr>
            <a:xfrm>
              <a:off x="4255200" y="2255903"/>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209" name="Freeform: Shape 81">
              <a:extLst>
                <a:ext uri="{FF2B5EF4-FFF2-40B4-BE49-F238E27FC236}">
                  <a16:creationId xmlns:a16="http://schemas.microsoft.com/office/drawing/2014/main" id="{70ED931E-0D2F-40D7-8804-8A0B4E1F418D}"/>
                </a:ext>
              </a:extLst>
            </p:cNvPr>
            <p:cNvSpPr/>
            <p:nvPr/>
          </p:nvSpPr>
          <p:spPr>
            <a:xfrm>
              <a:off x="4255200" y="2486408"/>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210" name="Freeform: Shape 82">
              <a:extLst>
                <a:ext uri="{FF2B5EF4-FFF2-40B4-BE49-F238E27FC236}">
                  <a16:creationId xmlns:a16="http://schemas.microsoft.com/office/drawing/2014/main" id="{52EAB55A-C0C6-43A0-9DF2-2844ED0EE3F4}"/>
                </a:ext>
              </a:extLst>
            </p:cNvPr>
            <p:cNvSpPr/>
            <p:nvPr/>
          </p:nvSpPr>
          <p:spPr>
            <a:xfrm>
              <a:off x="4255200" y="2717865"/>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211" name="Freeform: Shape 83">
              <a:extLst>
                <a:ext uri="{FF2B5EF4-FFF2-40B4-BE49-F238E27FC236}">
                  <a16:creationId xmlns:a16="http://schemas.microsoft.com/office/drawing/2014/main" id="{ECE250B5-A666-416B-8005-90545080C001}"/>
                </a:ext>
              </a:extLst>
            </p:cNvPr>
            <p:cNvSpPr/>
            <p:nvPr/>
          </p:nvSpPr>
          <p:spPr>
            <a:xfrm>
              <a:off x="4488563" y="2140650"/>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212" name="Freeform: Shape 86">
              <a:extLst>
                <a:ext uri="{FF2B5EF4-FFF2-40B4-BE49-F238E27FC236}">
                  <a16:creationId xmlns:a16="http://schemas.microsoft.com/office/drawing/2014/main" id="{7BC22488-38FA-4B56-B8CC-B2C0247B7ED4}"/>
                </a:ext>
              </a:extLst>
            </p:cNvPr>
            <p:cNvSpPr/>
            <p:nvPr/>
          </p:nvSpPr>
          <p:spPr>
            <a:xfrm>
              <a:off x="4488563" y="2834070"/>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213" name="Freeform: Shape 98">
              <a:extLst>
                <a:ext uri="{FF2B5EF4-FFF2-40B4-BE49-F238E27FC236}">
                  <a16:creationId xmlns:a16="http://schemas.microsoft.com/office/drawing/2014/main" id="{2846F03E-EB04-48B3-B4E4-98A289881282}"/>
                </a:ext>
              </a:extLst>
            </p:cNvPr>
            <p:cNvSpPr/>
            <p:nvPr/>
          </p:nvSpPr>
          <p:spPr>
            <a:xfrm>
              <a:off x="4720973" y="2255903"/>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214" name="Freeform: Shape 99">
              <a:extLst>
                <a:ext uri="{FF2B5EF4-FFF2-40B4-BE49-F238E27FC236}">
                  <a16:creationId xmlns:a16="http://schemas.microsoft.com/office/drawing/2014/main" id="{02E81E0B-9984-4CA9-80BC-AEA478963E2E}"/>
                </a:ext>
              </a:extLst>
            </p:cNvPr>
            <p:cNvSpPr/>
            <p:nvPr/>
          </p:nvSpPr>
          <p:spPr>
            <a:xfrm>
              <a:off x="4720973" y="2486408"/>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215" name="Freeform: Shape 100">
              <a:extLst>
                <a:ext uri="{FF2B5EF4-FFF2-40B4-BE49-F238E27FC236}">
                  <a16:creationId xmlns:a16="http://schemas.microsoft.com/office/drawing/2014/main" id="{FB6E84E9-EF20-43BA-9DD7-997B27AEA2F3}"/>
                </a:ext>
              </a:extLst>
            </p:cNvPr>
            <p:cNvSpPr/>
            <p:nvPr/>
          </p:nvSpPr>
          <p:spPr>
            <a:xfrm>
              <a:off x="4720973" y="2717865"/>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grpSp>
      <p:sp>
        <p:nvSpPr>
          <p:cNvPr id="216" name="Text Placeholder 29">
            <a:extLst>
              <a:ext uri="{FF2B5EF4-FFF2-40B4-BE49-F238E27FC236}">
                <a16:creationId xmlns:a16="http://schemas.microsoft.com/office/drawing/2014/main" id="{EADFAEB3-1547-4541-9E27-71491CA9FDF4}"/>
              </a:ext>
            </a:extLst>
          </p:cNvPr>
          <p:cNvSpPr txBox="1">
            <a:spLocks/>
          </p:cNvSpPr>
          <p:nvPr/>
        </p:nvSpPr>
        <p:spPr>
          <a:xfrm>
            <a:off x="4641278" y="4484494"/>
            <a:ext cx="6534723" cy="993788"/>
          </a:xfrm>
          <a:prstGeom prst="rect">
            <a:avLst/>
          </a:prstGeom>
        </p:spPr>
        <p:txBody>
          <a:bodyPr vert="horz" lIns="0" tIns="0" rIns="0" bIns="0" rtlCol="0" anchor="ctr" anchorCtr="0">
            <a:noAutofit/>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812747">
              <a:spcBef>
                <a:spcPts val="0"/>
              </a:spcBef>
              <a:defRPr/>
            </a:pPr>
            <a:r>
              <a:rPr lang="ja-JP" altLang="en-US" sz="2667" b="1" dirty="0">
                <a:latin typeface="メイリオ" panose="020B0604030504040204" pitchFamily="50" charset="-128"/>
                <a:ea typeface="メイリオ" panose="020B0604030504040204" pitchFamily="50" charset="-128"/>
                <a:cs typeface="+mn-cs"/>
              </a:rPr>
              <a:t>深層学習 </a:t>
            </a:r>
            <a:r>
              <a:rPr lang="en-US" altLang="ja-JP" sz="2667" b="1" dirty="0">
                <a:latin typeface="メイリオ" panose="020B0604030504040204" pitchFamily="50" charset="-128"/>
                <a:ea typeface="メイリオ" panose="020B0604030504040204" pitchFamily="50" charset="-128"/>
                <a:cs typeface="+mn-cs"/>
              </a:rPr>
              <a:t>(Deep Learning, </a:t>
            </a:r>
            <a:r>
              <a:rPr lang="en-US" sz="2667" b="1" dirty="0">
                <a:latin typeface="メイリオ" panose="020B0604030504040204" pitchFamily="50" charset="-128"/>
                <a:ea typeface="メイリオ" panose="020B0604030504040204" pitchFamily="50" charset="-128"/>
                <a:cs typeface="+mn-cs"/>
              </a:rPr>
              <a:t>DL) </a:t>
            </a:r>
          </a:p>
          <a:p>
            <a:pPr defTabSz="812747">
              <a:defRPr/>
            </a:pPr>
            <a:r>
              <a:rPr lang="en-US" sz="1667" dirty="0">
                <a:latin typeface="メイリオ" panose="020B0604030504040204" pitchFamily="50" charset="-128"/>
                <a:ea typeface="メイリオ" panose="020B0604030504040204" pitchFamily="50" charset="-128"/>
              </a:rPr>
              <a:t>ML</a:t>
            </a:r>
            <a:r>
              <a:rPr lang="ja-JP" altLang="en-US" sz="1667" dirty="0">
                <a:latin typeface="メイリオ" panose="020B0604030504040204" pitchFamily="50" charset="-128"/>
                <a:ea typeface="メイリオ" panose="020B0604030504040204" pitchFamily="50" charset="-128"/>
              </a:rPr>
              <a:t>の一種であり、音声・画像認識などのタスクを深い複数レイヤー構造のニューラルネットワークで実現する技術</a:t>
            </a:r>
            <a:endParaRPr lang="en-US" sz="1500" dirty="0">
              <a:latin typeface="メイリオ" panose="020B0604030504040204" pitchFamily="50" charset="-128"/>
              <a:ea typeface="メイリオ" panose="020B0604030504040204" pitchFamily="50" charset="-128"/>
            </a:endParaRPr>
          </a:p>
        </p:txBody>
      </p:sp>
      <p:sp>
        <p:nvSpPr>
          <p:cNvPr id="217" name="Freeform: Shape 1">
            <a:extLst>
              <a:ext uri="{FF2B5EF4-FFF2-40B4-BE49-F238E27FC236}">
                <a16:creationId xmlns:a16="http://schemas.microsoft.com/office/drawing/2014/main" id="{8562BD1A-D82F-4A14-8286-935D84640AD0}"/>
              </a:ext>
            </a:extLst>
          </p:cNvPr>
          <p:cNvSpPr/>
          <p:nvPr/>
        </p:nvSpPr>
        <p:spPr bwMode="auto">
          <a:xfrm>
            <a:off x="2296584" y="3058583"/>
            <a:ext cx="486833" cy="730251"/>
          </a:xfrm>
          <a:custGeom>
            <a:avLst/>
            <a:gdLst>
              <a:gd name="connsiteX0" fmla="*/ 0 w 584200"/>
              <a:gd name="connsiteY0" fmla="*/ 0 h 876300"/>
              <a:gd name="connsiteX1" fmla="*/ 0 w 584200"/>
              <a:gd name="connsiteY1" fmla="*/ 876300 h 876300"/>
              <a:gd name="connsiteX2" fmla="*/ 584200 w 584200"/>
              <a:gd name="connsiteY2" fmla="*/ 876300 h 876300"/>
            </a:gdLst>
            <a:ahLst/>
            <a:cxnLst>
              <a:cxn ang="0">
                <a:pos x="connsiteX0" y="connsiteY0"/>
              </a:cxn>
              <a:cxn ang="0">
                <a:pos x="connsiteX1" y="connsiteY1"/>
              </a:cxn>
              <a:cxn ang="0">
                <a:pos x="connsiteX2" y="connsiteY2"/>
              </a:cxn>
            </a:cxnLst>
            <a:rect l="l" t="t" r="r" b="b"/>
            <a:pathLst>
              <a:path w="584200" h="876300">
                <a:moveTo>
                  <a:pt x="0" y="0"/>
                </a:moveTo>
                <a:lnTo>
                  <a:pt x="0" y="876300"/>
                </a:lnTo>
                <a:lnTo>
                  <a:pt x="584200" y="876300"/>
                </a:lnTo>
              </a:path>
            </a:pathLst>
          </a:custGeom>
          <a:noFill/>
          <a:ln w="19050">
            <a:solidFill>
              <a:schemeClr val="tx1"/>
            </a:solidFill>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500" dirty="0">
              <a:solidFill>
                <a:srgbClr val="FFFFFF"/>
              </a:solidFill>
              <a:latin typeface="Amazon Ember"/>
            </a:endParaRPr>
          </a:p>
        </p:txBody>
      </p:sp>
      <p:sp>
        <p:nvSpPr>
          <p:cNvPr id="218" name="Freeform: Shape 91">
            <a:extLst>
              <a:ext uri="{FF2B5EF4-FFF2-40B4-BE49-F238E27FC236}">
                <a16:creationId xmlns:a16="http://schemas.microsoft.com/office/drawing/2014/main" id="{CC431C32-3E19-4A0D-A54D-2F4E2907D0C8}"/>
              </a:ext>
            </a:extLst>
          </p:cNvPr>
          <p:cNvSpPr/>
          <p:nvPr/>
        </p:nvSpPr>
        <p:spPr bwMode="auto">
          <a:xfrm>
            <a:off x="3291525" y="4261405"/>
            <a:ext cx="486833" cy="730251"/>
          </a:xfrm>
          <a:custGeom>
            <a:avLst/>
            <a:gdLst>
              <a:gd name="connsiteX0" fmla="*/ 0 w 584200"/>
              <a:gd name="connsiteY0" fmla="*/ 0 h 876300"/>
              <a:gd name="connsiteX1" fmla="*/ 0 w 584200"/>
              <a:gd name="connsiteY1" fmla="*/ 876300 h 876300"/>
              <a:gd name="connsiteX2" fmla="*/ 584200 w 584200"/>
              <a:gd name="connsiteY2" fmla="*/ 876300 h 876300"/>
            </a:gdLst>
            <a:ahLst/>
            <a:cxnLst>
              <a:cxn ang="0">
                <a:pos x="connsiteX0" y="connsiteY0"/>
              </a:cxn>
              <a:cxn ang="0">
                <a:pos x="connsiteX1" y="connsiteY1"/>
              </a:cxn>
              <a:cxn ang="0">
                <a:pos x="connsiteX2" y="connsiteY2"/>
              </a:cxn>
            </a:cxnLst>
            <a:rect l="l" t="t" r="r" b="b"/>
            <a:pathLst>
              <a:path w="584200" h="876300">
                <a:moveTo>
                  <a:pt x="0" y="0"/>
                </a:moveTo>
                <a:lnTo>
                  <a:pt x="0" y="876300"/>
                </a:lnTo>
                <a:lnTo>
                  <a:pt x="584200" y="876300"/>
                </a:lnTo>
              </a:path>
            </a:pathLst>
          </a:custGeom>
          <a:noFill/>
          <a:ln w="19050">
            <a:solidFill>
              <a:schemeClr val="tx1"/>
            </a:solidFill>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500" dirty="0">
              <a:solidFill>
                <a:srgbClr val="FFFFFF"/>
              </a:solidFill>
              <a:latin typeface="Amazon Ember"/>
            </a:endParaRPr>
          </a:p>
        </p:txBody>
      </p:sp>
      <p:sp>
        <p:nvSpPr>
          <p:cNvPr id="81" name="スライド番号プレースホルダー 2">
            <a:extLst>
              <a:ext uri="{FF2B5EF4-FFF2-40B4-BE49-F238E27FC236}">
                <a16:creationId xmlns:a16="http://schemas.microsoft.com/office/drawing/2014/main" id="{2489A128-D985-44E9-AD38-FD03C6C0B333}"/>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2"/>
                </a:solidFill>
                <a:latin typeface="Meiryo" panose="020B0604030504040204" pitchFamily="34" charset="-128"/>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14</a:t>
            </a:fld>
            <a:endParaRPr lang="en-US" dirty="0"/>
          </a:p>
        </p:txBody>
      </p:sp>
    </p:spTree>
    <p:extLst>
      <p:ext uri="{BB962C8B-B14F-4D97-AF65-F5344CB8AC3E}">
        <p14:creationId xmlns:p14="http://schemas.microsoft.com/office/powerpoint/2010/main" val="155003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599" y="419023"/>
            <a:ext cx="10958495" cy="547842"/>
          </a:xfrm>
        </p:spPr>
        <p:txBody>
          <a:bodyPr/>
          <a:lstStyle/>
          <a:p>
            <a:r>
              <a:rPr lang="ja-JP" altLang="en-US" dirty="0"/>
              <a:t>従来型ソフトウェア </a:t>
            </a:r>
            <a:r>
              <a:rPr lang="en-US" altLang="ja-JP" dirty="0"/>
              <a:t>vs. </a:t>
            </a:r>
            <a:r>
              <a:rPr lang="ja-JP" altLang="en-US" dirty="0"/>
              <a:t>機械学習</a:t>
            </a:r>
            <a:endParaRPr lang="en-US" dirty="0"/>
          </a:p>
        </p:txBody>
      </p:sp>
      <p:sp>
        <p:nvSpPr>
          <p:cNvPr id="35" name="Chevron 34">
            <a:extLst>
              <a:ext uri="{FF2B5EF4-FFF2-40B4-BE49-F238E27FC236}">
                <a16:creationId xmlns:a16="http://schemas.microsoft.com/office/drawing/2014/main" id="{A6C367FA-74B4-9D4D-96E0-B486D0C8EECC}"/>
              </a:ext>
            </a:extLst>
          </p:cNvPr>
          <p:cNvSpPr/>
          <p:nvPr/>
        </p:nvSpPr>
        <p:spPr>
          <a:xfrm>
            <a:off x="6294604" y="3493676"/>
            <a:ext cx="220980" cy="322246"/>
          </a:xfrm>
          <a:prstGeom prst="chevron">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206"/>
            <a:endParaRPr lang="en-US" sz="1300">
              <a:solidFill>
                <a:srgbClr val="303942"/>
              </a:solidFill>
              <a:latin typeface="メイリオ" panose="020B0604030504040204" pitchFamily="50" charset="-128"/>
              <a:ea typeface="メイリオ" panose="020B0604030504040204" pitchFamily="50" charset="-128"/>
            </a:endParaRPr>
          </a:p>
        </p:txBody>
      </p:sp>
      <p:sp>
        <p:nvSpPr>
          <p:cNvPr id="32" name="Rounded Rectangle 31">
            <a:extLst>
              <a:ext uri="{FF2B5EF4-FFF2-40B4-BE49-F238E27FC236}">
                <a16:creationId xmlns:a16="http://schemas.microsoft.com/office/drawing/2014/main" id="{D76DA78E-31A4-CE42-82C6-AB0520888196}"/>
              </a:ext>
            </a:extLst>
          </p:cNvPr>
          <p:cNvSpPr/>
          <p:nvPr/>
        </p:nvSpPr>
        <p:spPr>
          <a:xfrm>
            <a:off x="6672831" y="3070292"/>
            <a:ext cx="1838781" cy="2350293"/>
          </a:xfrm>
          <a:prstGeom prst="roundRect">
            <a:avLst>
              <a:gd name="adj" fmla="val 4133"/>
            </a:avLst>
          </a:prstGeom>
          <a:solidFill>
            <a:srgbClr val="FFCC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206">
              <a:lnSpc>
                <a:spcPct val="90000"/>
              </a:lnSpc>
            </a:pPr>
            <a:r>
              <a:rPr lang="ja-JP" altLang="en-US" sz="2000" dirty="0">
                <a:solidFill>
                  <a:schemeClr val="tx1"/>
                </a:solidFill>
                <a:latin typeface="メイリオ" panose="020B0604030504040204" pitchFamily="50" charset="-128"/>
                <a:ea typeface="メイリオ" panose="020B0604030504040204" pitchFamily="50" charset="-128"/>
                <a:cs typeface="Amazon Ember Heavy" panose="020B0803020204020204" pitchFamily="34" charset="0"/>
              </a:rPr>
              <a:t>モデル</a:t>
            </a:r>
            <a:endParaRPr lang="en-US" sz="2000" dirty="0">
              <a:solidFill>
                <a:schemeClr val="tx1"/>
              </a:solidFill>
              <a:latin typeface="メイリオ" panose="020B0604030504040204" pitchFamily="50" charset="-128"/>
              <a:ea typeface="メイリオ" panose="020B0604030504040204" pitchFamily="50" charset="-128"/>
              <a:cs typeface="Amazon Ember Heavy" panose="020B0803020204020204" pitchFamily="34" charset="0"/>
            </a:endParaRPr>
          </a:p>
        </p:txBody>
      </p:sp>
      <p:sp>
        <p:nvSpPr>
          <p:cNvPr id="34" name="Chevron 33">
            <a:extLst>
              <a:ext uri="{FF2B5EF4-FFF2-40B4-BE49-F238E27FC236}">
                <a16:creationId xmlns:a16="http://schemas.microsoft.com/office/drawing/2014/main" id="{AA1084FF-4C49-F04A-8134-86A4FB1E868B}"/>
              </a:ext>
            </a:extLst>
          </p:cNvPr>
          <p:cNvSpPr/>
          <p:nvPr/>
        </p:nvSpPr>
        <p:spPr>
          <a:xfrm>
            <a:off x="6294604" y="4864197"/>
            <a:ext cx="220980" cy="322246"/>
          </a:xfrm>
          <a:prstGeom prst="chevron">
            <a:avLst/>
          </a:prstGeom>
          <a:solidFill>
            <a:schemeClr val="bg1"/>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206"/>
            <a:endParaRPr lang="en-US" sz="1300">
              <a:solidFill>
                <a:srgbClr val="303942"/>
              </a:solidFill>
              <a:latin typeface="メイリオ" panose="020B0604030504040204" pitchFamily="50" charset="-128"/>
              <a:ea typeface="メイリオ" panose="020B0604030504040204" pitchFamily="50" charset="-128"/>
            </a:endParaRPr>
          </a:p>
        </p:txBody>
      </p:sp>
      <p:sp>
        <p:nvSpPr>
          <p:cNvPr id="25" name="Text Placeholder 4">
            <a:extLst>
              <a:ext uri="{FF2B5EF4-FFF2-40B4-BE49-F238E27FC236}">
                <a16:creationId xmlns:a16="http://schemas.microsoft.com/office/drawing/2014/main" id="{BB3B2A6C-63AA-F842-B3B0-158DDF3505D4}"/>
              </a:ext>
            </a:extLst>
          </p:cNvPr>
          <p:cNvSpPr txBox="1">
            <a:spLocks/>
          </p:cNvSpPr>
          <p:nvPr/>
        </p:nvSpPr>
        <p:spPr>
          <a:xfrm>
            <a:off x="966651" y="3601514"/>
            <a:ext cx="2562395" cy="511956"/>
          </a:xfrm>
          <a:prstGeom prst="rect">
            <a:avLst/>
          </a:prstGeom>
        </p:spPr>
        <p:txBody>
          <a:bodyPr vert="horz" anchor="ctr"/>
          <a:lstStyle>
            <a:defPPr>
              <a:defRPr lang="en-US"/>
            </a:defPPr>
            <a:lvl1pPr indent="0" algn="r" defTabSz="1197599">
              <a:lnSpc>
                <a:spcPct val="100000"/>
              </a:lnSpc>
              <a:spcBef>
                <a:spcPts val="0"/>
              </a:spcBef>
              <a:buFont typeface="Arial" panose="020B0604020202020204" pitchFamily="34" charset="0"/>
              <a:buNone/>
              <a:defRPr sz="2400">
                <a:solidFill>
                  <a:schemeClr val="accent4"/>
                </a:solidFill>
                <a:latin typeface="+mj-lt"/>
              </a:defRPr>
            </a:lvl1pPr>
            <a:lvl2pPr marL="685457" indent="-228486" defTabSz="997999">
              <a:lnSpc>
                <a:spcPct val="100000"/>
              </a:lnSpc>
              <a:spcBef>
                <a:spcPts val="800"/>
              </a:spcBef>
              <a:buFont typeface="Wingdings" charset="2"/>
              <a:buChar char="§"/>
              <a:defRPr sz="2600"/>
            </a:lvl2pPr>
            <a:lvl3pPr marL="1142428" indent="-228486" defTabSz="997999">
              <a:lnSpc>
                <a:spcPct val="100000"/>
              </a:lnSpc>
              <a:spcBef>
                <a:spcPts val="800"/>
              </a:spcBef>
              <a:buFont typeface="Lucida Grande"/>
              <a:buChar char="-"/>
              <a:defRPr sz="2200"/>
            </a:lvl3pPr>
            <a:lvl4pPr marL="1599399" indent="-228486" defTabSz="997999">
              <a:lnSpc>
                <a:spcPct val="90000"/>
              </a:lnSpc>
              <a:spcBef>
                <a:spcPts val="545"/>
              </a:spcBef>
              <a:buFont typeface="Lucida Grande"/>
              <a:buChar char="-"/>
              <a:defRPr sz="1900"/>
            </a:lvl4pPr>
            <a:lvl5pPr marL="2056370" indent="-228486" defTabSz="997999">
              <a:lnSpc>
                <a:spcPct val="90000"/>
              </a:lnSpc>
              <a:spcBef>
                <a:spcPts val="545"/>
              </a:spcBef>
              <a:buFont typeface="Lucida Grande"/>
              <a:buChar char="-"/>
              <a:defRPr sz="1900"/>
            </a:lvl5pPr>
            <a:lvl6pPr marL="2744500" indent="-249500" defTabSz="997999">
              <a:lnSpc>
                <a:spcPct val="90000"/>
              </a:lnSpc>
              <a:spcBef>
                <a:spcPts val="545"/>
              </a:spcBef>
              <a:buFont typeface="Arial" panose="020B0604020202020204" pitchFamily="34" charset="0"/>
              <a:buChar char="•"/>
              <a:defRPr sz="1900"/>
            </a:lvl6pPr>
            <a:lvl7pPr marL="3243499" indent="-249500" defTabSz="997999">
              <a:lnSpc>
                <a:spcPct val="90000"/>
              </a:lnSpc>
              <a:spcBef>
                <a:spcPts val="545"/>
              </a:spcBef>
              <a:buFont typeface="Arial" panose="020B0604020202020204" pitchFamily="34" charset="0"/>
              <a:buChar char="•"/>
              <a:defRPr sz="1900"/>
            </a:lvl7pPr>
            <a:lvl8pPr marL="3742499" indent="-249500" defTabSz="997999">
              <a:lnSpc>
                <a:spcPct val="90000"/>
              </a:lnSpc>
              <a:spcBef>
                <a:spcPts val="545"/>
              </a:spcBef>
              <a:buFont typeface="Arial" panose="020B0604020202020204" pitchFamily="34" charset="0"/>
              <a:buChar char="•"/>
              <a:defRPr sz="1900"/>
            </a:lvl8pPr>
            <a:lvl9pPr marL="4241499" indent="-249500" defTabSz="997999">
              <a:lnSpc>
                <a:spcPct val="90000"/>
              </a:lnSpc>
              <a:spcBef>
                <a:spcPts val="545"/>
              </a:spcBef>
              <a:buFont typeface="Arial" panose="020B0604020202020204" pitchFamily="34" charset="0"/>
              <a:buChar char="•"/>
              <a:defRPr sz="1900"/>
            </a:lvl9pPr>
          </a:lstStyle>
          <a:p>
            <a:r>
              <a:rPr lang="ja-JP" altLang="en-US" sz="2000" b="1" dirty="0">
                <a:solidFill>
                  <a:schemeClr val="tx1"/>
                </a:solidFill>
                <a:latin typeface="メイリオ" panose="020B0604030504040204" pitchFamily="50" charset="-128"/>
                <a:ea typeface="メイリオ" panose="020B0604030504040204" pitchFamily="50" charset="-128"/>
              </a:rPr>
              <a:t>過去の出力 </a:t>
            </a:r>
            <a:r>
              <a:rPr lang="en-US" altLang="ja-JP" sz="2000" b="1" dirty="0">
                <a:solidFill>
                  <a:schemeClr val="tx1"/>
                </a:solidFill>
                <a:latin typeface="メイリオ" panose="020B0604030504040204" pitchFamily="50" charset="-128"/>
                <a:ea typeface="メイリオ" panose="020B0604030504040204" pitchFamily="50" charset="-128"/>
              </a:rPr>
              <a:t>(</a:t>
            </a:r>
            <a:r>
              <a:rPr lang="ja-JP" altLang="en-US" sz="2000" b="1" dirty="0">
                <a:solidFill>
                  <a:schemeClr val="tx1"/>
                </a:solidFill>
                <a:latin typeface="メイリオ" panose="020B0604030504040204" pitchFamily="50" charset="-128"/>
                <a:ea typeface="メイリオ" panose="020B0604030504040204" pitchFamily="50" charset="-128"/>
              </a:rPr>
              <a:t>正解</a:t>
            </a:r>
            <a:r>
              <a:rPr lang="en-US" altLang="ja-JP" sz="2000" b="1" dirty="0">
                <a:solidFill>
                  <a:schemeClr val="tx1"/>
                </a:solidFill>
                <a:latin typeface="メイリオ" panose="020B0604030504040204" pitchFamily="50" charset="-128"/>
                <a:ea typeface="メイリオ" panose="020B0604030504040204" pitchFamily="50" charset="-128"/>
              </a:rPr>
              <a:t>)</a:t>
            </a:r>
            <a:endParaRPr lang="en-US" sz="2000" b="1" dirty="0">
              <a:solidFill>
                <a:schemeClr val="tx1"/>
              </a:solidFill>
              <a:latin typeface="メイリオ" panose="020B0604030504040204" pitchFamily="50" charset="-128"/>
              <a:ea typeface="メイリオ" panose="020B0604030504040204" pitchFamily="50" charset="-128"/>
            </a:endParaRPr>
          </a:p>
        </p:txBody>
      </p:sp>
      <p:sp>
        <p:nvSpPr>
          <p:cNvPr id="26" name="Text Placeholder 4">
            <a:extLst>
              <a:ext uri="{FF2B5EF4-FFF2-40B4-BE49-F238E27FC236}">
                <a16:creationId xmlns:a16="http://schemas.microsoft.com/office/drawing/2014/main" id="{B7245051-88AA-8E49-9297-5CDB63FC5FEE}"/>
              </a:ext>
            </a:extLst>
          </p:cNvPr>
          <p:cNvSpPr txBox="1">
            <a:spLocks/>
          </p:cNvSpPr>
          <p:nvPr/>
        </p:nvSpPr>
        <p:spPr>
          <a:xfrm>
            <a:off x="3608672" y="4844977"/>
            <a:ext cx="2644576" cy="408107"/>
          </a:xfrm>
          <a:prstGeom prst="rect">
            <a:avLst/>
          </a:prstGeom>
        </p:spPr>
        <p:txBody>
          <a:bodyPr vert="horz" anchor="ctr"/>
          <a:lstStyle>
            <a:defPPr>
              <a:defRPr lang="en-US"/>
            </a:defPPr>
            <a:lvl1pPr indent="0" algn="r" defTabSz="1197599">
              <a:lnSpc>
                <a:spcPct val="100000"/>
              </a:lnSpc>
              <a:spcBef>
                <a:spcPts val="0"/>
              </a:spcBef>
              <a:buFont typeface="Arial" panose="020B0604020202020204" pitchFamily="34" charset="0"/>
              <a:buNone/>
              <a:defRPr sz="2400">
                <a:solidFill>
                  <a:schemeClr val="accent4"/>
                </a:solidFill>
                <a:latin typeface="+mj-lt"/>
              </a:defRPr>
            </a:lvl1pPr>
            <a:lvl2pPr marL="685457" indent="-228486" defTabSz="997999">
              <a:lnSpc>
                <a:spcPct val="100000"/>
              </a:lnSpc>
              <a:spcBef>
                <a:spcPts val="800"/>
              </a:spcBef>
              <a:buFont typeface="Wingdings" charset="2"/>
              <a:buChar char="§"/>
              <a:defRPr sz="2600"/>
            </a:lvl2pPr>
            <a:lvl3pPr marL="1142428" indent="-228486" defTabSz="997999">
              <a:lnSpc>
                <a:spcPct val="100000"/>
              </a:lnSpc>
              <a:spcBef>
                <a:spcPts val="800"/>
              </a:spcBef>
              <a:buFont typeface="Lucida Grande"/>
              <a:buChar char="-"/>
              <a:defRPr sz="2200"/>
            </a:lvl3pPr>
            <a:lvl4pPr marL="1599399" indent="-228486" defTabSz="997999">
              <a:lnSpc>
                <a:spcPct val="90000"/>
              </a:lnSpc>
              <a:spcBef>
                <a:spcPts val="545"/>
              </a:spcBef>
              <a:buFont typeface="Lucida Grande"/>
              <a:buChar char="-"/>
              <a:defRPr sz="1900"/>
            </a:lvl4pPr>
            <a:lvl5pPr marL="2056370" indent="-228486" defTabSz="997999">
              <a:lnSpc>
                <a:spcPct val="90000"/>
              </a:lnSpc>
              <a:spcBef>
                <a:spcPts val="545"/>
              </a:spcBef>
              <a:buFont typeface="Lucida Grande"/>
              <a:buChar char="-"/>
              <a:defRPr sz="1900"/>
            </a:lvl5pPr>
            <a:lvl6pPr marL="2744500" indent="-249500" defTabSz="997999">
              <a:lnSpc>
                <a:spcPct val="90000"/>
              </a:lnSpc>
              <a:spcBef>
                <a:spcPts val="545"/>
              </a:spcBef>
              <a:buFont typeface="Arial" panose="020B0604020202020204" pitchFamily="34" charset="0"/>
              <a:buChar char="•"/>
              <a:defRPr sz="1900"/>
            </a:lvl6pPr>
            <a:lvl7pPr marL="3243499" indent="-249500" defTabSz="997999">
              <a:lnSpc>
                <a:spcPct val="90000"/>
              </a:lnSpc>
              <a:spcBef>
                <a:spcPts val="545"/>
              </a:spcBef>
              <a:buFont typeface="Arial" panose="020B0604020202020204" pitchFamily="34" charset="0"/>
              <a:buChar char="•"/>
              <a:defRPr sz="1900"/>
            </a:lvl7pPr>
            <a:lvl8pPr marL="3742499" indent="-249500" defTabSz="997999">
              <a:lnSpc>
                <a:spcPct val="90000"/>
              </a:lnSpc>
              <a:spcBef>
                <a:spcPts val="545"/>
              </a:spcBef>
              <a:buFont typeface="Arial" panose="020B0604020202020204" pitchFamily="34" charset="0"/>
              <a:buChar char="•"/>
              <a:defRPr sz="1900"/>
            </a:lvl8pPr>
            <a:lvl9pPr marL="4241499" indent="-249500" defTabSz="997999">
              <a:lnSpc>
                <a:spcPct val="90000"/>
              </a:lnSpc>
              <a:spcBef>
                <a:spcPts val="545"/>
              </a:spcBef>
              <a:buFont typeface="Arial" panose="020B0604020202020204" pitchFamily="34" charset="0"/>
              <a:buChar char="•"/>
              <a:defRPr sz="1900"/>
            </a:lvl9pPr>
          </a:lstStyle>
          <a:p>
            <a:r>
              <a:rPr lang="ja-JP" altLang="en-US" sz="2000" dirty="0">
                <a:solidFill>
                  <a:schemeClr val="tx1"/>
                </a:solidFill>
                <a:latin typeface="メイリオ" panose="020B0604030504040204" pitchFamily="50" charset="-128"/>
                <a:ea typeface="メイリオ" panose="020B0604030504040204" pitchFamily="50" charset="-128"/>
              </a:rPr>
              <a:t>入力</a:t>
            </a:r>
            <a:endParaRPr lang="en-US" sz="2000" dirty="0">
              <a:solidFill>
                <a:schemeClr val="tx1"/>
              </a:solidFill>
              <a:latin typeface="メイリオ" panose="020B0604030504040204" pitchFamily="50" charset="-128"/>
              <a:ea typeface="メイリオ" panose="020B0604030504040204" pitchFamily="50" charset="-128"/>
            </a:endParaRPr>
          </a:p>
        </p:txBody>
      </p:sp>
      <p:sp>
        <p:nvSpPr>
          <p:cNvPr id="27" name="Rounded Rectangle 26">
            <a:extLst>
              <a:ext uri="{FF2B5EF4-FFF2-40B4-BE49-F238E27FC236}">
                <a16:creationId xmlns:a16="http://schemas.microsoft.com/office/drawing/2014/main" id="{1152E5F7-58B0-3C4A-810A-99A3BCA54EF0}"/>
              </a:ext>
            </a:extLst>
          </p:cNvPr>
          <p:cNvSpPr/>
          <p:nvPr/>
        </p:nvSpPr>
        <p:spPr>
          <a:xfrm>
            <a:off x="4084608" y="3099734"/>
            <a:ext cx="2011392" cy="1041262"/>
          </a:xfrm>
          <a:prstGeom prst="roundRect">
            <a:avLst>
              <a:gd name="adj" fmla="val 5487"/>
            </a:avLst>
          </a:prstGeom>
          <a:solidFill>
            <a:srgbClr val="FFCC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206">
              <a:lnSpc>
                <a:spcPct val="90000"/>
              </a:lnSpc>
            </a:pPr>
            <a:r>
              <a:rPr lang="ja-JP" altLang="en-US" sz="2000" dirty="0">
                <a:solidFill>
                  <a:schemeClr val="tx1"/>
                </a:solidFill>
                <a:latin typeface="メイリオ" panose="020B0604030504040204" pitchFamily="50" charset="-128"/>
                <a:ea typeface="メイリオ" panose="020B0604030504040204" pitchFamily="50" charset="-128"/>
                <a:cs typeface="Amazon Ember Heavy" panose="020B0803020204020204" pitchFamily="34" charset="0"/>
              </a:rPr>
              <a:t>機械学習</a:t>
            </a:r>
            <a:br>
              <a:rPr lang="en-US" altLang="ja-JP" sz="2000" dirty="0">
                <a:solidFill>
                  <a:schemeClr val="tx1"/>
                </a:solidFill>
                <a:latin typeface="メイリオ" panose="020B0604030504040204" pitchFamily="50" charset="-128"/>
                <a:ea typeface="メイリオ" panose="020B0604030504040204" pitchFamily="50" charset="-128"/>
                <a:cs typeface="Amazon Ember Heavy" panose="020B0803020204020204" pitchFamily="34" charset="0"/>
              </a:rPr>
            </a:br>
            <a:r>
              <a:rPr lang="ja-JP" altLang="en-US" sz="2000" dirty="0">
                <a:solidFill>
                  <a:schemeClr val="tx1"/>
                </a:solidFill>
                <a:latin typeface="メイリオ" panose="020B0604030504040204" pitchFamily="50" charset="-128"/>
                <a:ea typeface="メイリオ" panose="020B0604030504040204" pitchFamily="50" charset="-128"/>
                <a:cs typeface="Amazon Ember Heavy" panose="020B0803020204020204" pitchFamily="34" charset="0"/>
              </a:rPr>
              <a:t>アルゴリズム</a:t>
            </a:r>
            <a:endParaRPr lang="en-US" sz="2000" dirty="0">
              <a:solidFill>
                <a:schemeClr val="tx1"/>
              </a:solidFill>
              <a:latin typeface="メイリオ" panose="020B0604030504040204" pitchFamily="50" charset="-128"/>
              <a:ea typeface="メイリオ" panose="020B0604030504040204" pitchFamily="50" charset="-128"/>
              <a:cs typeface="Amazon Ember Heavy" panose="020B0803020204020204" pitchFamily="34" charset="0"/>
            </a:endParaRPr>
          </a:p>
        </p:txBody>
      </p:sp>
      <p:sp>
        <p:nvSpPr>
          <p:cNvPr id="28" name="Text Placeholder 4">
            <a:extLst>
              <a:ext uri="{FF2B5EF4-FFF2-40B4-BE49-F238E27FC236}">
                <a16:creationId xmlns:a16="http://schemas.microsoft.com/office/drawing/2014/main" id="{E56626BF-07D7-604E-B136-2F3D445C70BF}"/>
              </a:ext>
            </a:extLst>
          </p:cNvPr>
          <p:cNvSpPr txBox="1">
            <a:spLocks/>
          </p:cNvSpPr>
          <p:nvPr/>
        </p:nvSpPr>
        <p:spPr>
          <a:xfrm>
            <a:off x="9088443" y="4769342"/>
            <a:ext cx="1499414" cy="511956"/>
          </a:xfrm>
          <a:prstGeom prst="rect">
            <a:avLst/>
          </a:prstGeom>
        </p:spPr>
        <p:txBody>
          <a:bodyPr vert="horz" anchor="ctr"/>
          <a:lstStyle>
            <a:defPPr>
              <a:defRPr lang="en-US"/>
            </a:defPPr>
            <a:lvl1pPr indent="0" algn="r" defTabSz="1197599">
              <a:lnSpc>
                <a:spcPct val="100000"/>
              </a:lnSpc>
              <a:spcBef>
                <a:spcPts val="0"/>
              </a:spcBef>
              <a:buFont typeface="Arial" panose="020B0604020202020204" pitchFamily="34" charset="0"/>
              <a:buNone/>
              <a:defRPr sz="2400">
                <a:solidFill>
                  <a:schemeClr val="accent4"/>
                </a:solidFill>
                <a:latin typeface="+mj-lt"/>
              </a:defRPr>
            </a:lvl1pPr>
            <a:lvl2pPr marL="685457" indent="-228486" defTabSz="997999">
              <a:lnSpc>
                <a:spcPct val="100000"/>
              </a:lnSpc>
              <a:spcBef>
                <a:spcPts val="800"/>
              </a:spcBef>
              <a:buFont typeface="Wingdings" charset="2"/>
              <a:buChar char="§"/>
              <a:defRPr sz="2600"/>
            </a:lvl2pPr>
            <a:lvl3pPr marL="1142428" indent="-228486" defTabSz="997999">
              <a:lnSpc>
                <a:spcPct val="100000"/>
              </a:lnSpc>
              <a:spcBef>
                <a:spcPts val="800"/>
              </a:spcBef>
              <a:buFont typeface="Lucida Grande"/>
              <a:buChar char="-"/>
              <a:defRPr sz="2200"/>
            </a:lvl3pPr>
            <a:lvl4pPr marL="1599399" indent="-228486" defTabSz="997999">
              <a:lnSpc>
                <a:spcPct val="90000"/>
              </a:lnSpc>
              <a:spcBef>
                <a:spcPts val="545"/>
              </a:spcBef>
              <a:buFont typeface="Lucida Grande"/>
              <a:buChar char="-"/>
              <a:defRPr sz="1900"/>
            </a:lvl4pPr>
            <a:lvl5pPr marL="2056370" indent="-228486" defTabSz="997999">
              <a:lnSpc>
                <a:spcPct val="90000"/>
              </a:lnSpc>
              <a:spcBef>
                <a:spcPts val="545"/>
              </a:spcBef>
              <a:buFont typeface="Lucida Grande"/>
              <a:buChar char="-"/>
              <a:defRPr sz="1900"/>
            </a:lvl5pPr>
            <a:lvl6pPr marL="2744500" indent="-249500" defTabSz="997999">
              <a:lnSpc>
                <a:spcPct val="90000"/>
              </a:lnSpc>
              <a:spcBef>
                <a:spcPts val="545"/>
              </a:spcBef>
              <a:buFont typeface="Arial" panose="020B0604020202020204" pitchFamily="34" charset="0"/>
              <a:buChar char="•"/>
              <a:defRPr sz="1900"/>
            </a:lvl6pPr>
            <a:lvl7pPr marL="3243499" indent="-249500" defTabSz="997999">
              <a:lnSpc>
                <a:spcPct val="90000"/>
              </a:lnSpc>
              <a:spcBef>
                <a:spcPts val="545"/>
              </a:spcBef>
              <a:buFont typeface="Arial" panose="020B0604020202020204" pitchFamily="34" charset="0"/>
              <a:buChar char="•"/>
              <a:defRPr sz="1900"/>
            </a:lvl7pPr>
            <a:lvl8pPr marL="3742499" indent="-249500" defTabSz="997999">
              <a:lnSpc>
                <a:spcPct val="90000"/>
              </a:lnSpc>
              <a:spcBef>
                <a:spcPts val="545"/>
              </a:spcBef>
              <a:buFont typeface="Arial" panose="020B0604020202020204" pitchFamily="34" charset="0"/>
              <a:buChar char="•"/>
              <a:defRPr sz="1900"/>
            </a:lvl8pPr>
            <a:lvl9pPr marL="4241499" indent="-249500" defTabSz="997999">
              <a:lnSpc>
                <a:spcPct val="90000"/>
              </a:lnSpc>
              <a:spcBef>
                <a:spcPts val="545"/>
              </a:spcBef>
              <a:buFont typeface="Arial" panose="020B0604020202020204" pitchFamily="34" charset="0"/>
              <a:buChar char="•"/>
              <a:defRPr sz="1900"/>
            </a:lvl9pPr>
          </a:lstStyle>
          <a:p>
            <a:pPr algn="l"/>
            <a:r>
              <a:rPr lang="ja-JP" altLang="en-US" sz="2000" dirty="0">
                <a:solidFill>
                  <a:schemeClr val="tx1"/>
                </a:solidFill>
                <a:latin typeface="メイリオ" panose="020B0604030504040204" pitchFamily="50" charset="-128"/>
                <a:ea typeface="メイリオ" panose="020B0604030504040204" pitchFamily="50" charset="-128"/>
              </a:rPr>
              <a:t>出力</a:t>
            </a:r>
            <a:endParaRPr lang="en-US" sz="2000" dirty="0">
              <a:solidFill>
                <a:schemeClr val="tx1"/>
              </a:solidFill>
              <a:latin typeface="メイリオ" panose="020B0604030504040204" pitchFamily="50" charset="-128"/>
              <a:ea typeface="メイリオ" panose="020B0604030504040204" pitchFamily="50" charset="-128"/>
            </a:endParaRPr>
          </a:p>
        </p:txBody>
      </p:sp>
      <p:sp>
        <p:nvSpPr>
          <p:cNvPr id="29" name="Chevron 28">
            <a:extLst>
              <a:ext uri="{FF2B5EF4-FFF2-40B4-BE49-F238E27FC236}">
                <a16:creationId xmlns:a16="http://schemas.microsoft.com/office/drawing/2014/main" id="{4C15F57C-B193-0043-B3D2-CFEF1B316E05}"/>
              </a:ext>
            </a:extLst>
          </p:cNvPr>
          <p:cNvSpPr/>
          <p:nvPr/>
        </p:nvSpPr>
        <p:spPr>
          <a:xfrm>
            <a:off x="3599135" y="3201989"/>
            <a:ext cx="220980" cy="322246"/>
          </a:xfrm>
          <a:prstGeom prst="chevron">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206"/>
            <a:endParaRPr lang="en-US" sz="1300">
              <a:solidFill>
                <a:srgbClr val="303942"/>
              </a:solidFill>
              <a:latin typeface="メイリオ" panose="020B0604030504040204" pitchFamily="50" charset="-128"/>
              <a:ea typeface="メイリオ" panose="020B0604030504040204" pitchFamily="50" charset="-128"/>
            </a:endParaRPr>
          </a:p>
        </p:txBody>
      </p:sp>
      <p:sp>
        <p:nvSpPr>
          <p:cNvPr id="30" name="Chevron 29">
            <a:extLst>
              <a:ext uri="{FF2B5EF4-FFF2-40B4-BE49-F238E27FC236}">
                <a16:creationId xmlns:a16="http://schemas.microsoft.com/office/drawing/2014/main" id="{178C4B04-C951-2A46-9918-C0BE314CBF0E}"/>
              </a:ext>
            </a:extLst>
          </p:cNvPr>
          <p:cNvSpPr/>
          <p:nvPr/>
        </p:nvSpPr>
        <p:spPr>
          <a:xfrm>
            <a:off x="3599135" y="3713946"/>
            <a:ext cx="220980" cy="322246"/>
          </a:xfrm>
          <a:prstGeom prst="chevron">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206"/>
            <a:endParaRPr lang="en-US" sz="1300">
              <a:solidFill>
                <a:srgbClr val="303942"/>
              </a:solidFill>
              <a:latin typeface="メイリオ" panose="020B0604030504040204" pitchFamily="50" charset="-128"/>
              <a:ea typeface="メイリオ" panose="020B0604030504040204" pitchFamily="50" charset="-128"/>
            </a:endParaRPr>
          </a:p>
        </p:txBody>
      </p:sp>
      <p:sp>
        <p:nvSpPr>
          <p:cNvPr id="31" name="Chevron 30">
            <a:extLst>
              <a:ext uri="{FF2B5EF4-FFF2-40B4-BE49-F238E27FC236}">
                <a16:creationId xmlns:a16="http://schemas.microsoft.com/office/drawing/2014/main" id="{955E8396-5E3A-184E-85F6-3BA91023689C}"/>
              </a:ext>
            </a:extLst>
          </p:cNvPr>
          <p:cNvSpPr/>
          <p:nvPr/>
        </p:nvSpPr>
        <p:spPr>
          <a:xfrm>
            <a:off x="8708220" y="4864197"/>
            <a:ext cx="220980" cy="322246"/>
          </a:xfrm>
          <a:prstGeom prst="chevron">
            <a:avLst/>
          </a:prstGeom>
          <a:solidFill>
            <a:schemeClr val="bg1"/>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206"/>
            <a:endParaRPr lang="en-US" sz="1300">
              <a:solidFill>
                <a:srgbClr val="303942"/>
              </a:solidFill>
              <a:latin typeface="メイリオ" panose="020B0604030504040204" pitchFamily="50" charset="-128"/>
              <a:ea typeface="メイリオ" panose="020B0604030504040204" pitchFamily="50" charset="-128"/>
            </a:endParaRPr>
          </a:p>
        </p:txBody>
      </p:sp>
      <p:sp>
        <p:nvSpPr>
          <p:cNvPr id="36" name="Text Placeholder 4">
            <a:extLst>
              <a:ext uri="{FF2B5EF4-FFF2-40B4-BE49-F238E27FC236}">
                <a16:creationId xmlns:a16="http://schemas.microsoft.com/office/drawing/2014/main" id="{4DE79F86-1531-0640-B922-0391AB5B6DF4}"/>
              </a:ext>
            </a:extLst>
          </p:cNvPr>
          <p:cNvSpPr txBox="1">
            <a:spLocks/>
          </p:cNvSpPr>
          <p:nvPr/>
        </p:nvSpPr>
        <p:spPr>
          <a:xfrm>
            <a:off x="672961" y="3094324"/>
            <a:ext cx="2856084" cy="511957"/>
          </a:xfrm>
          <a:prstGeom prst="rect">
            <a:avLst/>
          </a:prstGeom>
        </p:spPr>
        <p:txBody>
          <a:bodyPr vert="horz" anchor="ctr"/>
          <a:lstStyle>
            <a:defPPr>
              <a:defRPr lang="en-US"/>
            </a:defPPr>
            <a:lvl1pPr indent="0" algn="r" defTabSz="1197599">
              <a:lnSpc>
                <a:spcPct val="100000"/>
              </a:lnSpc>
              <a:spcBef>
                <a:spcPts val="0"/>
              </a:spcBef>
              <a:buFont typeface="Arial" panose="020B0604020202020204" pitchFamily="34" charset="0"/>
              <a:buNone/>
              <a:defRPr sz="2400">
                <a:solidFill>
                  <a:schemeClr val="accent4"/>
                </a:solidFill>
                <a:latin typeface="+mj-lt"/>
              </a:defRPr>
            </a:lvl1pPr>
            <a:lvl2pPr marL="685457" indent="-228486" defTabSz="997999">
              <a:lnSpc>
                <a:spcPct val="100000"/>
              </a:lnSpc>
              <a:spcBef>
                <a:spcPts val="800"/>
              </a:spcBef>
              <a:buFont typeface="Wingdings" charset="2"/>
              <a:buChar char="§"/>
              <a:defRPr sz="2600"/>
            </a:lvl2pPr>
            <a:lvl3pPr marL="1142428" indent="-228486" defTabSz="997999">
              <a:lnSpc>
                <a:spcPct val="100000"/>
              </a:lnSpc>
              <a:spcBef>
                <a:spcPts val="800"/>
              </a:spcBef>
              <a:buFont typeface="Lucida Grande"/>
              <a:buChar char="-"/>
              <a:defRPr sz="2200"/>
            </a:lvl3pPr>
            <a:lvl4pPr marL="1599399" indent="-228486" defTabSz="997999">
              <a:lnSpc>
                <a:spcPct val="90000"/>
              </a:lnSpc>
              <a:spcBef>
                <a:spcPts val="545"/>
              </a:spcBef>
              <a:buFont typeface="Lucida Grande"/>
              <a:buChar char="-"/>
              <a:defRPr sz="1900"/>
            </a:lvl4pPr>
            <a:lvl5pPr marL="2056370" indent="-228486" defTabSz="997999">
              <a:lnSpc>
                <a:spcPct val="90000"/>
              </a:lnSpc>
              <a:spcBef>
                <a:spcPts val="545"/>
              </a:spcBef>
              <a:buFont typeface="Lucida Grande"/>
              <a:buChar char="-"/>
              <a:defRPr sz="1900"/>
            </a:lvl5pPr>
            <a:lvl6pPr marL="2744500" indent="-249500" defTabSz="997999">
              <a:lnSpc>
                <a:spcPct val="90000"/>
              </a:lnSpc>
              <a:spcBef>
                <a:spcPts val="545"/>
              </a:spcBef>
              <a:buFont typeface="Arial" panose="020B0604020202020204" pitchFamily="34" charset="0"/>
              <a:buChar char="•"/>
              <a:defRPr sz="1900"/>
            </a:lvl6pPr>
            <a:lvl7pPr marL="3243499" indent="-249500" defTabSz="997999">
              <a:lnSpc>
                <a:spcPct val="90000"/>
              </a:lnSpc>
              <a:spcBef>
                <a:spcPts val="545"/>
              </a:spcBef>
              <a:buFont typeface="Arial" panose="020B0604020202020204" pitchFamily="34" charset="0"/>
              <a:buChar char="•"/>
              <a:defRPr sz="1900"/>
            </a:lvl7pPr>
            <a:lvl8pPr marL="3742499" indent="-249500" defTabSz="997999">
              <a:lnSpc>
                <a:spcPct val="90000"/>
              </a:lnSpc>
              <a:spcBef>
                <a:spcPts val="545"/>
              </a:spcBef>
              <a:buFont typeface="Arial" panose="020B0604020202020204" pitchFamily="34" charset="0"/>
              <a:buChar char="•"/>
              <a:defRPr sz="1900"/>
            </a:lvl8pPr>
            <a:lvl9pPr marL="4241499" indent="-249500" defTabSz="997999">
              <a:lnSpc>
                <a:spcPct val="90000"/>
              </a:lnSpc>
              <a:spcBef>
                <a:spcPts val="545"/>
              </a:spcBef>
              <a:buFont typeface="Arial" panose="020B0604020202020204" pitchFamily="34" charset="0"/>
              <a:buChar char="•"/>
              <a:defRPr sz="1900"/>
            </a:lvl9pPr>
          </a:lstStyle>
          <a:p>
            <a:r>
              <a:rPr lang="ja-JP" altLang="en-US" sz="2000" b="1" dirty="0">
                <a:solidFill>
                  <a:schemeClr val="tx1"/>
                </a:solidFill>
                <a:latin typeface="メイリオ" panose="020B0604030504040204" pitchFamily="50" charset="-128"/>
                <a:ea typeface="メイリオ" panose="020B0604030504040204" pitchFamily="50" charset="-128"/>
              </a:rPr>
              <a:t>過去の入力</a:t>
            </a:r>
            <a:endParaRPr lang="en-US" sz="2000" b="1" dirty="0">
              <a:solidFill>
                <a:schemeClr val="tx1"/>
              </a:solidFill>
              <a:latin typeface="メイリオ" panose="020B0604030504040204" pitchFamily="50" charset="-128"/>
              <a:ea typeface="メイリオ" panose="020B0604030504040204" pitchFamily="50" charset="-128"/>
            </a:endParaRPr>
          </a:p>
        </p:txBody>
      </p:sp>
      <p:sp>
        <p:nvSpPr>
          <p:cNvPr id="49" name="Text Placeholder 4">
            <a:extLst>
              <a:ext uri="{FF2B5EF4-FFF2-40B4-BE49-F238E27FC236}">
                <a16:creationId xmlns:a16="http://schemas.microsoft.com/office/drawing/2014/main" id="{313B5EDF-1492-8F4F-9471-C24A90AE661F}"/>
              </a:ext>
            </a:extLst>
          </p:cNvPr>
          <p:cNvSpPr txBox="1">
            <a:spLocks/>
          </p:cNvSpPr>
          <p:nvPr/>
        </p:nvSpPr>
        <p:spPr>
          <a:xfrm>
            <a:off x="422233" y="1417661"/>
            <a:ext cx="3106813" cy="511956"/>
          </a:xfrm>
          <a:prstGeom prst="rect">
            <a:avLst/>
          </a:prstGeom>
        </p:spPr>
        <p:txBody>
          <a:bodyPr vert="horz" anchor="ctr"/>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defTabSz="997959">
              <a:spcBef>
                <a:spcPts val="0"/>
              </a:spcBef>
              <a:buNone/>
            </a:pPr>
            <a:r>
              <a:rPr lang="ja-JP" altLang="en-US" sz="2000" dirty="0">
                <a:latin typeface="メイリオ" panose="020B0604030504040204" pitchFamily="50" charset="-128"/>
                <a:ea typeface="メイリオ" panose="020B0604030504040204" pitchFamily="50" charset="-128"/>
              </a:rPr>
              <a:t>人手で設計されたルール</a:t>
            </a:r>
            <a:endParaRPr lang="en-US" sz="2000" dirty="0">
              <a:latin typeface="メイリオ" panose="020B0604030504040204" pitchFamily="50" charset="-128"/>
              <a:ea typeface="メイリオ" panose="020B0604030504040204" pitchFamily="50" charset="-128"/>
            </a:endParaRPr>
          </a:p>
        </p:txBody>
      </p:sp>
      <p:sp>
        <p:nvSpPr>
          <p:cNvPr id="50" name="Text Placeholder 4">
            <a:extLst>
              <a:ext uri="{FF2B5EF4-FFF2-40B4-BE49-F238E27FC236}">
                <a16:creationId xmlns:a16="http://schemas.microsoft.com/office/drawing/2014/main" id="{DFDD0994-F1FF-934F-BE60-CB2E08F55A0B}"/>
              </a:ext>
            </a:extLst>
          </p:cNvPr>
          <p:cNvSpPr txBox="1">
            <a:spLocks/>
          </p:cNvSpPr>
          <p:nvPr/>
        </p:nvSpPr>
        <p:spPr>
          <a:xfrm>
            <a:off x="4803070" y="2273759"/>
            <a:ext cx="1421444" cy="408107"/>
          </a:xfrm>
          <a:prstGeom prst="rect">
            <a:avLst/>
          </a:prstGeom>
        </p:spPr>
        <p:txBody>
          <a:bodyPr vert="horz" anchor="ctr"/>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defTabSz="997959">
              <a:spcBef>
                <a:spcPts val="0"/>
              </a:spcBef>
              <a:buNone/>
            </a:pPr>
            <a:r>
              <a:rPr lang="ja-JP" altLang="en-US" sz="2000" dirty="0">
                <a:latin typeface="メイリオ" panose="020B0604030504040204" pitchFamily="50" charset="-128"/>
                <a:ea typeface="メイリオ" panose="020B0604030504040204" pitchFamily="50" charset="-128"/>
              </a:rPr>
              <a:t>入力</a:t>
            </a:r>
            <a:endParaRPr lang="en-US" sz="2000" dirty="0">
              <a:latin typeface="メイリオ" panose="020B0604030504040204" pitchFamily="50" charset="-128"/>
              <a:ea typeface="メイリオ" panose="020B0604030504040204" pitchFamily="50" charset="-128"/>
            </a:endParaRPr>
          </a:p>
        </p:txBody>
      </p:sp>
      <p:sp>
        <p:nvSpPr>
          <p:cNvPr id="53" name="Text Placeholder 4">
            <a:extLst>
              <a:ext uri="{FF2B5EF4-FFF2-40B4-BE49-F238E27FC236}">
                <a16:creationId xmlns:a16="http://schemas.microsoft.com/office/drawing/2014/main" id="{5BCA856C-6DD1-B64D-8CC6-568B1A794953}"/>
              </a:ext>
            </a:extLst>
          </p:cNvPr>
          <p:cNvSpPr txBox="1">
            <a:spLocks/>
          </p:cNvSpPr>
          <p:nvPr/>
        </p:nvSpPr>
        <p:spPr>
          <a:xfrm>
            <a:off x="8952540" y="2204828"/>
            <a:ext cx="1171331" cy="511956"/>
          </a:xfrm>
          <a:prstGeom prst="rect">
            <a:avLst/>
          </a:prstGeom>
        </p:spPr>
        <p:txBody>
          <a:bodyPr vert="horz" anchor="ctr"/>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defTabSz="997959">
              <a:spcBef>
                <a:spcPts val="0"/>
              </a:spcBef>
              <a:buNone/>
            </a:pPr>
            <a:r>
              <a:rPr lang="ja-JP" altLang="en-US" sz="2000" dirty="0">
                <a:latin typeface="メイリオ" panose="020B0604030504040204" pitchFamily="50" charset="-128"/>
                <a:ea typeface="メイリオ" panose="020B0604030504040204" pitchFamily="50" charset="-128"/>
              </a:rPr>
              <a:t>出力</a:t>
            </a:r>
            <a:endParaRPr lang="en-US" sz="2000" dirty="0">
              <a:latin typeface="メイリオ" panose="020B0604030504040204" pitchFamily="50" charset="-128"/>
              <a:ea typeface="メイリオ" panose="020B0604030504040204" pitchFamily="50" charset="-128"/>
            </a:endParaRPr>
          </a:p>
        </p:txBody>
      </p:sp>
      <p:sp>
        <p:nvSpPr>
          <p:cNvPr id="54" name="Chevron 53">
            <a:extLst>
              <a:ext uri="{FF2B5EF4-FFF2-40B4-BE49-F238E27FC236}">
                <a16:creationId xmlns:a16="http://schemas.microsoft.com/office/drawing/2014/main" id="{512C235B-658F-AC49-8206-BD080B53FCC8}"/>
              </a:ext>
            </a:extLst>
          </p:cNvPr>
          <p:cNvSpPr/>
          <p:nvPr/>
        </p:nvSpPr>
        <p:spPr>
          <a:xfrm>
            <a:off x="6294604" y="2282224"/>
            <a:ext cx="217156" cy="322246"/>
          </a:xfrm>
          <a:prstGeom prst="chevron">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206"/>
            <a:endParaRPr lang="en-US" sz="1300">
              <a:solidFill>
                <a:srgbClr val="303942"/>
              </a:solidFill>
              <a:latin typeface="メイリオ" panose="020B0604030504040204" pitchFamily="50" charset="-128"/>
              <a:ea typeface="メイリオ" panose="020B0604030504040204" pitchFamily="50" charset="-128"/>
            </a:endParaRPr>
          </a:p>
        </p:txBody>
      </p:sp>
      <p:sp>
        <p:nvSpPr>
          <p:cNvPr id="55" name="Chevron 54">
            <a:extLst>
              <a:ext uri="{FF2B5EF4-FFF2-40B4-BE49-F238E27FC236}">
                <a16:creationId xmlns:a16="http://schemas.microsoft.com/office/drawing/2014/main" id="{D179EECF-805B-5841-B136-5804067BE472}"/>
              </a:ext>
            </a:extLst>
          </p:cNvPr>
          <p:cNvSpPr/>
          <p:nvPr/>
        </p:nvSpPr>
        <p:spPr>
          <a:xfrm>
            <a:off x="3599135" y="1512516"/>
            <a:ext cx="217156" cy="322246"/>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206"/>
            <a:endParaRPr lang="en-US" sz="1300">
              <a:solidFill>
                <a:srgbClr val="303942"/>
              </a:solidFill>
              <a:latin typeface="メイリオ" panose="020B0604030504040204" pitchFamily="50" charset="-128"/>
              <a:ea typeface="メイリオ" panose="020B0604030504040204" pitchFamily="50" charset="-128"/>
            </a:endParaRPr>
          </a:p>
        </p:txBody>
      </p:sp>
      <p:sp>
        <p:nvSpPr>
          <p:cNvPr id="56" name="Chevron 55">
            <a:extLst>
              <a:ext uri="{FF2B5EF4-FFF2-40B4-BE49-F238E27FC236}">
                <a16:creationId xmlns:a16="http://schemas.microsoft.com/office/drawing/2014/main" id="{1BB71044-E2C5-7844-A01C-B1EE0548141E}"/>
              </a:ext>
            </a:extLst>
          </p:cNvPr>
          <p:cNvSpPr/>
          <p:nvPr/>
        </p:nvSpPr>
        <p:spPr>
          <a:xfrm>
            <a:off x="8649240" y="2317143"/>
            <a:ext cx="217156" cy="322246"/>
          </a:xfrm>
          <a:prstGeom prst="chevron">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206"/>
            <a:endParaRPr lang="en-US" sz="1300">
              <a:solidFill>
                <a:srgbClr val="303942"/>
              </a:solidFill>
              <a:latin typeface="メイリオ" panose="020B0604030504040204" pitchFamily="50" charset="-128"/>
              <a:ea typeface="メイリオ" panose="020B0604030504040204" pitchFamily="50" charset="-128"/>
            </a:endParaRPr>
          </a:p>
        </p:txBody>
      </p:sp>
      <p:sp>
        <p:nvSpPr>
          <p:cNvPr id="23" name="スライド番号プレースホルダー 2">
            <a:extLst>
              <a:ext uri="{FF2B5EF4-FFF2-40B4-BE49-F238E27FC236}">
                <a16:creationId xmlns:a16="http://schemas.microsoft.com/office/drawing/2014/main" id="{E66DAB9E-FBFE-4734-90BA-3FA1A37C8388}"/>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2"/>
                </a:solidFill>
                <a:latin typeface="Meiryo" panose="020B0604030504040204" pitchFamily="34" charset="-128"/>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15</a:t>
            </a:fld>
            <a:endParaRPr lang="en-US" dirty="0"/>
          </a:p>
        </p:txBody>
      </p:sp>
      <p:sp>
        <p:nvSpPr>
          <p:cNvPr id="22" name="Rounded Rectangle 26">
            <a:extLst>
              <a:ext uri="{FF2B5EF4-FFF2-40B4-BE49-F238E27FC236}">
                <a16:creationId xmlns:a16="http://schemas.microsoft.com/office/drawing/2014/main" id="{53987F0A-CEC8-437B-A6F5-D55AD448051F}"/>
              </a:ext>
            </a:extLst>
          </p:cNvPr>
          <p:cNvSpPr/>
          <p:nvPr/>
        </p:nvSpPr>
        <p:spPr>
          <a:xfrm>
            <a:off x="4084608" y="1153008"/>
            <a:ext cx="2011392" cy="1041262"/>
          </a:xfrm>
          <a:prstGeom prst="roundRect">
            <a:avLst>
              <a:gd name="adj" fmla="val 5487"/>
            </a:avLst>
          </a:prstGeom>
          <a:solidFill>
            <a:schemeClr val="accent1">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206">
              <a:lnSpc>
                <a:spcPct val="90000"/>
              </a:lnSpc>
            </a:pPr>
            <a:r>
              <a:rPr lang="ja-JP" altLang="en-US" sz="2000" dirty="0">
                <a:solidFill>
                  <a:schemeClr val="tx1"/>
                </a:solidFill>
                <a:latin typeface="メイリオ" panose="020B0604030504040204" pitchFamily="50" charset="-128"/>
                <a:ea typeface="メイリオ" panose="020B0604030504040204" pitchFamily="50" charset="-128"/>
                <a:cs typeface="Amazon Ember Heavy" panose="020B0803020204020204" pitchFamily="34" charset="0"/>
              </a:rPr>
              <a:t>プログラミング</a:t>
            </a:r>
            <a:endParaRPr lang="en-US" sz="2000" dirty="0">
              <a:solidFill>
                <a:schemeClr val="tx1"/>
              </a:solidFill>
              <a:latin typeface="メイリオ" panose="020B0604030504040204" pitchFamily="50" charset="-128"/>
              <a:ea typeface="メイリオ" panose="020B0604030504040204" pitchFamily="50" charset="-128"/>
              <a:cs typeface="Amazon Ember Heavy" panose="020B0803020204020204" pitchFamily="34" charset="0"/>
            </a:endParaRPr>
          </a:p>
        </p:txBody>
      </p:sp>
      <p:sp>
        <p:nvSpPr>
          <p:cNvPr id="24" name="Chevron 34">
            <a:extLst>
              <a:ext uri="{FF2B5EF4-FFF2-40B4-BE49-F238E27FC236}">
                <a16:creationId xmlns:a16="http://schemas.microsoft.com/office/drawing/2014/main" id="{725C45DB-4FC8-4D67-B721-C7087BF4EFA7}"/>
              </a:ext>
            </a:extLst>
          </p:cNvPr>
          <p:cNvSpPr/>
          <p:nvPr/>
        </p:nvSpPr>
        <p:spPr>
          <a:xfrm>
            <a:off x="6294604" y="1512516"/>
            <a:ext cx="220980" cy="322246"/>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206"/>
            <a:endParaRPr lang="en-US" sz="1300">
              <a:solidFill>
                <a:srgbClr val="303942"/>
              </a:solidFill>
              <a:latin typeface="メイリオ" panose="020B0604030504040204" pitchFamily="50" charset="-128"/>
              <a:ea typeface="メイリオ" panose="020B0604030504040204" pitchFamily="50" charset="-128"/>
            </a:endParaRPr>
          </a:p>
        </p:txBody>
      </p:sp>
      <p:sp>
        <p:nvSpPr>
          <p:cNvPr id="33" name="Rounded Rectangle 26">
            <a:extLst>
              <a:ext uri="{FF2B5EF4-FFF2-40B4-BE49-F238E27FC236}">
                <a16:creationId xmlns:a16="http://schemas.microsoft.com/office/drawing/2014/main" id="{AECC62F7-61E3-4515-AD7D-D6CC281AB66F}"/>
              </a:ext>
            </a:extLst>
          </p:cNvPr>
          <p:cNvSpPr/>
          <p:nvPr/>
        </p:nvSpPr>
        <p:spPr>
          <a:xfrm>
            <a:off x="6672831" y="1153008"/>
            <a:ext cx="1838781" cy="1515120"/>
          </a:xfrm>
          <a:prstGeom prst="roundRect">
            <a:avLst>
              <a:gd name="adj" fmla="val 5487"/>
            </a:avLst>
          </a:prstGeom>
          <a:solidFill>
            <a:schemeClr val="accent1">
              <a:lumMod val="40000"/>
              <a:lumOff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206">
              <a:lnSpc>
                <a:spcPct val="90000"/>
              </a:lnSpc>
            </a:pPr>
            <a:r>
              <a:rPr lang="ja-JP" altLang="en-US" sz="2000" dirty="0">
                <a:solidFill>
                  <a:schemeClr val="tx1"/>
                </a:solidFill>
                <a:latin typeface="メイリオ" panose="020B0604030504040204" pitchFamily="50" charset="-128"/>
                <a:ea typeface="メイリオ" panose="020B0604030504040204" pitchFamily="50" charset="-128"/>
                <a:cs typeface="Amazon Ember Heavy" panose="020B0803020204020204" pitchFamily="34" charset="0"/>
              </a:rPr>
              <a:t>ソフトウェア</a:t>
            </a:r>
            <a:endParaRPr lang="en-US" sz="2000" dirty="0">
              <a:solidFill>
                <a:schemeClr val="tx1"/>
              </a:solidFill>
              <a:latin typeface="メイリオ" panose="020B0604030504040204" pitchFamily="50" charset="-128"/>
              <a:ea typeface="メイリオ" panose="020B0604030504040204" pitchFamily="50" charset="-128"/>
              <a:cs typeface="Amazon Ember Heavy" panose="020B0803020204020204" pitchFamily="34" charset="0"/>
            </a:endParaRPr>
          </a:p>
        </p:txBody>
      </p:sp>
      <p:sp>
        <p:nvSpPr>
          <p:cNvPr id="37" name="Title 3">
            <a:extLst>
              <a:ext uri="{FF2B5EF4-FFF2-40B4-BE49-F238E27FC236}">
                <a16:creationId xmlns:a16="http://schemas.microsoft.com/office/drawing/2014/main" id="{9EDA01FE-173A-42DA-AFD3-2069092ABDFC}"/>
              </a:ext>
            </a:extLst>
          </p:cNvPr>
          <p:cNvSpPr txBox="1">
            <a:spLocks/>
          </p:cNvSpPr>
          <p:nvPr/>
        </p:nvSpPr>
        <p:spPr>
          <a:xfrm>
            <a:off x="609599" y="5623028"/>
            <a:ext cx="10958495" cy="490904"/>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kumimoji="1" sz="3200" b="0" i="0" kern="1200" baseline="0">
                <a:solidFill>
                  <a:schemeClr val="tx2"/>
                </a:solidFill>
                <a:latin typeface="Meiryo" panose="020B0604030504040204" pitchFamily="34" charset="-128"/>
                <a:ea typeface="Meiryo" panose="020B0604030504040204" pitchFamily="34" charset="-128"/>
                <a:cs typeface="+mj-cs"/>
              </a:defRPr>
            </a:lvl1pPr>
          </a:lstStyle>
          <a:p>
            <a:r>
              <a:rPr lang="ja-JP" altLang="en-US" sz="2800" b="1" dirty="0"/>
              <a:t>機械学習では、データを変えるだけで挙動を変えられる。</a:t>
            </a:r>
            <a:endParaRPr lang="en-US" sz="2800" b="1" dirty="0"/>
          </a:p>
        </p:txBody>
      </p:sp>
    </p:spTree>
    <p:custDataLst>
      <p:tags r:id="rId1"/>
    </p:custDataLst>
    <p:extLst>
      <p:ext uri="{BB962C8B-B14F-4D97-AF65-F5344CB8AC3E}">
        <p14:creationId xmlns:p14="http://schemas.microsoft.com/office/powerpoint/2010/main" val="220454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A7472E5C-D5E0-8A2A-4D72-BF54164571C5}"/>
              </a:ext>
            </a:extLst>
          </p:cNvPr>
          <p:cNvSpPr>
            <a:spLocks noGrp="1"/>
          </p:cNvSpPr>
          <p:nvPr>
            <p:ph type="title"/>
          </p:nvPr>
        </p:nvSpPr>
        <p:spPr>
          <a:xfrm>
            <a:off x="380999" y="381000"/>
            <a:ext cx="11464637" cy="547842"/>
          </a:xfrm>
        </p:spPr>
        <p:txBody>
          <a:bodyPr/>
          <a:lstStyle/>
          <a:p>
            <a:r>
              <a:rPr kumimoji="1" lang="ja-JP" altLang="en-US" b="1" dirty="0">
                <a:latin typeface="メイリオ" panose="020B0604030504040204" pitchFamily="50" charset="-128"/>
                <a:ea typeface="メイリオ" panose="020B0604030504040204" pitchFamily="50" charset="-128"/>
                <a:cs typeface="Amazon Ember Display" panose="020F0603020204020204" pitchFamily="34" charset="0"/>
              </a:rPr>
              <a:t>生成系</a:t>
            </a:r>
            <a:r>
              <a:rPr kumimoji="1" lang="en-US" altLang="ja-JP" b="1" dirty="0">
                <a:latin typeface="メイリオ" panose="020B0604030504040204" pitchFamily="50" charset="-128"/>
                <a:ea typeface="メイリオ" panose="020B0604030504040204" pitchFamily="50" charset="-128"/>
                <a:cs typeface="Amazon Ember Display" panose="020F0603020204020204" pitchFamily="34" charset="0"/>
              </a:rPr>
              <a:t>AI</a:t>
            </a:r>
            <a:r>
              <a:rPr kumimoji="1" lang="ja-JP" altLang="en-US" b="1" dirty="0">
                <a:latin typeface="メイリオ" panose="020B0604030504040204" pitchFamily="50" charset="-128"/>
                <a:ea typeface="メイリオ" panose="020B0604030504040204" pitchFamily="50" charset="-128"/>
                <a:cs typeface="Amazon Ember Display" panose="020F0603020204020204" pitchFamily="34" charset="0"/>
              </a:rPr>
              <a:t>は、深層学習の用途の一つ。</a:t>
            </a:r>
          </a:p>
        </p:txBody>
      </p:sp>
      <p:grpSp>
        <p:nvGrpSpPr>
          <p:cNvPr id="19" name="Group 159">
            <a:extLst>
              <a:ext uri="{FF2B5EF4-FFF2-40B4-BE49-F238E27FC236}">
                <a16:creationId xmlns:a16="http://schemas.microsoft.com/office/drawing/2014/main" id="{AE0CA58A-9B18-41F7-ABA6-1593327A6024}"/>
              </a:ext>
            </a:extLst>
          </p:cNvPr>
          <p:cNvGrpSpPr/>
          <p:nvPr/>
        </p:nvGrpSpPr>
        <p:grpSpPr>
          <a:xfrm>
            <a:off x="828963" y="1179412"/>
            <a:ext cx="8877093" cy="1331564"/>
            <a:chOff x="-1" y="1868734"/>
            <a:chExt cx="11735236" cy="1828800"/>
          </a:xfrm>
          <a:noFill/>
        </p:grpSpPr>
        <p:sp>
          <p:nvSpPr>
            <p:cNvPr id="20" name="Rectangle 160">
              <a:extLst>
                <a:ext uri="{FF2B5EF4-FFF2-40B4-BE49-F238E27FC236}">
                  <a16:creationId xmlns:a16="http://schemas.microsoft.com/office/drawing/2014/main" id="{8A9922A2-ADAE-4F54-A2E7-FFEBD59278D0}"/>
                </a:ext>
              </a:extLst>
            </p:cNvPr>
            <p:cNvSpPr/>
            <p:nvPr/>
          </p:nvSpPr>
          <p:spPr>
            <a:xfrm>
              <a:off x="-1" y="1868734"/>
              <a:ext cx="11735236" cy="1828800"/>
            </a:xfrm>
            <a:prstGeom prst="rect">
              <a:avLst/>
            </a:prstGeom>
            <a:grp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03200" tIns="162560" rIns="203200" bIns="162560" numCol="1" spcCol="0" rtlCol="0" fromWordArt="0" anchor="ctr" anchorCtr="0" forceAA="0" compatLnSpc="1">
              <a:prstTxWarp prst="textNoShape">
                <a:avLst/>
              </a:prstTxWarp>
              <a:noAutofit/>
            </a:bodyPr>
            <a:lstStyle/>
            <a:p>
              <a:pPr algn="ctr" defTabSz="507968">
                <a:defRPr/>
              </a:pPr>
              <a:endParaRPr lang="en-US" sz="2000" dirty="0">
                <a:solidFill>
                  <a:schemeClr val="tx1"/>
                </a:solidFill>
                <a:latin typeface="メイリオ" panose="020B0604030504040204" pitchFamily="50" charset="-128"/>
                <a:ea typeface="メイリオ" panose="020B0604030504040204" pitchFamily="50" charset="-128"/>
              </a:endParaRPr>
            </a:p>
          </p:txBody>
        </p:sp>
        <p:grpSp>
          <p:nvGrpSpPr>
            <p:cNvPr id="21" name="Group 4">
              <a:extLst>
                <a:ext uri="{FF2B5EF4-FFF2-40B4-BE49-F238E27FC236}">
                  <a16:creationId xmlns:a16="http://schemas.microsoft.com/office/drawing/2014/main" id="{F337C518-7E8C-4F82-886B-52CBF9241ED8}"/>
                </a:ext>
              </a:extLst>
            </p:cNvPr>
            <p:cNvGrpSpPr>
              <a:grpSpLocks noChangeAspect="1"/>
            </p:cNvGrpSpPr>
            <p:nvPr/>
          </p:nvGrpSpPr>
          <p:grpSpPr bwMode="auto">
            <a:xfrm>
              <a:off x="927100" y="2181781"/>
              <a:ext cx="1241926" cy="1202706"/>
              <a:chOff x="1367" y="335"/>
              <a:chExt cx="285" cy="276"/>
            </a:xfrm>
            <a:grpFill/>
          </p:grpSpPr>
          <p:sp>
            <p:nvSpPr>
              <p:cNvPr id="23" name="Freeform 5">
                <a:extLst>
                  <a:ext uri="{FF2B5EF4-FFF2-40B4-BE49-F238E27FC236}">
                    <a16:creationId xmlns:a16="http://schemas.microsoft.com/office/drawing/2014/main" id="{7FC570BE-7A53-4927-9A9E-FEB595A17B58}"/>
                  </a:ext>
                </a:extLst>
              </p:cNvPr>
              <p:cNvSpPr>
                <a:spLocks/>
              </p:cNvSpPr>
              <p:nvPr/>
            </p:nvSpPr>
            <p:spPr bwMode="auto">
              <a:xfrm>
                <a:off x="1367" y="335"/>
                <a:ext cx="140" cy="276"/>
              </a:xfrm>
              <a:custGeom>
                <a:avLst/>
                <a:gdLst>
                  <a:gd name="T0" fmla="*/ 102 w 102"/>
                  <a:gd name="T1" fmla="*/ 0 h 201"/>
                  <a:gd name="T2" fmla="*/ 80 w 102"/>
                  <a:gd name="T3" fmla="*/ 0 h 201"/>
                  <a:gd name="T4" fmla="*/ 15 w 102"/>
                  <a:gd name="T5" fmla="*/ 49 h 201"/>
                  <a:gd name="T6" fmla="*/ 15 w 102"/>
                  <a:gd name="T7" fmla="*/ 143 h 201"/>
                  <a:gd name="T8" fmla="*/ 102 w 102"/>
                  <a:gd name="T9" fmla="*/ 201 h 201"/>
                </a:gdLst>
                <a:ahLst/>
                <a:cxnLst>
                  <a:cxn ang="0">
                    <a:pos x="T0" y="T1"/>
                  </a:cxn>
                  <a:cxn ang="0">
                    <a:pos x="T2" y="T3"/>
                  </a:cxn>
                  <a:cxn ang="0">
                    <a:pos x="T4" y="T5"/>
                  </a:cxn>
                  <a:cxn ang="0">
                    <a:pos x="T6" y="T7"/>
                  </a:cxn>
                  <a:cxn ang="0">
                    <a:pos x="T8" y="T9"/>
                  </a:cxn>
                </a:cxnLst>
                <a:rect l="0" t="0" r="r" b="b"/>
                <a:pathLst>
                  <a:path w="102" h="201">
                    <a:moveTo>
                      <a:pt x="102" y="0"/>
                    </a:moveTo>
                    <a:cubicBezTo>
                      <a:pt x="80" y="0"/>
                      <a:pt x="80" y="0"/>
                      <a:pt x="80" y="0"/>
                    </a:cubicBezTo>
                    <a:cubicBezTo>
                      <a:pt x="80" y="0"/>
                      <a:pt x="30" y="4"/>
                      <a:pt x="15" y="49"/>
                    </a:cubicBezTo>
                    <a:cubicBezTo>
                      <a:pt x="0" y="94"/>
                      <a:pt x="15" y="143"/>
                      <a:pt x="15" y="143"/>
                    </a:cubicBezTo>
                    <a:cubicBezTo>
                      <a:pt x="15" y="143"/>
                      <a:pt x="37" y="200"/>
                      <a:pt x="102" y="201"/>
                    </a:cubicBez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24" name="Freeform 6">
                <a:extLst>
                  <a:ext uri="{FF2B5EF4-FFF2-40B4-BE49-F238E27FC236}">
                    <a16:creationId xmlns:a16="http://schemas.microsoft.com/office/drawing/2014/main" id="{9EC3D312-CD85-4639-A834-736A7831CBA6}"/>
                  </a:ext>
                </a:extLst>
              </p:cNvPr>
              <p:cNvSpPr>
                <a:spLocks/>
              </p:cNvSpPr>
              <p:nvPr/>
            </p:nvSpPr>
            <p:spPr bwMode="auto">
              <a:xfrm>
                <a:off x="1507" y="335"/>
                <a:ext cx="145" cy="276"/>
              </a:xfrm>
              <a:custGeom>
                <a:avLst/>
                <a:gdLst>
                  <a:gd name="T0" fmla="*/ 0 w 105"/>
                  <a:gd name="T1" fmla="*/ 201 h 201"/>
                  <a:gd name="T2" fmla="*/ 90 w 105"/>
                  <a:gd name="T3" fmla="*/ 143 h 201"/>
                  <a:gd name="T4" fmla="*/ 90 w 105"/>
                  <a:gd name="T5" fmla="*/ 49 h 201"/>
                  <a:gd name="T6" fmla="*/ 23 w 105"/>
                  <a:gd name="T7" fmla="*/ 0 h 201"/>
                  <a:gd name="T8" fmla="*/ 0 w 105"/>
                  <a:gd name="T9" fmla="*/ 0 h 201"/>
                </a:gdLst>
                <a:ahLst/>
                <a:cxnLst>
                  <a:cxn ang="0">
                    <a:pos x="T0" y="T1"/>
                  </a:cxn>
                  <a:cxn ang="0">
                    <a:pos x="T2" y="T3"/>
                  </a:cxn>
                  <a:cxn ang="0">
                    <a:pos x="T4" y="T5"/>
                  </a:cxn>
                  <a:cxn ang="0">
                    <a:pos x="T6" y="T7"/>
                  </a:cxn>
                  <a:cxn ang="0">
                    <a:pos x="T8" y="T9"/>
                  </a:cxn>
                </a:cxnLst>
                <a:rect l="0" t="0" r="r" b="b"/>
                <a:pathLst>
                  <a:path w="105" h="201">
                    <a:moveTo>
                      <a:pt x="0" y="201"/>
                    </a:moveTo>
                    <a:cubicBezTo>
                      <a:pt x="67" y="200"/>
                      <a:pt x="90" y="143"/>
                      <a:pt x="90" y="143"/>
                    </a:cubicBezTo>
                    <a:cubicBezTo>
                      <a:pt x="90" y="143"/>
                      <a:pt x="105" y="94"/>
                      <a:pt x="90" y="49"/>
                    </a:cubicBezTo>
                    <a:cubicBezTo>
                      <a:pt x="74" y="4"/>
                      <a:pt x="23" y="0"/>
                      <a:pt x="23" y="0"/>
                    </a:cubicBezTo>
                    <a:cubicBezTo>
                      <a:pt x="0" y="0"/>
                      <a:pt x="0" y="0"/>
                      <a:pt x="0" y="0"/>
                    </a:cubicBezTo>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25" name="Freeform 7">
                <a:extLst>
                  <a:ext uri="{FF2B5EF4-FFF2-40B4-BE49-F238E27FC236}">
                    <a16:creationId xmlns:a16="http://schemas.microsoft.com/office/drawing/2014/main" id="{54538BE4-A4D4-4903-9BC6-8A5CA7D7AB47}"/>
                  </a:ext>
                </a:extLst>
              </p:cNvPr>
              <p:cNvSpPr>
                <a:spLocks/>
              </p:cNvSpPr>
              <p:nvPr/>
            </p:nvSpPr>
            <p:spPr bwMode="auto">
              <a:xfrm>
                <a:off x="1397" y="354"/>
                <a:ext cx="224" cy="116"/>
              </a:xfrm>
              <a:custGeom>
                <a:avLst/>
                <a:gdLst>
                  <a:gd name="T0" fmla="*/ 0 w 224"/>
                  <a:gd name="T1" fmla="*/ 83 h 116"/>
                  <a:gd name="T2" fmla="*/ 0 w 224"/>
                  <a:gd name="T3" fmla="*/ 116 h 116"/>
                  <a:gd name="T4" fmla="*/ 224 w 224"/>
                  <a:gd name="T5" fmla="*/ 116 h 116"/>
                  <a:gd name="T6" fmla="*/ 224 w 224"/>
                  <a:gd name="T7" fmla="*/ 59 h 116"/>
                  <a:gd name="T8" fmla="*/ 195 w 224"/>
                  <a:gd name="T9" fmla="*/ 22 h 116"/>
                  <a:gd name="T10" fmla="*/ 149 w 224"/>
                  <a:gd name="T11" fmla="*/ 0 h 116"/>
                  <a:gd name="T12" fmla="*/ 113 w 224"/>
                  <a:gd name="T13" fmla="*/ 14 h 116"/>
                  <a:gd name="T14" fmla="*/ 79 w 224"/>
                  <a:gd name="T15" fmla="*/ 0 h 116"/>
                  <a:gd name="T16" fmla="*/ 31 w 224"/>
                  <a:gd name="T17" fmla="*/ 22 h 116"/>
                  <a:gd name="T18" fmla="*/ 0 w 224"/>
                  <a:gd name="T19" fmla="*/ 61 h 116"/>
                  <a:gd name="T20" fmla="*/ 0 w 224"/>
                  <a:gd name="T21" fmla="*/ 83 h 116"/>
                  <a:gd name="T22" fmla="*/ 0 w 224"/>
                  <a:gd name="T23" fmla="*/ 83 h 116"/>
                  <a:gd name="T24" fmla="*/ 0 w 224"/>
                  <a:gd name="T25" fmla="*/ 8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16">
                    <a:moveTo>
                      <a:pt x="0" y="83"/>
                    </a:moveTo>
                    <a:lnTo>
                      <a:pt x="0" y="116"/>
                    </a:lnTo>
                    <a:lnTo>
                      <a:pt x="224" y="116"/>
                    </a:lnTo>
                    <a:lnTo>
                      <a:pt x="224" y="59"/>
                    </a:lnTo>
                    <a:lnTo>
                      <a:pt x="195" y="22"/>
                    </a:lnTo>
                    <a:lnTo>
                      <a:pt x="149" y="0"/>
                    </a:lnTo>
                    <a:lnTo>
                      <a:pt x="113" y="14"/>
                    </a:lnTo>
                    <a:lnTo>
                      <a:pt x="79" y="0"/>
                    </a:lnTo>
                    <a:lnTo>
                      <a:pt x="31" y="22"/>
                    </a:lnTo>
                    <a:lnTo>
                      <a:pt x="0" y="61"/>
                    </a:lnTo>
                    <a:lnTo>
                      <a:pt x="0" y="83"/>
                    </a:lnTo>
                    <a:lnTo>
                      <a:pt x="0" y="83"/>
                    </a:lnTo>
                    <a:lnTo>
                      <a:pt x="0" y="83"/>
                    </a:lnTo>
                    <a:close/>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26" name="Freeform 8">
                <a:extLst>
                  <a:ext uri="{FF2B5EF4-FFF2-40B4-BE49-F238E27FC236}">
                    <a16:creationId xmlns:a16="http://schemas.microsoft.com/office/drawing/2014/main" id="{D4296120-C38A-4B19-9CB1-4611870195D1}"/>
                  </a:ext>
                </a:extLst>
              </p:cNvPr>
              <p:cNvSpPr>
                <a:spLocks/>
              </p:cNvSpPr>
              <p:nvPr/>
            </p:nvSpPr>
            <p:spPr bwMode="auto">
              <a:xfrm>
                <a:off x="1397" y="354"/>
                <a:ext cx="113" cy="116"/>
              </a:xfrm>
              <a:custGeom>
                <a:avLst/>
                <a:gdLst>
                  <a:gd name="T0" fmla="*/ 79 w 113"/>
                  <a:gd name="T1" fmla="*/ 0 h 116"/>
                  <a:gd name="T2" fmla="*/ 113 w 113"/>
                  <a:gd name="T3" fmla="*/ 14 h 116"/>
                  <a:gd name="T4" fmla="*/ 113 w 113"/>
                  <a:gd name="T5" fmla="*/ 14 h 116"/>
                  <a:gd name="T6" fmla="*/ 113 w 113"/>
                  <a:gd name="T7" fmla="*/ 116 h 116"/>
                  <a:gd name="T8" fmla="*/ 0 w 113"/>
                  <a:gd name="T9" fmla="*/ 116 h 116"/>
                  <a:gd name="T10" fmla="*/ 0 w 113"/>
                  <a:gd name="T11" fmla="*/ 83 h 116"/>
                  <a:gd name="T12" fmla="*/ 0 w 113"/>
                  <a:gd name="T13" fmla="*/ 61 h 116"/>
                  <a:gd name="T14" fmla="*/ 31 w 113"/>
                  <a:gd name="T15" fmla="*/ 22 h 116"/>
                  <a:gd name="T16" fmla="*/ 79 w 113"/>
                  <a:gd name="T17" fmla="*/ 0 h 116"/>
                  <a:gd name="T18" fmla="*/ 79 w 113"/>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16">
                    <a:moveTo>
                      <a:pt x="79" y="0"/>
                    </a:moveTo>
                    <a:lnTo>
                      <a:pt x="113" y="14"/>
                    </a:lnTo>
                    <a:lnTo>
                      <a:pt x="113" y="14"/>
                    </a:lnTo>
                    <a:lnTo>
                      <a:pt x="113" y="116"/>
                    </a:lnTo>
                    <a:lnTo>
                      <a:pt x="0" y="116"/>
                    </a:lnTo>
                    <a:lnTo>
                      <a:pt x="0" y="83"/>
                    </a:lnTo>
                    <a:lnTo>
                      <a:pt x="0" y="61"/>
                    </a:lnTo>
                    <a:lnTo>
                      <a:pt x="31" y="22"/>
                    </a:lnTo>
                    <a:lnTo>
                      <a:pt x="79" y="0"/>
                    </a:lnTo>
                    <a:lnTo>
                      <a:pt x="79" y="0"/>
                    </a:lnTo>
                    <a:close/>
                  </a:path>
                </a:pathLst>
              </a:cu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27" name="Oval 9">
                <a:extLst>
                  <a:ext uri="{FF2B5EF4-FFF2-40B4-BE49-F238E27FC236}">
                    <a16:creationId xmlns:a16="http://schemas.microsoft.com/office/drawing/2014/main" id="{8722F480-695F-4D41-9A82-1642474F0FDB}"/>
                  </a:ext>
                </a:extLst>
              </p:cNvPr>
              <p:cNvSpPr>
                <a:spLocks noChangeArrowheads="1"/>
              </p:cNvSpPr>
              <p:nvPr/>
            </p:nvSpPr>
            <p:spPr bwMode="auto">
              <a:xfrm>
                <a:off x="1440" y="501"/>
                <a:ext cx="37" cy="37"/>
              </a:xfrm>
              <a:prstGeom prst="ellipse">
                <a:avLst/>
              </a:pr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28" name="Oval 10">
                <a:extLst>
                  <a:ext uri="{FF2B5EF4-FFF2-40B4-BE49-F238E27FC236}">
                    <a16:creationId xmlns:a16="http://schemas.microsoft.com/office/drawing/2014/main" id="{AFC85523-BBA5-4410-BDD8-CF931F2038A8}"/>
                  </a:ext>
                </a:extLst>
              </p:cNvPr>
              <p:cNvSpPr>
                <a:spLocks noChangeArrowheads="1"/>
              </p:cNvSpPr>
              <p:nvPr/>
            </p:nvSpPr>
            <p:spPr bwMode="auto">
              <a:xfrm>
                <a:off x="1542" y="501"/>
                <a:ext cx="37" cy="37"/>
              </a:xfrm>
              <a:prstGeom prst="ellipse">
                <a:avLst/>
              </a:pr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29" name="Line 11">
                <a:extLst>
                  <a:ext uri="{FF2B5EF4-FFF2-40B4-BE49-F238E27FC236}">
                    <a16:creationId xmlns:a16="http://schemas.microsoft.com/office/drawing/2014/main" id="{D8D4D21D-11C5-4FEF-B0E5-4978288848CB}"/>
                  </a:ext>
                </a:extLst>
              </p:cNvPr>
              <p:cNvSpPr>
                <a:spLocks noChangeShapeType="1"/>
              </p:cNvSpPr>
              <p:nvPr/>
            </p:nvSpPr>
            <p:spPr bwMode="auto">
              <a:xfrm>
                <a:off x="1485" y="577"/>
                <a:ext cx="48" cy="0"/>
              </a:xfrm>
              <a:prstGeom prst="line">
                <a:avLst/>
              </a:pr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30" name="Line 17">
                <a:extLst>
                  <a:ext uri="{FF2B5EF4-FFF2-40B4-BE49-F238E27FC236}">
                    <a16:creationId xmlns:a16="http://schemas.microsoft.com/office/drawing/2014/main" id="{857676E4-2CC7-4B91-8E9E-D5FE2C2C23E7}"/>
                  </a:ext>
                </a:extLst>
              </p:cNvPr>
              <p:cNvSpPr>
                <a:spLocks noChangeShapeType="1"/>
              </p:cNvSpPr>
              <p:nvPr/>
            </p:nvSpPr>
            <p:spPr bwMode="auto">
              <a:xfrm flipH="1">
                <a:off x="1560" y="368"/>
                <a:ext cx="12" cy="21"/>
              </a:xfrm>
              <a:prstGeom prst="line">
                <a:avLst/>
              </a:pr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31" name="Line 18">
                <a:extLst>
                  <a:ext uri="{FF2B5EF4-FFF2-40B4-BE49-F238E27FC236}">
                    <a16:creationId xmlns:a16="http://schemas.microsoft.com/office/drawing/2014/main" id="{1FE5A1E9-8F24-4A21-AFC7-FEE7FEA1E108}"/>
                  </a:ext>
                </a:extLst>
              </p:cNvPr>
              <p:cNvSpPr>
                <a:spLocks noChangeShapeType="1"/>
              </p:cNvSpPr>
              <p:nvPr/>
            </p:nvSpPr>
            <p:spPr bwMode="auto">
              <a:xfrm flipH="1">
                <a:off x="1595" y="413"/>
                <a:ext cx="26" cy="11"/>
              </a:xfrm>
              <a:prstGeom prst="line">
                <a:avLst/>
              </a:pr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32" name="Line 19">
                <a:extLst>
                  <a:ext uri="{FF2B5EF4-FFF2-40B4-BE49-F238E27FC236}">
                    <a16:creationId xmlns:a16="http://schemas.microsoft.com/office/drawing/2014/main" id="{C2AB3F29-D00D-4956-841D-2F10429F5C6D}"/>
                  </a:ext>
                </a:extLst>
              </p:cNvPr>
              <p:cNvSpPr>
                <a:spLocks noChangeShapeType="1"/>
              </p:cNvSpPr>
              <p:nvPr/>
            </p:nvSpPr>
            <p:spPr bwMode="auto">
              <a:xfrm>
                <a:off x="1446" y="368"/>
                <a:ext cx="16" cy="21"/>
              </a:xfrm>
              <a:prstGeom prst="line">
                <a:avLst/>
              </a:pr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33" name="Line 20">
                <a:extLst>
                  <a:ext uri="{FF2B5EF4-FFF2-40B4-BE49-F238E27FC236}">
                    <a16:creationId xmlns:a16="http://schemas.microsoft.com/office/drawing/2014/main" id="{65B28FB6-042C-4814-B0F9-131D75415BE1}"/>
                  </a:ext>
                </a:extLst>
              </p:cNvPr>
              <p:cNvSpPr>
                <a:spLocks noChangeShapeType="1"/>
              </p:cNvSpPr>
              <p:nvPr/>
            </p:nvSpPr>
            <p:spPr bwMode="auto">
              <a:xfrm>
                <a:off x="1397" y="413"/>
                <a:ext cx="27" cy="11"/>
              </a:xfrm>
              <a:prstGeom prst="line">
                <a:avLst/>
              </a:prstGeom>
              <a:grpFill/>
              <a:ln w="19050" cap="rnd">
                <a:solidFill>
                  <a:schemeClr val="tx1"/>
                </a:solidFill>
                <a:prstDash val="solid"/>
                <a:round/>
                <a:headEnd/>
                <a:tailEnd/>
              </a:ln>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34" name="Oval 12">
                <a:extLst>
                  <a:ext uri="{FF2B5EF4-FFF2-40B4-BE49-F238E27FC236}">
                    <a16:creationId xmlns:a16="http://schemas.microsoft.com/office/drawing/2014/main" id="{C6587902-9951-46ED-AD80-2220B76EA9F5}"/>
                  </a:ext>
                </a:extLst>
              </p:cNvPr>
              <p:cNvSpPr>
                <a:spLocks noChangeArrowheads="1"/>
              </p:cNvSpPr>
              <p:nvPr/>
            </p:nvSpPr>
            <p:spPr bwMode="auto">
              <a:xfrm>
                <a:off x="1496" y="419"/>
                <a:ext cx="29" cy="29"/>
              </a:xfrm>
              <a:prstGeom prst="ellipse">
                <a:avLst/>
              </a:prstGeom>
              <a:grpFill/>
              <a:ln w="19050" cap="rnd">
                <a:solidFill>
                  <a:srgbClr val="3366FF"/>
                </a:solidFill>
                <a:prstDash val="solid"/>
                <a:round/>
                <a:headEnd/>
                <a:tailEnd/>
              </a:ln>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35" name="Oval 13">
                <a:extLst>
                  <a:ext uri="{FF2B5EF4-FFF2-40B4-BE49-F238E27FC236}">
                    <a16:creationId xmlns:a16="http://schemas.microsoft.com/office/drawing/2014/main" id="{663A0609-4B05-4517-B5A2-23BEF60D8BB9}"/>
                  </a:ext>
                </a:extLst>
              </p:cNvPr>
              <p:cNvSpPr>
                <a:spLocks noChangeArrowheads="1"/>
              </p:cNvSpPr>
              <p:nvPr/>
            </p:nvSpPr>
            <p:spPr bwMode="auto">
              <a:xfrm>
                <a:off x="1457" y="389"/>
                <a:ext cx="23" cy="22"/>
              </a:xfrm>
              <a:prstGeom prst="ellipse">
                <a:avLst/>
              </a:prstGeom>
              <a:grpFill/>
              <a:ln w="19050" cap="rnd">
                <a:solidFill>
                  <a:srgbClr val="3366FF"/>
                </a:solidFill>
                <a:prstDash val="solid"/>
                <a:round/>
                <a:headEnd/>
                <a:tailEnd/>
              </a:ln>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36" name="Oval 14">
                <a:extLst>
                  <a:ext uri="{FF2B5EF4-FFF2-40B4-BE49-F238E27FC236}">
                    <a16:creationId xmlns:a16="http://schemas.microsoft.com/office/drawing/2014/main" id="{96A49953-08CB-4D15-9078-5F8B61853501}"/>
                  </a:ext>
                </a:extLst>
              </p:cNvPr>
              <p:cNvSpPr>
                <a:spLocks noChangeArrowheads="1"/>
              </p:cNvSpPr>
              <p:nvPr/>
            </p:nvSpPr>
            <p:spPr bwMode="auto">
              <a:xfrm>
                <a:off x="1540" y="389"/>
                <a:ext cx="24" cy="22"/>
              </a:xfrm>
              <a:prstGeom prst="ellipse">
                <a:avLst/>
              </a:prstGeom>
              <a:grpFill/>
              <a:ln w="19050" cap="rnd">
                <a:solidFill>
                  <a:srgbClr val="3366FF"/>
                </a:solidFill>
                <a:prstDash val="solid"/>
                <a:round/>
                <a:headEnd/>
                <a:tailEnd/>
              </a:ln>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37" name="Oval 15">
                <a:extLst>
                  <a:ext uri="{FF2B5EF4-FFF2-40B4-BE49-F238E27FC236}">
                    <a16:creationId xmlns:a16="http://schemas.microsoft.com/office/drawing/2014/main" id="{A776904B-3CD0-4269-9CDE-2B0356C5BF0D}"/>
                  </a:ext>
                </a:extLst>
              </p:cNvPr>
              <p:cNvSpPr>
                <a:spLocks noChangeArrowheads="1"/>
              </p:cNvSpPr>
              <p:nvPr/>
            </p:nvSpPr>
            <p:spPr bwMode="auto">
              <a:xfrm>
                <a:off x="1579" y="422"/>
                <a:ext cx="19" cy="20"/>
              </a:xfrm>
              <a:prstGeom prst="ellipse">
                <a:avLst/>
              </a:prstGeom>
              <a:grpFill/>
              <a:ln w="19050" cap="rnd">
                <a:solidFill>
                  <a:srgbClr val="3366FF"/>
                </a:solidFill>
                <a:prstDash val="solid"/>
                <a:round/>
                <a:headEnd/>
                <a:tailEnd/>
              </a:ln>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sp>
            <p:nvSpPr>
              <p:cNvPr id="38" name="Oval 16">
                <a:extLst>
                  <a:ext uri="{FF2B5EF4-FFF2-40B4-BE49-F238E27FC236}">
                    <a16:creationId xmlns:a16="http://schemas.microsoft.com/office/drawing/2014/main" id="{F56469FE-9177-4C65-A947-74B807C228B3}"/>
                  </a:ext>
                </a:extLst>
              </p:cNvPr>
              <p:cNvSpPr>
                <a:spLocks noChangeArrowheads="1"/>
              </p:cNvSpPr>
              <p:nvPr/>
            </p:nvSpPr>
            <p:spPr bwMode="auto">
              <a:xfrm>
                <a:off x="1421" y="422"/>
                <a:ext cx="19" cy="20"/>
              </a:xfrm>
              <a:prstGeom prst="ellipse">
                <a:avLst/>
              </a:prstGeom>
              <a:grpFill/>
              <a:ln w="19050" cap="rnd">
                <a:solidFill>
                  <a:srgbClr val="3366FF"/>
                </a:solidFill>
                <a:prstDash val="solid"/>
                <a:round/>
                <a:headEnd/>
                <a:tailEnd/>
              </a:ln>
            </p:spPr>
            <p:txBody>
              <a:bodyPr vert="horz" wrap="square" lIns="76200" tIns="38100" rIns="76200" bIns="38100" numCol="1" anchor="t" anchorCtr="0" compatLnSpc="1">
                <a:prstTxWarp prst="textNoShape">
                  <a:avLst/>
                </a:prstTxWarp>
              </a:bodyPr>
              <a:lstStyle/>
              <a:p>
                <a:pPr>
                  <a:defRPr/>
                </a:pPr>
                <a:endParaRPr lang="en-US" sz="1500" dirty="0">
                  <a:latin typeface="メイリオ" panose="020B0604030504040204" pitchFamily="50" charset="-128"/>
                  <a:ea typeface="メイリオ" panose="020B0604030504040204" pitchFamily="50" charset="-128"/>
                </a:endParaRPr>
              </a:p>
            </p:txBody>
          </p:sp>
        </p:grpSp>
        <p:sp>
          <p:nvSpPr>
            <p:cNvPr id="22" name="Text Placeholder 29">
              <a:extLst>
                <a:ext uri="{FF2B5EF4-FFF2-40B4-BE49-F238E27FC236}">
                  <a16:creationId xmlns:a16="http://schemas.microsoft.com/office/drawing/2014/main" id="{5D003B2F-4DE8-4AAB-A661-B8F03F121532}"/>
                </a:ext>
              </a:extLst>
            </p:cNvPr>
            <p:cNvSpPr txBox="1">
              <a:spLocks/>
            </p:cNvSpPr>
            <p:nvPr/>
          </p:nvSpPr>
          <p:spPr>
            <a:xfrm>
              <a:off x="2408582" y="2096117"/>
              <a:ext cx="8677442" cy="1374035"/>
            </a:xfrm>
            <a:prstGeom prst="rect">
              <a:avLst/>
            </a:prstGeom>
            <a:grpFill/>
          </p:spPr>
          <p:txBody>
            <a:bodyPr vert="horz" wrap="square" lIns="152400" tIns="0" rIns="152400" bIns="0" rtlCol="0" anchor="ctr" anchorCtr="0">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defTabSz="1462979">
                <a:spcBef>
                  <a:spcPts val="0"/>
                </a:spcBef>
                <a:spcAft>
                  <a:spcPts val="500"/>
                </a:spcAft>
                <a:defRPr/>
              </a:pPr>
              <a:r>
                <a:rPr lang="ja-JP" altLang="en-US" sz="2667" b="1" dirty="0">
                  <a:solidFill>
                    <a:schemeClr val="tx1"/>
                  </a:solidFill>
                  <a:latin typeface="メイリオ" panose="020B0604030504040204" pitchFamily="50" charset="-128"/>
                  <a:ea typeface="メイリオ" panose="020B0604030504040204" pitchFamily="50" charset="-128"/>
                </a:rPr>
                <a:t>人工知能 </a:t>
              </a:r>
              <a:r>
                <a:rPr lang="en-US" altLang="ja-JP" sz="2667" b="1" dirty="0">
                  <a:solidFill>
                    <a:schemeClr val="tx1"/>
                  </a:solidFill>
                  <a:latin typeface="メイリオ" panose="020B0604030504040204" pitchFamily="50" charset="-128"/>
                  <a:ea typeface="メイリオ" panose="020B0604030504040204" pitchFamily="50" charset="-128"/>
                </a:rPr>
                <a:t>(Artificial Intelligence, AI) </a:t>
              </a:r>
              <a:endParaRPr lang="en-US" sz="2667" dirty="0">
                <a:solidFill>
                  <a:schemeClr val="tx1"/>
                </a:solidFill>
                <a:latin typeface="メイリオ" panose="020B0604030504040204" pitchFamily="50" charset="-128"/>
                <a:ea typeface="メイリオ" panose="020B0604030504040204" pitchFamily="50" charset="-128"/>
              </a:endParaRPr>
            </a:p>
            <a:p>
              <a:pPr defTabSz="1462979">
                <a:spcBef>
                  <a:spcPts val="0"/>
                </a:spcBef>
                <a:spcAft>
                  <a:spcPts val="500"/>
                </a:spcAft>
                <a:defRPr/>
              </a:pPr>
              <a:r>
                <a:rPr lang="ja-JP" altLang="en-US" sz="1667" dirty="0">
                  <a:solidFill>
                    <a:schemeClr val="tx1"/>
                  </a:solidFill>
                  <a:latin typeface="メイリオ" panose="020B0604030504040204" pitchFamily="50" charset="-128"/>
                  <a:ea typeface="メイリオ" panose="020B0604030504040204" pitchFamily="50" charset="-128"/>
                </a:rPr>
                <a:t>人間の知的判断をコンピュータ上で実現するための技術全般</a:t>
              </a:r>
              <a:br>
                <a:rPr lang="en-US" altLang="ja-JP" sz="1667" dirty="0">
                  <a:solidFill>
                    <a:schemeClr val="tx1"/>
                  </a:solidFill>
                  <a:latin typeface="メイリオ" panose="020B0604030504040204" pitchFamily="50" charset="-128"/>
                  <a:ea typeface="メイリオ" panose="020B0604030504040204" pitchFamily="50" charset="-128"/>
                </a:rPr>
              </a:br>
              <a:r>
                <a:rPr lang="ja-JP" altLang="en-US" sz="1667" dirty="0">
                  <a:solidFill>
                    <a:schemeClr val="tx1"/>
                  </a:solidFill>
                  <a:latin typeface="メイリオ" panose="020B0604030504040204" pitchFamily="50" charset="-128"/>
                  <a:ea typeface="メイリオ" panose="020B0604030504040204" pitchFamily="50" charset="-128"/>
                </a:rPr>
                <a:t>（ロジック、</a:t>
              </a:r>
              <a:r>
                <a:rPr lang="en-US" altLang="ja-JP" sz="1667" dirty="0">
                  <a:solidFill>
                    <a:schemeClr val="tx1"/>
                  </a:solidFill>
                  <a:latin typeface="メイリオ" panose="020B0604030504040204" pitchFamily="50" charset="-128"/>
                  <a:ea typeface="メイリオ" panose="020B0604030504040204" pitchFamily="50" charset="-128"/>
                </a:rPr>
                <a:t>if-then</a:t>
              </a:r>
              <a:r>
                <a:rPr lang="ja-JP" altLang="en-US" sz="1667" dirty="0">
                  <a:solidFill>
                    <a:schemeClr val="tx1"/>
                  </a:solidFill>
                  <a:latin typeface="メイリオ" panose="020B0604030504040204" pitchFamily="50" charset="-128"/>
                  <a:ea typeface="メイリオ" panose="020B0604030504040204" pitchFamily="50" charset="-128"/>
                </a:rPr>
                <a:t>文、機械学習（深層学習を含む））</a:t>
              </a:r>
              <a:endParaRPr lang="en-US" sz="3000" dirty="0">
                <a:solidFill>
                  <a:schemeClr val="tx1"/>
                </a:solidFill>
                <a:latin typeface="メイリオ" panose="020B0604030504040204" pitchFamily="50" charset="-128"/>
                <a:ea typeface="メイリオ" panose="020B0604030504040204" pitchFamily="50" charset="-128"/>
              </a:endParaRPr>
            </a:p>
          </p:txBody>
        </p:sp>
      </p:grpSp>
      <p:grpSp>
        <p:nvGrpSpPr>
          <p:cNvPr id="39" name="Graphic 250">
            <a:extLst>
              <a:ext uri="{FF2B5EF4-FFF2-40B4-BE49-F238E27FC236}">
                <a16:creationId xmlns:a16="http://schemas.microsoft.com/office/drawing/2014/main" id="{A68B7F31-6BFF-4042-B200-904A14E35171}"/>
              </a:ext>
            </a:extLst>
          </p:cNvPr>
          <p:cNvGrpSpPr/>
          <p:nvPr/>
        </p:nvGrpSpPr>
        <p:grpSpPr>
          <a:xfrm>
            <a:off x="2420802" y="2562469"/>
            <a:ext cx="1116844" cy="1116844"/>
            <a:chOff x="9704553" y="322847"/>
            <a:chExt cx="643689" cy="643689"/>
          </a:xfrm>
        </p:grpSpPr>
        <p:sp>
          <p:nvSpPr>
            <p:cNvPr id="40" name="Freeform: Shape 35">
              <a:extLst>
                <a:ext uri="{FF2B5EF4-FFF2-40B4-BE49-F238E27FC236}">
                  <a16:creationId xmlns:a16="http://schemas.microsoft.com/office/drawing/2014/main" id="{826EB992-55F2-49D1-AC7E-478F372D7F80}"/>
                </a:ext>
              </a:extLst>
            </p:cNvPr>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41" name="Freeform: Shape 36">
              <a:extLst>
                <a:ext uri="{FF2B5EF4-FFF2-40B4-BE49-F238E27FC236}">
                  <a16:creationId xmlns:a16="http://schemas.microsoft.com/office/drawing/2014/main" id="{0138879A-E612-4C7E-A8F5-6EF1E3301AFA}"/>
                </a:ext>
              </a:extLst>
            </p:cNvPr>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42" name="Freeform: Shape 37">
              <a:extLst>
                <a:ext uri="{FF2B5EF4-FFF2-40B4-BE49-F238E27FC236}">
                  <a16:creationId xmlns:a16="http://schemas.microsoft.com/office/drawing/2014/main" id="{F0BA1193-D39F-4A53-AA83-04B2B724E238}"/>
                </a:ext>
              </a:extLst>
            </p:cNvPr>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43" name="Freeform: Shape 38">
              <a:extLst>
                <a:ext uri="{FF2B5EF4-FFF2-40B4-BE49-F238E27FC236}">
                  <a16:creationId xmlns:a16="http://schemas.microsoft.com/office/drawing/2014/main" id="{13D5EEE3-3674-40F6-9B19-7D22718B3A2C}"/>
                </a:ext>
              </a:extLst>
            </p:cNvPr>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44" name="Freeform: Shape 39">
              <a:extLst>
                <a:ext uri="{FF2B5EF4-FFF2-40B4-BE49-F238E27FC236}">
                  <a16:creationId xmlns:a16="http://schemas.microsoft.com/office/drawing/2014/main" id="{CF5FDE80-4BAF-4D7B-A60B-66570DEE4055}"/>
                </a:ext>
              </a:extLst>
            </p:cNvPr>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45" name="Freeform: Shape 40">
              <a:extLst>
                <a:ext uri="{FF2B5EF4-FFF2-40B4-BE49-F238E27FC236}">
                  <a16:creationId xmlns:a16="http://schemas.microsoft.com/office/drawing/2014/main" id="{9F6C0F4D-3827-430F-B3DE-0F4127E98A3E}"/>
                </a:ext>
              </a:extLst>
            </p:cNvPr>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46" name="Freeform: Shape 41">
              <a:extLst>
                <a:ext uri="{FF2B5EF4-FFF2-40B4-BE49-F238E27FC236}">
                  <a16:creationId xmlns:a16="http://schemas.microsoft.com/office/drawing/2014/main" id="{1D515838-1086-4A9A-89DD-02C8C251A745}"/>
                </a:ext>
              </a:extLst>
            </p:cNvPr>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47" name="Freeform: Shape 42">
              <a:extLst>
                <a:ext uri="{FF2B5EF4-FFF2-40B4-BE49-F238E27FC236}">
                  <a16:creationId xmlns:a16="http://schemas.microsoft.com/office/drawing/2014/main" id="{EEDFFC04-D121-4CC3-8B10-17A2C6896500}"/>
                </a:ext>
              </a:extLst>
            </p:cNvPr>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48" name="Freeform: Shape 43">
              <a:extLst>
                <a:ext uri="{FF2B5EF4-FFF2-40B4-BE49-F238E27FC236}">
                  <a16:creationId xmlns:a16="http://schemas.microsoft.com/office/drawing/2014/main" id="{57448FF6-32A7-4BDB-8318-254F593B1F8D}"/>
                </a:ext>
              </a:extLst>
            </p:cNvPr>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49" name="Freeform: Shape 44">
              <a:extLst>
                <a:ext uri="{FF2B5EF4-FFF2-40B4-BE49-F238E27FC236}">
                  <a16:creationId xmlns:a16="http://schemas.microsoft.com/office/drawing/2014/main" id="{D67BE351-1639-4B15-B0E6-3DBE92BDB9D4}"/>
                </a:ext>
              </a:extLst>
            </p:cNvPr>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50" name="Freeform: Shape 45">
              <a:extLst>
                <a:ext uri="{FF2B5EF4-FFF2-40B4-BE49-F238E27FC236}">
                  <a16:creationId xmlns:a16="http://schemas.microsoft.com/office/drawing/2014/main" id="{9A38DE32-503D-45B7-B0A9-27486AEB6094}"/>
                </a:ext>
              </a:extLst>
            </p:cNvPr>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51" name="Freeform: Shape 46">
              <a:extLst>
                <a:ext uri="{FF2B5EF4-FFF2-40B4-BE49-F238E27FC236}">
                  <a16:creationId xmlns:a16="http://schemas.microsoft.com/office/drawing/2014/main" id="{FBA3503D-AD14-452D-9E53-4C5FAA5F96D5}"/>
                </a:ext>
              </a:extLst>
            </p:cNvPr>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52" name="Freeform: Shape 47">
              <a:extLst>
                <a:ext uri="{FF2B5EF4-FFF2-40B4-BE49-F238E27FC236}">
                  <a16:creationId xmlns:a16="http://schemas.microsoft.com/office/drawing/2014/main" id="{E675FABD-56E3-4B1A-AC77-8415E4761562}"/>
                </a:ext>
              </a:extLst>
            </p:cNvPr>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53" name="Freeform: Shape 48">
              <a:extLst>
                <a:ext uri="{FF2B5EF4-FFF2-40B4-BE49-F238E27FC236}">
                  <a16:creationId xmlns:a16="http://schemas.microsoft.com/office/drawing/2014/main" id="{CB452D6B-6181-4E0A-B550-81859BCECD37}"/>
                </a:ext>
              </a:extLst>
            </p:cNvPr>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54" name="Freeform: Shape 49">
              <a:extLst>
                <a:ext uri="{FF2B5EF4-FFF2-40B4-BE49-F238E27FC236}">
                  <a16:creationId xmlns:a16="http://schemas.microsoft.com/office/drawing/2014/main" id="{B62CB14D-3CB3-4333-A440-DB3CD198CE99}"/>
                </a:ext>
              </a:extLst>
            </p:cNvPr>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55" name="Freeform: Shape 54">
              <a:extLst>
                <a:ext uri="{FF2B5EF4-FFF2-40B4-BE49-F238E27FC236}">
                  <a16:creationId xmlns:a16="http://schemas.microsoft.com/office/drawing/2014/main" id="{6157AE71-D9E5-4069-91EB-583A6BB7DC4A}"/>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chemeClr val="tx1"/>
              </a:solidFill>
              <a:prstDash val="solid"/>
              <a:round/>
            </a:ln>
          </p:spPr>
          <p:txBody>
            <a:bodyPr rtlCol="0" anchor="ctr"/>
            <a:lstStyle/>
            <a:p>
              <a:pPr>
                <a:defRPr/>
              </a:pPr>
              <a:endParaRPr lang="en-US" sz="1500" dirty="0">
                <a:solidFill>
                  <a:srgbClr val="FFFFFF"/>
                </a:solidFill>
                <a:latin typeface="Amazon Ember"/>
              </a:endParaRPr>
            </a:p>
          </p:txBody>
        </p:sp>
        <p:sp>
          <p:nvSpPr>
            <p:cNvPr id="56" name="Freeform: Shape 50">
              <a:extLst>
                <a:ext uri="{FF2B5EF4-FFF2-40B4-BE49-F238E27FC236}">
                  <a16:creationId xmlns:a16="http://schemas.microsoft.com/office/drawing/2014/main" id="{B799B5AA-A1D3-445A-800B-EF4F1F6DDED2}"/>
                </a:ext>
              </a:extLst>
            </p:cNvPr>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rgbClr val="3366FF"/>
              </a:solidFill>
              <a:prstDash val="solid"/>
              <a:round/>
            </a:ln>
          </p:spPr>
          <p:txBody>
            <a:bodyPr rtlCol="0" anchor="ctr"/>
            <a:lstStyle/>
            <a:p>
              <a:pPr>
                <a:defRPr/>
              </a:pPr>
              <a:endParaRPr lang="en-US" sz="1500" dirty="0">
                <a:solidFill>
                  <a:srgbClr val="FFFFFF"/>
                </a:solidFill>
                <a:latin typeface="Amazon Ember"/>
              </a:endParaRPr>
            </a:p>
          </p:txBody>
        </p:sp>
        <p:sp>
          <p:nvSpPr>
            <p:cNvPr id="57" name="Freeform: Shape 51">
              <a:extLst>
                <a:ext uri="{FF2B5EF4-FFF2-40B4-BE49-F238E27FC236}">
                  <a16:creationId xmlns:a16="http://schemas.microsoft.com/office/drawing/2014/main" id="{2F1D3746-98DE-418C-913A-48B239AB6303}"/>
                </a:ext>
              </a:extLst>
            </p:cNvPr>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rgbClr val="3366FF"/>
              </a:solidFill>
              <a:prstDash val="solid"/>
              <a:round/>
            </a:ln>
          </p:spPr>
          <p:txBody>
            <a:bodyPr rtlCol="0" anchor="ctr"/>
            <a:lstStyle/>
            <a:p>
              <a:pPr>
                <a:defRPr/>
              </a:pPr>
              <a:endParaRPr lang="en-US" sz="1500" dirty="0">
                <a:solidFill>
                  <a:srgbClr val="FFFFFF"/>
                </a:solidFill>
                <a:latin typeface="Amazon Ember"/>
              </a:endParaRPr>
            </a:p>
          </p:txBody>
        </p:sp>
        <p:sp>
          <p:nvSpPr>
            <p:cNvPr id="58" name="Freeform: Shape 52">
              <a:extLst>
                <a:ext uri="{FF2B5EF4-FFF2-40B4-BE49-F238E27FC236}">
                  <a16:creationId xmlns:a16="http://schemas.microsoft.com/office/drawing/2014/main" id="{9FC598AB-9F07-4CC9-82DF-DB5C5CCDDBB7}"/>
                </a:ext>
              </a:extLst>
            </p:cNvPr>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rgbClr val="3366FF"/>
              </a:solidFill>
              <a:prstDash val="solid"/>
              <a:round/>
            </a:ln>
          </p:spPr>
          <p:txBody>
            <a:bodyPr rtlCol="0" anchor="ctr"/>
            <a:lstStyle/>
            <a:p>
              <a:pPr>
                <a:defRPr/>
              </a:pPr>
              <a:endParaRPr lang="en-US" sz="1500" dirty="0">
                <a:solidFill>
                  <a:srgbClr val="FFFFFF"/>
                </a:solidFill>
                <a:latin typeface="Amazon Ember"/>
              </a:endParaRPr>
            </a:p>
          </p:txBody>
        </p:sp>
        <p:sp>
          <p:nvSpPr>
            <p:cNvPr id="59" name="Freeform: Shape 53">
              <a:extLst>
                <a:ext uri="{FF2B5EF4-FFF2-40B4-BE49-F238E27FC236}">
                  <a16:creationId xmlns:a16="http://schemas.microsoft.com/office/drawing/2014/main" id="{A20BB4E9-1F9F-4143-A939-C6AA3C4C09BB}"/>
                </a:ext>
              </a:extLst>
            </p:cNvPr>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rgbClr val="3366FF"/>
              </a:solidFill>
              <a:prstDash val="solid"/>
              <a:round/>
            </a:ln>
          </p:spPr>
          <p:txBody>
            <a:bodyPr rtlCol="0" anchor="ctr"/>
            <a:lstStyle/>
            <a:p>
              <a:pPr>
                <a:defRPr/>
              </a:pPr>
              <a:endParaRPr lang="en-US" sz="1500" dirty="0">
                <a:solidFill>
                  <a:srgbClr val="FFFFFF"/>
                </a:solidFill>
                <a:latin typeface="Amazon Ember"/>
              </a:endParaRPr>
            </a:p>
          </p:txBody>
        </p:sp>
      </p:grpSp>
      <p:sp>
        <p:nvSpPr>
          <p:cNvPr id="60" name="Text Placeholder 29">
            <a:extLst>
              <a:ext uri="{FF2B5EF4-FFF2-40B4-BE49-F238E27FC236}">
                <a16:creationId xmlns:a16="http://schemas.microsoft.com/office/drawing/2014/main" id="{E45CBF06-6A6A-4B89-B422-0B88C3813EF1}"/>
              </a:ext>
            </a:extLst>
          </p:cNvPr>
          <p:cNvSpPr txBox="1">
            <a:spLocks/>
          </p:cNvSpPr>
          <p:nvPr/>
        </p:nvSpPr>
        <p:spPr>
          <a:xfrm>
            <a:off x="3462813" y="2659152"/>
            <a:ext cx="7748666" cy="940935"/>
          </a:xfrm>
          <a:prstGeom prst="rect">
            <a:avLst/>
          </a:prstGeom>
          <a:noFill/>
        </p:spPr>
        <p:txBody>
          <a:bodyPr vert="horz" lIns="0" tIns="0" rIns="0" bIns="0" rtlCol="0" anchor="ctr" anchorCtr="0">
            <a:noAutofit/>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812747">
              <a:defRPr/>
            </a:pPr>
            <a:r>
              <a:rPr lang="ja-JP" altLang="en-US" sz="2667" b="1" dirty="0">
                <a:latin typeface="メイリオ" panose="020B0604030504040204" pitchFamily="50" charset="-128"/>
                <a:ea typeface="メイリオ" panose="020B0604030504040204" pitchFamily="50" charset="-128"/>
                <a:cs typeface="+mn-cs"/>
              </a:rPr>
              <a:t>機械学習 </a:t>
            </a:r>
            <a:r>
              <a:rPr lang="en-US" altLang="ja-JP" sz="2667" b="1" dirty="0">
                <a:latin typeface="メイリオ" panose="020B0604030504040204" pitchFamily="50" charset="-128"/>
                <a:ea typeface="メイリオ" panose="020B0604030504040204" pitchFamily="50" charset="-128"/>
                <a:cs typeface="+mn-cs"/>
              </a:rPr>
              <a:t>(Machine Learning, </a:t>
            </a:r>
            <a:r>
              <a:rPr lang="en-US" sz="2667" b="1" dirty="0">
                <a:latin typeface="メイリオ" panose="020B0604030504040204" pitchFamily="50" charset="-128"/>
                <a:ea typeface="メイリオ" panose="020B0604030504040204" pitchFamily="50" charset="-128"/>
                <a:cs typeface="+mn-cs"/>
              </a:rPr>
              <a:t>ML) </a:t>
            </a:r>
          </a:p>
          <a:p>
            <a:pPr defTabSz="812747">
              <a:spcAft>
                <a:spcPts val="1500"/>
              </a:spcAft>
              <a:defRPr/>
            </a:pPr>
            <a:r>
              <a:rPr lang="en-US" sz="1667" dirty="0">
                <a:latin typeface="メイリオ" panose="020B0604030504040204" pitchFamily="50" charset="-128"/>
                <a:ea typeface="メイリオ" panose="020B0604030504040204" pitchFamily="50" charset="-128"/>
              </a:rPr>
              <a:t>AI</a:t>
            </a:r>
            <a:r>
              <a:rPr lang="ja-JP" altLang="en-US" sz="1667" dirty="0">
                <a:latin typeface="メイリオ" panose="020B0604030504040204" pitchFamily="50" charset="-128"/>
                <a:ea typeface="メイリオ" panose="020B0604030504040204" pitchFamily="50" charset="-128"/>
              </a:rPr>
              <a:t>の一種であり、知的モデルを構築するためにデータの中の傾向を学習する技術</a:t>
            </a:r>
            <a:endParaRPr lang="en-US" sz="1500" dirty="0">
              <a:latin typeface="メイリオ" panose="020B0604030504040204" pitchFamily="50" charset="-128"/>
              <a:ea typeface="メイリオ" panose="020B0604030504040204" pitchFamily="50" charset="-128"/>
            </a:endParaRPr>
          </a:p>
        </p:txBody>
      </p:sp>
      <p:grpSp>
        <p:nvGrpSpPr>
          <p:cNvPr id="61" name="Group 201">
            <a:extLst>
              <a:ext uri="{FF2B5EF4-FFF2-40B4-BE49-F238E27FC236}">
                <a16:creationId xmlns:a16="http://schemas.microsoft.com/office/drawing/2014/main" id="{8EDB8E73-9CC7-46B3-9F7E-688E3B1280E6}"/>
              </a:ext>
            </a:extLst>
          </p:cNvPr>
          <p:cNvGrpSpPr/>
          <p:nvPr/>
        </p:nvGrpSpPr>
        <p:grpSpPr>
          <a:xfrm>
            <a:off x="3604852" y="3936972"/>
            <a:ext cx="550795" cy="750548"/>
            <a:chOff x="4255200" y="2140650"/>
            <a:chExt cx="627698" cy="855345"/>
          </a:xfrm>
        </p:grpSpPr>
        <p:sp>
          <p:nvSpPr>
            <p:cNvPr id="62" name="Freeform: Shape 84">
              <a:extLst>
                <a:ext uri="{FF2B5EF4-FFF2-40B4-BE49-F238E27FC236}">
                  <a16:creationId xmlns:a16="http://schemas.microsoft.com/office/drawing/2014/main" id="{5A1866CD-B6CC-4986-9C9B-E9B6BAD74498}"/>
                </a:ext>
              </a:extLst>
            </p:cNvPr>
            <p:cNvSpPr/>
            <p:nvPr/>
          </p:nvSpPr>
          <p:spPr>
            <a:xfrm>
              <a:off x="4488563" y="2372108"/>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63" name="Freeform: Shape 85">
              <a:extLst>
                <a:ext uri="{FF2B5EF4-FFF2-40B4-BE49-F238E27FC236}">
                  <a16:creationId xmlns:a16="http://schemas.microsoft.com/office/drawing/2014/main" id="{B8546603-54B6-4C5B-944A-4D366FD790DC}"/>
                </a:ext>
              </a:extLst>
            </p:cNvPr>
            <p:cNvSpPr/>
            <p:nvPr/>
          </p:nvSpPr>
          <p:spPr>
            <a:xfrm>
              <a:off x="4488563" y="2602613"/>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64" name="Freeform: Shape 87">
              <a:extLst>
                <a:ext uri="{FF2B5EF4-FFF2-40B4-BE49-F238E27FC236}">
                  <a16:creationId xmlns:a16="http://schemas.microsoft.com/office/drawing/2014/main" id="{19BC6582-2E58-43ED-B6F9-39D7B2B68921}"/>
                </a:ext>
              </a:extLst>
            </p:cNvPr>
            <p:cNvSpPr/>
            <p:nvPr/>
          </p:nvSpPr>
          <p:spPr>
            <a:xfrm>
              <a:off x="4403790" y="2830260"/>
              <a:ext cx="104775" cy="57150"/>
            </a:xfrm>
            <a:custGeom>
              <a:avLst/>
              <a:gdLst/>
              <a:ahLst/>
              <a:cxnLst/>
              <a:rect l="0" t="0" r="0" b="0"/>
              <a:pathLst>
                <a:path w="104775" h="57150">
                  <a:moveTo>
                    <a:pt x="7237" y="7237"/>
                  </a:moveTo>
                  <a:lnTo>
                    <a:pt x="99630"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65" name="Freeform: Shape 88">
              <a:extLst>
                <a:ext uri="{FF2B5EF4-FFF2-40B4-BE49-F238E27FC236}">
                  <a16:creationId xmlns:a16="http://schemas.microsoft.com/office/drawing/2014/main" id="{4AC4DA77-BD23-4E43-AFD1-3E3AA999C6E5}"/>
                </a:ext>
              </a:extLst>
            </p:cNvPr>
            <p:cNvSpPr/>
            <p:nvPr/>
          </p:nvSpPr>
          <p:spPr>
            <a:xfrm>
              <a:off x="4403790" y="2715960"/>
              <a:ext cx="104775" cy="57150"/>
            </a:xfrm>
            <a:custGeom>
              <a:avLst/>
              <a:gdLst/>
              <a:ahLst/>
              <a:cxnLst/>
              <a:rect l="0" t="0" r="0" b="0"/>
              <a:pathLst>
                <a:path w="104775" h="57150">
                  <a:moveTo>
                    <a:pt x="99630" y="7237"/>
                  </a:moveTo>
                  <a:lnTo>
                    <a:pt x="7237" y="5200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66" name="Freeform: Shape 89">
              <a:extLst>
                <a:ext uri="{FF2B5EF4-FFF2-40B4-BE49-F238E27FC236}">
                  <a16:creationId xmlns:a16="http://schemas.microsoft.com/office/drawing/2014/main" id="{E8CD1EE1-7104-42DC-A074-B719898544B4}"/>
                </a:ext>
              </a:extLst>
            </p:cNvPr>
            <p:cNvSpPr/>
            <p:nvPr/>
          </p:nvSpPr>
          <p:spPr>
            <a:xfrm>
              <a:off x="4403790" y="2599755"/>
              <a:ext cx="104775" cy="57150"/>
            </a:xfrm>
            <a:custGeom>
              <a:avLst/>
              <a:gdLst/>
              <a:ahLst/>
              <a:cxnLst/>
              <a:rect l="0" t="0" r="0" b="0"/>
              <a:pathLst>
                <a:path w="104775" h="57150">
                  <a:moveTo>
                    <a:pt x="7237" y="7237"/>
                  </a:moveTo>
                  <a:lnTo>
                    <a:pt x="99630"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67" name="Freeform: Shape 90">
              <a:extLst>
                <a:ext uri="{FF2B5EF4-FFF2-40B4-BE49-F238E27FC236}">
                  <a16:creationId xmlns:a16="http://schemas.microsoft.com/office/drawing/2014/main" id="{BADBE7D1-0879-4454-B421-DA45720D7E81}"/>
                </a:ext>
              </a:extLst>
            </p:cNvPr>
            <p:cNvSpPr/>
            <p:nvPr/>
          </p:nvSpPr>
          <p:spPr>
            <a:xfrm>
              <a:off x="4403790" y="2484503"/>
              <a:ext cx="104775" cy="57150"/>
            </a:xfrm>
            <a:custGeom>
              <a:avLst/>
              <a:gdLst/>
              <a:ahLst/>
              <a:cxnLst/>
              <a:rect l="0" t="0" r="0" b="0"/>
              <a:pathLst>
                <a:path w="104775" h="57150">
                  <a:moveTo>
                    <a:pt x="99630" y="7237"/>
                  </a:moveTo>
                  <a:lnTo>
                    <a:pt x="7237" y="5295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68" name="Freeform: Shape 91">
              <a:extLst>
                <a:ext uri="{FF2B5EF4-FFF2-40B4-BE49-F238E27FC236}">
                  <a16:creationId xmlns:a16="http://schemas.microsoft.com/office/drawing/2014/main" id="{FE9DF747-B48E-4007-84E2-970B5C08D484}"/>
                </a:ext>
              </a:extLst>
            </p:cNvPr>
            <p:cNvSpPr/>
            <p:nvPr/>
          </p:nvSpPr>
          <p:spPr>
            <a:xfrm>
              <a:off x="4403790" y="2368298"/>
              <a:ext cx="104775" cy="57150"/>
            </a:xfrm>
            <a:custGeom>
              <a:avLst/>
              <a:gdLst/>
              <a:ahLst/>
              <a:cxnLst/>
              <a:rect l="0" t="0" r="0" b="0"/>
              <a:pathLst>
                <a:path w="104775" h="57150">
                  <a:moveTo>
                    <a:pt x="7237" y="7237"/>
                  </a:moveTo>
                  <a:lnTo>
                    <a:pt x="99630"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69" name="Freeform: Shape 92">
              <a:extLst>
                <a:ext uri="{FF2B5EF4-FFF2-40B4-BE49-F238E27FC236}">
                  <a16:creationId xmlns:a16="http://schemas.microsoft.com/office/drawing/2014/main" id="{9ED7EE08-1062-47D0-9DBC-BA3549C66A04}"/>
                </a:ext>
              </a:extLst>
            </p:cNvPr>
            <p:cNvSpPr/>
            <p:nvPr/>
          </p:nvSpPr>
          <p:spPr>
            <a:xfrm>
              <a:off x="4403790" y="2253998"/>
              <a:ext cx="104775" cy="57150"/>
            </a:xfrm>
            <a:custGeom>
              <a:avLst/>
              <a:gdLst/>
              <a:ahLst/>
              <a:cxnLst/>
              <a:rect l="0" t="0" r="0" b="0"/>
              <a:pathLst>
                <a:path w="104775" h="57150">
                  <a:moveTo>
                    <a:pt x="99630" y="7237"/>
                  </a:moveTo>
                  <a:lnTo>
                    <a:pt x="7237" y="5200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70" name="Freeform: Shape 93">
              <a:extLst>
                <a:ext uri="{FF2B5EF4-FFF2-40B4-BE49-F238E27FC236}">
                  <a16:creationId xmlns:a16="http://schemas.microsoft.com/office/drawing/2014/main" id="{2C55A5D6-ECCF-40FF-9B1D-C07D5E748945}"/>
                </a:ext>
              </a:extLst>
            </p:cNvPr>
            <p:cNvSpPr/>
            <p:nvPr/>
          </p:nvSpPr>
          <p:spPr>
            <a:xfrm>
              <a:off x="4377120" y="2629283"/>
              <a:ext cx="152400" cy="228600"/>
            </a:xfrm>
            <a:custGeom>
              <a:avLst/>
              <a:gdLst/>
              <a:ahLst/>
              <a:cxnLst/>
              <a:rect l="0" t="0" r="0" b="0"/>
              <a:pathLst>
                <a:path w="152400" h="228600">
                  <a:moveTo>
                    <a:pt x="152970" y="224407"/>
                  </a:moveTo>
                  <a:lnTo>
                    <a:pt x="7237"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71" name="Freeform: Shape 94">
              <a:extLst>
                <a:ext uri="{FF2B5EF4-FFF2-40B4-BE49-F238E27FC236}">
                  <a16:creationId xmlns:a16="http://schemas.microsoft.com/office/drawing/2014/main" id="{C404679B-1AFC-4591-933F-D65D9227C47F}"/>
                </a:ext>
              </a:extLst>
            </p:cNvPr>
            <p:cNvSpPr/>
            <p:nvPr/>
          </p:nvSpPr>
          <p:spPr>
            <a:xfrm>
              <a:off x="4379978" y="2395920"/>
              <a:ext cx="152400" cy="228600"/>
            </a:xfrm>
            <a:custGeom>
              <a:avLst/>
              <a:gdLst/>
              <a:ahLst/>
              <a:cxnLst/>
              <a:rect l="0" t="0" r="0" b="0"/>
              <a:pathLst>
                <a:path w="152400" h="228600">
                  <a:moveTo>
                    <a:pt x="150112" y="225360"/>
                  </a:moveTo>
                  <a:lnTo>
                    <a:pt x="7237"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72" name="Freeform: Shape 95">
              <a:extLst>
                <a:ext uri="{FF2B5EF4-FFF2-40B4-BE49-F238E27FC236}">
                  <a16:creationId xmlns:a16="http://schemas.microsoft.com/office/drawing/2014/main" id="{553C222C-1546-419D-B909-2331F9DD4D68}"/>
                </a:ext>
              </a:extLst>
            </p:cNvPr>
            <p:cNvSpPr/>
            <p:nvPr/>
          </p:nvSpPr>
          <p:spPr>
            <a:xfrm>
              <a:off x="4377120" y="2283525"/>
              <a:ext cx="152400" cy="228600"/>
            </a:xfrm>
            <a:custGeom>
              <a:avLst/>
              <a:gdLst/>
              <a:ahLst/>
              <a:cxnLst/>
              <a:rect l="0" t="0" r="0" b="0"/>
              <a:pathLst>
                <a:path w="152400" h="228600">
                  <a:moveTo>
                    <a:pt x="7237" y="223455"/>
                  </a:moveTo>
                  <a:lnTo>
                    <a:pt x="152970"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73" name="Freeform: Shape 96">
              <a:extLst>
                <a:ext uri="{FF2B5EF4-FFF2-40B4-BE49-F238E27FC236}">
                  <a16:creationId xmlns:a16="http://schemas.microsoft.com/office/drawing/2014/main" id="{D049A537-D8A5-4AFA-A5D9-714F7EB7FB73}"/>
                </a:ext>
              </a:extLst>
            </p:cNvPr>
            <p:cNvSpPr/>
            <p:nvPr/>
          </p:nvSpPr>
          <p:spPr>
            <a:xfrm>
              <a:off x="4362833" y="2291145"/>
              <a:ext cx="180975" cy="438150"/>
            </a:xfrm>
            <a:custGeom>
              <a:avLst/>
              <a:gdLst/>
              <a:ahLst/>
              <a:cxnLst/>
              <a:rect l="0" t="0" r="0" b="0"/>
              <a:pathLst>
                <a:path w="180975" h="438150">
                  <a:moveTo>
                    <a:pt x="7237" y="438720"/>
                  </a:moveTo>
                  <a:lnTo>
                    <a:pt x="181545"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74" name="Freeform: Shape 97">
              <a:extLst>
                <a:ext uri="{FF2B5EF4-FFF2-40B4-BE49-F238E27FC236}">
                  <a16:creationId xmlns:a16="http://schemas.microsoft.com/office/drawing/2014/main" id="{ABF413A0-9F4F-4ED5-8CEB-5FF9E96B6B4E}"/>
                </a:ext>
              </a:extLst>
            </p:cNvPr>
            <p:cNvSpPr/>
            <p:nvPr/>
          </p:nvSpPr>
          <p:spPr>
            <a:xfrm>
              <a:off x="4362833" y="2406398"/>
              <a:ext cx="180975" cy="447675"/>
            </a:xfrm>
            <a:custGeom>
              <a:avLst/>
              <a:gdLst/>
              <a:ahLst/>
              <a:cxnLst/>
              <a:rect l="0" t="0" r="0" b="0"/>
              <a:pathLst>
                <a:path w="180975" h="447675">
                  <a:moveTo>
                    <a:pt x="7237" y="7237"/>
                  </a:moveTo>
                  <a:lnTo>
                    <a:pt x="181545" y="44062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75" name="Freeform: Shape 101">
              <a:extLst>
                <a:ext uri="{FF2B5EF4-FFF2-40B4-BE49-F238E27FC236}">
                  <a16:creationId xmlns:a16="http://schemas.microsoft.com/office/drawing/2014/main" id="{5F89E3A0-9D80-4A3E-82BB-F50C92353F24}"/>
                </a:ext>
              </a:extLst>
            </p:cNvPr>
            <p:cNvSpPr/>
            <p:nvPr/>
          </p:nvSpPr>
          <p:spPr>
            <a:xfrm>
              <a:off x="4636200" y="2830260"/>
              <a:ext cx="104775" cy="57150"/>
            </a:xfrm>
            <a:custGeom>
              <a:avLst/>
              <a:gdLst/>
              <a:ahLst/>
              <a:cxnLst/>
              <a:rect l="0" t="0" r="0" b="0"/>
              <a:pathLst>
                <a:path w="104775" h="57150">
                  <a:moveTo>
                    <a:pt x="99630" y="7237"/>
                  </a:moveTo>
                  <a:lnTo>
                    <a:pt x="7237"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76" name="Freeform: Shape 102">
              <a:extLst>
                <a:ext uri="{FF2B5EF4-FFF2-40B4-BE49-F238E27FC236}">
                  <a16:creationId xmlns:a16="http://schemas.microsoft.com/office/drawing/2014/main" id="{CA0C489B-3BCA-49F1-B8CB-EB9466654542}"/>
                </a:ext>
              </a:extLst>
            </p:cNvPr>
            <p:cNvSpPr/>
            <p:nvPr/>
          </p:nvSpPr>
          <p:spPr>
            <a:xfrm>
              <a:off x="4636200" y="2715960"/>
              <a:ext cx="104775" cy="57150"/>
            </a:xfrm>
            <a:custGeom>
              <a:avLst/>
              <a:gdLst/>
              <a:ahLst/>
              <a:cxnLst/>
              <a:rect l="0" t="0" r="0" b="0"/>
              <a:pathLst>
                <a:path w="104775" h="57150">
                  <a:moveTo>
                    <a:pt x="7237" y="7237"/>
                  </a:moveTo>
                  <a:lnTo>
                    <a:pt x="99630" y="5200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77" name="Freeform: Shape 103">
              <a:extLst>
                <a:ext uri="{FF2B5EF4-FFF2-40B4-BE49-F238E27FC236}">
                  <a16:creationId xmlns:a16="http://schemas.microsoft.com/office/drawing/2014/main" id="{5F95EBA6-CE7F-4087-AB0B-4B99B913BEA3}"/>
                </a:ext>
              </a:extLst>
            </p:cNvPr>
            <p:cNvSpPr/>
            <p:nvPr/>
          </p:nvSpPr>
          <p:spPr>
            <a:xfrm>
              <a:off x="4636200" y="2599755"/>
              <a:ext cx="104775" cy="57150"/>
            </a:xfrm>
            <a:custGeom>
              <a:avLst/>
              <a:gdLst/>
              <a:ahLst/>
              <a:cxnLst/>
              <a:rect l="0" t="0" r="0" b="0"/>
              <a:pathLst>
                <a:path w="104775" h="57150">
                  <a:moveTo>
                    <a:pt x="99630" y="7237"/>
                  </a:moveTo>
                  <a:lnTo>
                    <a:pt x="7237"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78" name="Freeform: Shape 104">
              <a:extLst>
                <a:ext uri="{FF2B5EF4-FFF2-40B4-BE49-F238E27FC236}">
                  <a16:creationId xmlns:a16="http://schemas.microsoft.com/office/drawing/2014/main" id="{A1A5FD34-2489-4B4E-AB3B-9CCDE2F6B028}"/>
                </a:ext>
              </a:extLst>
            </p:cNvPr>
            <p:cNvSpPr/>
            <p:nvPr/>
          </p:nvSpPr>
          <p:spPr>
            <a:xfrm>
              <a:off x="4636200" y="2484503"/>
              <a:ext cx="104775" cy="57150"/>
            </a:xfrm>
            <a:custGeom>
              <a:avLst/>
              <a:gdLst/>
              <a:ahLst/>
              <a:cxnLst/>
              <a:rect l="0" t="0" r="0" b="0"/>
              <a:pathLst>
                <a:path w="104775" h="57150">
                  <a:moveTo>
                    <a:pt x="7237" y="7237"/>
                  </a:moveTo>
                  <a:lnTo>
                    <a:pt x="99630" y="5295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79" name="Freeform: Shape 105">
              <a:extLst>
                <a:ext uri="{FF2B5EF4-FFF2-40B4-BE49-F238E27FC236}">
                  <a16:creationId xmlns:a16="http://schemas.microsoft.com/office/drawing/2014/main" id="{EBB9B48B-FF53-4E06-A29B-48364F853732}"/>
                </a:ext>
              </a:extLst>
            </p:cNvPr>
            <p:cNvSpPr/>
            <p:nvPr/>
          </p:nvSpPr>
          <p:spPr>
            <a:xfrm>
              <a:off x="4636200" y="2368298"/>
              <a:ext cx="104775" cy="57150"/>
            </a:xfrm>
            <a:custGeom>
              <a:avLst/>
              <a:gdLst/>
              <a:ahLst/>
              <a:cxnLst/>
              <a:rect l="0" t="0" r="0" b="0"/>
              <a:pathLst>
                <a:path w="104775" h="57150">
                  <a:moveTo>
                    <a:pt x="99630" y="7237"/>
                  </a:moveTo>
                  <a:lnTo>
                    <a:pt x="7237" y="5391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80" name="Freeform: Shape 106">
              <a:extLst>
                <a:ext uri="{FF2B5EF4-FFF2-40B4-BE49-F238E27FC236}">
                  <a16:creationId xmlns:a16="http://schemas.microsoft.com/office/drawing/2014/main" id="{C5B5A4C7-96E9-4D24-A224-6E2C57E0D8A8}"/>
                </a:ext>
              </a:extLst>
            </p:cNvPr>
            <p:cNvSpPr/>
            <p:nvPr/>
          </p:nvSpPr>
          <p:spPr>
            <a:xfrm>
              <a:off x="4636200" y="2253998"/>
              <a:ext cx="104775" cy="57150"/>
            </a:xfrm>
            <a:custGeom>
              <a:avLst/>
              <a:gdLst/>
              <a:ahLst/>
              <a:cxnLst/>
              <a:rect l="0" t="0" r="0" b="0"/>
              <a:pathLst>
                <a:path w="104775" h="57150">
                  <a:moveTo>
                    <a:pt x="7237" y="7237"/>
                  </a:moveTo>
                  <a:lnTo>
                    <a:pt x="99630" y="5200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81" name="Freeform: Shape 107">
              <a:extLst>
                <a:ext uri="{FF2B5EF4-FFF2-40B4-BE49-F238E27FC236}">
                  <a16:creationId xmlns:a16="http://schemas.microsoft.com/office/drawing/2014/main" id="{23B448E2-1AE5-41E7-A5B5-6A3FCD84526D}"/>
                </a:ext>
              </a:extLst>
            </p:cNvPr>
            <p:cNvSpPr/>
            <p:nvPr/>
          </p:nvSpPr>
          <p:spPr>
            <a:xfrm>
              <a:off x="4609530" y="2629283"/>
              <a:ext cx="152400" cy="228600"/>
            </a:xfrm>
            <a:custGeom>
              <a:avLst/>
              <a:gdLst/>
              <a:ahLst/>
              <a:cxnLst/>
              <a:rect l="0" t="0" r="0" b="0"/>
              <a:pathLst>
                <a:path w="152400" h="228600">
                  <a:moveTo>
                    <a:pt x="7237" y="224407"/>
                  </a:moveTo>
                  <a:lnTo>
                    <a:pt x="152970"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82" name="Freeform: Shape 108">
              <a:extLst>
                <a:ext uri="{FF2B5EF4-FFF2-40B4-BE49-F238E27FC236}">
                  <a16:creationId xmlns:a16="http://schemas.microsoft.com/office/drawing/2014/main" id="{0B9DBEA0-138B-4DFC-86D3-1000F0A9745A}"/>
                </a:ext>
              </a:extLst>
            </p:cNvPr>
            <p:cNvSpPr/>
            <p:nvPr/>
          </p:nvSpPr>
          <p:spPr>
            <a:xfrm>
              <a:off x="4609530" y="2395920"/>
              <a:ext cx="152400" cy="228600"/>
            </a:xfrm>
            <a:custGeom>
              <a:avLst/>
              <a:gdLst/>
              <a:ahLst/>
              <a:cxnLst/>
              <a:rect l="0" t="0" r="0" b="0"/>
              <a:pathLst>
                <a:path w="152400" h="228600">
                  <a:moveTo>
                    <a:pt x="7237" y="225360"/>
                  </a:moveTo>
                  <a:lnTo>
                    <a:pt x="150112"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83" name="Freeform: Shape 109">
              <a:extLst>
                <a:ext uri="{FF2B5EF4-FFF2-40B4-BE49-F238E27FC236}">
                  <a16:creationId xmlns:a16="http://schemas.microsoft.com/office/drawing/2014/main" id="{B2851DA0-FB62-4A7A-920D-2C2BBF3D443F}"/>
                </a:ext>
              </a:extLst>
            </p:cNvPr>
            <p:cNvSpPr/>
            <p:nvPr/>
          </p:nvSpPr>
          <p:spPr>
            <a:xfrm>
              <a:off x="4609530" y="2283525"/>
              <a:ext cx="152400" cy="228600"/>
            </a:xfrm>
            <a:custGeom>
              <a:avLst/>
              <a:gdLst/>
              <a:ahLst/>
              <a:cxnLst/>
              <a:rect l="0" t="0" r="0" b="0"/>
              <a:pathLst>
                <a:path w="152400" h="228600">
                  <a:moveTo>
                    <a:pt x="152970" y="223455"/>
                  </a:moveTo>
                  <a:lnTo>
                    <a:pt x="7237"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84" name="Freeform: Shape 110">
              <a:extLst>
                <a:ext uri="{FF2B5EF4-FFF2-40B4-BE49-F238E27FC236}">
                  <a16:creationId xmlns:a16="http://schemas.microsoft.com/office/drawing/2014/main" id="{8031ED9D-8FCB-4D7A-8BFA-E293C9D2934C}"/>
                </a:ext>
              </a:extLst>
            </p:cNvPr>
            <p:cNvSpPr/>
            <p:nvPr/>
          </p:nvSpPr>
          <p:spPr>
            <a:xfrm>
              <a:off x="4595243" y="2291145"/>
              <a:ext cx="180975" cy="438150"/>
            </a:xfrm>
            <a:custGeom>
              <a:avLst/>
              <a:gdLst/>
              <a:ahLst/>
              <a:cxnLst/>
              <a:rect l="0" t="0" r="0" b="0"/>
              <a:pathLst>
                <a:path w="180975" h="438150">
                  <a:moveTo>
                    <a:pt x="181545" y="438720"/>
                  </a:moveTo>
                  <a:lnTo>
                    <a:pt x="7237" y="7237"/>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85" name="Freeform: Shape 111">
              <a:extLst>
                <a:ext uri="{FF2B5EF4-FFF2-40B4-BE49-F238E27FC236}">
                  <a16:creationId xmlns:a16="http://schemas.microsoft.com/office/drawing/2014/main" id="{8F02763B-D09C-43FC-88DB-F3AC4E33DADF}"/>
                </a:ext>
              </a:extLst>
            </p:cNvPr>
            <p:cNvSpPr/>
            <p:nvPr/>
          </p:nvSpPr>
          <p:spPr>
            <a:xfrm>
              <a:off x="4595243" y="2406398"/>
              <a:ext cx="180975" cy="447675"/>
            </a:xfrm>
            <a:custGeom>
              <a:avLst/>
              <a:gdLst/>
              <a:ahLst/>
              <a:cxnLst/>
              <a:rect l="0" t="0" r="0" b="0"/>
              <a:pathLst>
                <a:path w="180975" h="447675">
                  <a:moveTo>
                    <a:pt x="181545" y="7237"/>
                  </a:moveTo>
                  <a:lnTo>
                    <a:pt x="7237" y="440625"/>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86" name="Freeform: Shape 80">
              <a:extLst>
                <a:ext uri="{FF2B5EF4-FFF2-40B4-BE49-F238E27FC236}">
                  <a16:creationId xmlns:a16="http://schemas.microsoft.com/office/drawing/2014/main" id="{61A0361A-940A-4462-BF5C-ACA1A0A32970}"/>
                </a:ext>
              </a:extLst>
            </p:cNvPr>
            <p:cNvSpPr/>
            <p:nvPr/>
          </p:nvSpPr>
          <p:spPr>
            <a:xfrm>
              <a:off x="4255200" y="2255903"/>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87" name="Freeform: Shape 81">
              <a:extLst>
                <a:ext uri="{FF2B5EF4-FFF2-40B4-BE49-F238E27FC236}">
                  <a16:creationId xmlns:a16="http://schemas.microsoft.com/office/drawing/2014/main" id="{9A1FAD7D-0893-4B05-ABC6-DB06FF311A77}"/>
                </a:ext>
              </a:extLst>
            </p:cNvPr>
            <p:cNvSpPr/>
            <p:nvPr/>
          </p:nvSpPr>
          <p:spPr>
            <a:xfrm>
              <a:off x="4255200" y="2486408"/>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88" name="Freeform: Shape 82">
              <a:extLst>
                <a:ext uri="{FF2B5EF4-FFF2-40B4-BE49-F238E27FC236}">
                  <a16:creationId xmlns:a16="http://schemas.microsoft.com/office/drawing/2014/main" id="{ACFF1368-6C5F-437C-9F0F-0BF066A8F424}"/>
                </a:ext>
              </a:extLst>
            </p:cNvPr>
            <p:cNvSpPr/>
            <p:nvPr/>
          </p:nvSpPr>
          <p:spPr>
            <a:xfrm>
              <a:off x="4255200" y="2717865"/>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89" name="Freeform: Shape 83">
              <a:extLst>
                <a:ext uri="{FF2B5EF4-FFF2-40B4-BE49-F238E27FC236}">
                  <a16:creationId xmlns:a16="http://schemas.microsoft.com/office/drawing/2014/main" id="{5F8BFA2A-877D-441A-9351-3CF215BBD63B}"/>
                </a:ext>
              </a:extLst>
            </p:cNvPr>
            <p:cNvSpPr/>
            <p:nvPr/>
          </p:nvSpPr>
          <p:spPr>
            <a:xfrm>
              <a:off x="4488563" y="2140650"/>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90" name="Freeform: Shape 86">
              <a:extLst>
                <a:ext uri="{FF2B5EF4-FFF2-40B4-BE49-F238E27FC236}">
                  <a16:creationId xmlns:a16="http://schemas.microsoft.com/office/drawing/2014/main" id="{A45427E1-4CC0-410A-9629-316D2C396015}"/>
                </a:ext>
              </a:extLst>
            </p:cNvPr>
            <p:cNvSpPr/>
            <p:nvPr/>
          </p:nvSpPr>
          <p:spPr>
            <a:xfrm>
              <a:off x="4488563" y="2834070"/>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91" name="Freeform: Shape 98">
              <a:extLst>
                <a:ext uri="{FF2B5EF4-FFF2-40B4-BE49-F238E27FC236}">
                  <a16:creationId xmlns:a16="http://schemas.microsoft.com/office/drawing/2014/main" id="{094EF1FC-1281-423A-B569-E85203BB6FCC}"/>
                </a:ext>
              </a:extLst>
            </p:cNvPr>
            <p:cNvSpPr/>
            <p:nvPr/>
          </p:nvSpPr>
          <p:spPr>
            <a:xfrm>
              <a:off x="4720973" y="2255903"/>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92" name="Freeform: Shape 99">
              <a:extLst>
                <a:ext uri="{FF2B5EF4-FFF2-40B4-BE49-F238E27FC236}">
                  <a16:creationId xmlns:a16="http://schemas.microsoft.com/office/drawing/2014/main" id="{624B6C98-0667-4C73-8675-DAF927EEF45D}"/>
                </a:ext>
              </a:extLst>
            </p:cNvPr>
            <p:cNvSpPr/>
            <p:nvPr/>
          </p:nvSpPr>
          <p:spPr>
            <a:xfrm>
              <a:off x="4720973" y="2486408"/>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sp>
          <p:nvSpPr>
            <p:cNvPr id="93" name="Freeform: Shape 100">
              <a:extLst>
                <a:ext uri="{FF2B5EF4-FFF2-40B4-BE49-F238E27FC236}">
                  <a16:creationId xmlns:a16="http://schemas.microsoft.com/office/drawing/2014/main" id="{6EDDA1B2-726C-4AB0-947B-A5BF2D842F81}"/>
                </a:ext>
              </a:extLst>
            </p:cNvPr>
            <p:cNvSpPr/>
            <p:nvPr/>
          </p:nvSpPr>
          <p:spPr>
            <a:xfrm>
              <a:off x="4720973" y="2717865"/>
              <a:ext cx="161925" cy="161925"/>
            </a:xfrm>
            <a:custGeom>
              <a:avLst/>
              <a:gdLst/>
              <a:ahLst/>
              <a:cxnLst/>
              <a:rect l="0" t="0" r="0" b="0"/>
              <a:pathLst>
                <a:path w="161925" h="161925">
                  <a:moveTo>
                    <a:pt x="163447" y="85342"/>
                  </a:moveTo>
                  <a:cubicBezTo>
                    <a:pt x="163447" y="128479"/>
                    <a:pt x="128479" y="163447"/>
                    <a:pt x="85342" y="163447"/>
                  </a:cubicBezTo>
                  <a:cubicBezTo>
                    <a:pt x="42206" y="163447"/>
                    <a:pt x="7237" y="128479"/>
                    <a:pt x="7237" y="85342"/>
                  </a:cubicBezTo>
                  <a:cubicBezTo>
                    <a:pt x="7237" y="42206"/>
                    <a:pt x="42206" y="7237"/>
                    <a:pt x="85342" y="7237"/>
                  </a:cubicBezTo>
                  <a:cubicBezTo>
                    <a:pt x="128479" y="7237"/>
                    <a:pt x="163447" y="42206"/>
                    <a:pt x="163447" y="85342"/>
                  </a:cubicBezTo>
                  <a:close/>
                </a:path>
              </a:pathLst>
            </a:custGeom>
            <a:noFill/>
            <a:ln w="19050" cap="rnd">
              <a:solidFill>
                <a:srgbClr val="3366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a:defRPr/>
              </a:pPr>
              <a:endParaRPr lang="en-US" sz="1500" dirty="0">
                <a:solidFill>
                  <a:srgbClr val="FFFFFF"/>
                </a:solidFill>
                <a:latin typeface="Amazon Ember"/>
              </a:endParaRPr>
            </a:p>
          </p:txBody>
        </p:sp>
      </p:grpSp>
      <p:sp>
        <p:nvSpPr>
          <p:cNvPr id="94" name="Text Placeholder 29">
            <a:extLst>
              <a:ext uri="{FF2B5EF4-FFF2-40B4-BE49-F238E27FC236}">
                <a16:creationId xmlns:a16="http://schemas.microsoft.com/office/drawing/2014/main" id="{A268BF8D-45C0-4B51-8D7D-078797B46FC8}"/>
              </a:ext>
            </a:extLst>
          </p:cNvPr>
          <p:cNvSpPr txBox="1">
            <a:spLocks/>
          </p:cNvSpPr>
          <p:nvPr/>
        </p:nvSpPr>
        <p:spPr>
          <a:xfrm>
            <a:off x="4329550" y="3825935"/>
            <a:ext cx="6534723" cy="993788"/>
          </a:xfrm>
          <a:prstGeom prst="rect">
            <a:avLst/>
          </a:prstGeom>
        </p:spPr>
        <p:txBody>
          <a:bodyPr vert="horz" lIns="0" tIns="0" rIns="0" bIns="0" rtlCol="0" anchor="ctr" anchorCtr="0">
            <a:noAutofit/>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812747">
              <a:spcBef>
                <a:spcPts val="0"/>
              </a:spcBef>
              <a:defRPr/>
            </a:pPr>
            <a:r>
              <a:rPr lang="ja-JP" altLang="en-US" sz="2667" b="1" dirty="0">
                <a:latin typeface="メイリオ" panose="020B0604030504040204" pitchFamily="50" charset="-128"/>
                <a:ea typeface="メイリオ" panose="020B0604030504040204" pitchFamily="50" charset="-128"/>
                <a:cs typeface="+mn-cs"/>
              </a:rPr>
              <a:t>深層学習 </a:t>
            </a:r>
            <a:r>
              <a:rPr lang="en-US" altLang="ja-JP" sz="2667" b="1" dirty="0">
                <a:latin typeface="メイリオ" panose="020B0604030504040204" pitchFamily="50" charset="-128"/>
                <a:ea typeface="メイリオ" panose="020B0604030504040204" pitchFamily="50" charset="-128"/>
                <a:cs typeface="+mn-cs"/>
              </a:rPr>
              <a:t>(Deep Learning, </a:t>
            </a:r>
            <a:r>
              <a:rPr lang="en-US" sz="2667" b="1" dirty="0">
                <a:latin typeface="メイリオ" panose="020B0604030504040204" pitchFamily="50" charset="-128"/>
                <a:ea typeface="メイリオ" panose="020B0604030504040204" pitchFamily="50" charset="-128"/>
                <a:cs typeface="+mn-cs"/>
              </a:rPr>
              <a:t>DL) </a:t>
            </a:r>
          </a:p>
          <a:p>
            <a:pPr defTabSz="812747">
              <a:defRPr/>
            </a:pPr>
            <a:r>
              <a:rPr lang="en-US" sz="1667" dirty="0">
                <a:latin typeface="メイリオ" panose="020B0604030504040204" pitchFamily="50" charset="-128"/>
                <a:ea typeface="メイリオ" panose="020B0604030504040204" pitchFamily="50" charset="-128"/>
              </a:rPr>
              <a:t>ML</a:t>
            </a:r>
            <a:r>
              <a:rPr lang="ja-JP" altLang="en-US" sz="1667" dirty="0">
                <a:latin typeface="メイリオ" panose="020B0604030504040204" pitchFamily="50" charset="-128"/>
                <a:ea typeface="メイリオ" panose="020B0604030504040204" pitchFamily="50" charset="-128"/>
              </a:rPr>
              <a:t>の一種であり、音声・画像認識などのタスクを深い複数レイヤー構造のニューラルネットワークで実現する技術</a:t>
            </a:r>
            <a:endParaRPr lang="en-US" sz="1500" dirty="0">
              <a:latin typeface="メイリオ" panose="020B0604030504040204" pitchFamily="50" charset="-128"/>
              <a:ea typeface="メイリオ" panose="020B0604030504040204" pitchFamily="50" charset="-128"/>
            </a:endParaRPr>
          </a:p>
        </p:txBody>
      </p:sp>
      <p:sp>
        <p:nvSpPr>
          <p:cNvPr id="95" name="Freeform: Shape 1">
            <a:extLst>
              <a:ext uri="{FF2B5EF4-FFF2-40B4-BE49-F238E27FC236}">
                <a16:creationId xmlns:a16="http://schemas.microsoft.com/office/drawing/2014/main" id="{6C4DD5CA-1425-4ABD-84DE-BD2977D26124}"/>
              </a:ext>
            </a:extLst>
          </p:cNvPr>
          <p:cNvSpPr/>
          <p:nvPr/>
        </p:nvSpPr>
        <p:spPr bwMode="auto">
          <a:xfrm>
            <a:off x="1984856" y="2400024"/>
            <a:ext cx="486833" cy="730251"/>
          </a:xfrm>
          <a:custGeom>
            <a:avLst/>
            <a:gdLst>
              <a:gd name="connsiteX0" fmla="*/ 0 w 584200"/>
              <a:gd name="connsiteY0" fmla="*/ 0 h 876300"/>
              <a:gd name="connsiteX1" fmla="*/ 0 w 584200"/>
              <a:gd name="connsiteY1" fmla="*/ 876300 h 876300"/>
              <a:gd name="connsiteX2" fmla="*/ 584200 w 584200"/>
              <a:gd name="connsiteY2" fmla="*/ 876300 h 876300"/>
            </a:gdLst>
            <a:ahLst/>
            <a:cxnLst>
              <a:cxn ang="0">
                <a:pos x="connsiteX0" y="connsiteY0"/>
              </a:cxn>
              <a:cxn ang="0">
                <a:pos x="connsiteX1" y="connsiteY1"/>
              </a:cxn>
              <a:cxn ang="0">
                <a:pos x="connsiteX2" y="connsiteY2"/>
              </a:cxn>
            </a:cxnLst>
            <a:rect l="l" t="t" r="r" b="b"/>
            <a:pathLst>
              <a:path w="584200" h="876300">
                <a:moveTo>
                  <a:pt x="0" y="0"/>
                </a:moveTo>
                <a:lnTo>
                  <a:pt x="0" y="876300"/>
                </a:lnTo>
                <a:lnTo>
                  <a:pt x="584200" y="876300"/>
                </a:lnTo>
              </a:path>
            </a:pathLst>
          </a:custGeom>
          <a:noFill/>
          <a:ln w="19050">
            <a:solidFill>
              <a:schemeClr val="tx1"/>
            </a:solidFill>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500" dirty="0">
              <a:solidFill>
                <a:srgbClr val="FFFFFF"/>
              </a:solidFill>
              <a:latin typeface="Amazon Ember"/>
            </a:endParaRPr>
          </a:p>
        </p:txBody>
      </p:sp>
      <p:sp>
        <p:nvSpPr>
          <p:cNvPr id="96" name="Freeform: Shape 91">
            <a:extLst>
              <a:ext uri="{FF2B5EF4-FFF2-40B4-BE49-F238E27FC236}">
                <a16:creationId xmlns:a16="http://schemas.microsoft.com/office/drawing/2014/main" id="{F31530EB-0730-4D20-8B23-832EB30E49BD}"/>
              </a:ext>
            </a:extLst>
          </p:cNvPr>
          <p:cNvSpPr/>
          <p:nvPr/>
        </p:nvSpPr>
        <p:spPr bwMode="auto">
          <a:xfrm>
            <a:off x="2979797" y="3602846"/>
            <a:ext cx="486833" cy="730251"/>
          </a:xfrm>
          <a:custGeom>
            <a:avLst/>
            <a:gdLst>
              <a:gd name="connsiteX0" fmla="*/ 0 w 584200"/>
              <a:gd name="connsiteY0" fmla="*/ 0 h 876300"/>
              <a:gd name="connsiteX1" fmla="*/ 0 w 584200"/>
              <a:gd name="connsiteY1" fmla="*/ 876300 h 876300"/>
              <a:gd name="connsiteX2" fmla="*/ 584200 w 584200"/>
              <a:gd name="connsiteY2" fmla="*/ 876300 h 876300"/>
            </a:gdLst>
            <a:ahLst/>
            <a:cxnLst>
              <a:cxn ang="0">
                <a:pos x="connsiteX0" y="connsiteY0"/>
              </a:cxn>
              <a:cxn ang="0">
                <a:pos x="connsiteX1" y="connsiteY1"/>
              </a:cxn>
              <a:cxn ang="0">
                <a:pos x="connsiteX2" y="connsiteY2"/>
              </a:cxn>
            </a:cxnLst>
            <a:rect l="l" t="t" r="r" b="b"/>
            <a:pathLst>
              <a:path w="584200" h="876300">
                <a:moveTo>
                  <a:pt x="0" y="0"/>
                </a:moveTo>
                <a:lnTo>
                  <a:pt x="0" y="876300"/>
                </a:lnTo>
                <a:lnTo>
                  <a:pt x="584200" y="876300"/>
                </a:lnTo>
              </a:path>
            </a:pathLst>
          </a:custGeom>
          <a:noFill/>
          <a:ln w="19050">
            <a:solidFill>
              <a:schemeClr val="tx1"/>
            </a:solidFill>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500" dirty="0">
              <a:solidFill>
                <a:srgbClr val="FFFFFF"/>
              </a:solidFill>
              <a:latin typeface="Amazon Ember"/>
            </a:endParaRPr>
          </a:p>
        </p:txBody>
      </p:sp>
      <p:sp>
        <p:nvSpPr>
          <p:cNvPr id="5" name="正方形/長方形 4">
            <a:extLst>
              <a:ext uri="{FF2B5EF4-FFF2-40B4-BE49-F238E27FC236}">
                <a16:creationId xmlns:a16="http://schemas.microsoft.com/office/drawing/2014/main" id="{9F887203-2187-4FA7-9E69-4FA8704013AA}"/>
              </a:ext>
            </a:extLst>
          </p:cNvPr>
          <p:cNvSpPr/>
          <p:nvPr/>
        </p:nvSpPr>
        <p:spPr>
          <a:xfrm>
            <a:off x="4329550" y="4871339"/>
            <a:ext cx="6995947" cy="1131207"/>
          </a:xfrm>
          <a:prstGeom prst="rect">
            <a:avLst/>
          </a:prstGeom>
          <a:noFill/>
          <a:ln w="38100">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7" name="Text Placeholder 29">
            <a:extLst>
              <a:ext uri="{FF2B5EF4-FFF2-40B4-BE49-F238E27FC236}">
                <a16:creationId xmlns:a16="http://schemas.microsoft.com/office/drawing/2014/main" id="{3A690B73-D05E-4B33-8A66-59B23B160CB6}"/>
              </a:ext>
            </a:extLst>
          </p:cNvPr>
          <p:cNvSpPr txBox="1">
            <a:spLocks/>
          </p:cNvSpPr>
          <p:nvPr/>
        </p:nvSpPr>
        <p:spPr>
          <a:xfrm>
            <a:off x="4892764" y="4991252"/>
            <a:ext cx="6534723" cy="993788"/>
          </a:xfrm>
          <a:prstGeom prst="rect">
            <a:avLst/>
          </a:prstGeom>
        </p:spPr>
        <p:txBody>
          <a:bodyPr vert="horz" lIns="0" tIns="0" rIns="0" bIns="0" rtlCol="0" anchor="ctr" anchorCtr="0">
            <a:noAutofit/>
          </a:bodyPr>
          <a:lst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812747">
              <a:spcBef>
                <a:spcPts val="0"/>
              </a:spcBef>
              <a:defRPr/>
            </a:pPr>
            <a:r>
              <a:rPr lang="ja-JP" altLang="en-US" sz="2667" b="1" dirty="0">
                <a:latin typeface="メイリオ" panose="020B0604030504040204" pitchFamily="50" charset="-128"/>
                <a:ea typeface="メイリオ" panose="020B0604030504040204" pitchFamily="50" charset="-128"/>
                <a:cs typeface="+mn-cs"/>
              </a:rPr>
              <a:t>生成系</a:t>
            </a:r>
            <a:r>
              <a:rPr lang="en-US" altLang="ja-JP" sz="2667" b="1" dirty="0">
                <a:latin typeface="メイリオ" panose="020B0604030504040204" pitchFamily="50" charset="-128"/>
                <a:ea typeface="メイリオ" panose="020B0604030504040204" pitchFamily="50" charset="-128"/>
                <a:cs typeface="+mn-cs"/>
              </a:rPr>
              <a:t>AI</a:t>
            </a:r>
            <a:r>
              <a:rPr lang="ja-JP" altLang="en-US" sz="2667" b="1" dirty="0">
                <a:latin typeface="メイリオ" panose="020B0604030504040204" pitchFamily="50" charset="-128"/>
                <a:ea typeface="メイリオ" panose="020B0604030504040204" pitchFamily="50" charset="-128"/>
                <a:cs typeface="+mn-cs"/>
              </a:rPr>
              <a:t> </a:t>
            </a:r>
            <a:r>
              <a:rPr lang="en-US" altLang="ja-JP" sz="2667" b="1" dirty="0">
                <a:latin typeface="メイリオ" panose="020B0604030504040204" pitchFamily="50" charset="-128"/>
                <a:ea typeface="メイリオ" panose="020B0604030504040204" pitchFamily="50" charset="-128"/>
                <a:cs typeface="+mn-cs"/>
              </a:rPr>
              <a:t>(Generative AI</a:t>
            </a:r>
            <a:r>
              <a:rPr lang="en-US" sz="2667" b="1" dirty="0">
                <a:latin typeface="メイリオ" panose="020B0604030504040204" pitchFamily="50" charset="-128"/>
                <a:ea typeface="メイリオ" panose="020B0604030504040204" pitchFamily="50" charset="-128"/>
                <a:cs typeface="+mn-cs"/>
              </a:rPr>
              <a:t>) </a:t>
            </a:r>
          </a:p>
          <a:p>
            <a:pPr defTabSz="812747">
              <a:defRPr/>
            </a:pPr>
            <a:r>
              <a:rPr lang="ja-JP" altLang="en-US" sz="1667" dirty="0">
                <a:latin typeface="メイリオ" panose="020B0604030504040204" pitchFamily="50" charset="-128"/>
                <a:ea typeface="メイリオ" panose="020B0604030504040204" pitchFamily="50" charset="-128"/>
              </a:rPr>
              <a:t>テラバイト規模のデータで数千億規模のパラメーターのモデルを学習することで、</a:t>
            </a:r>
            <a:r>
              <a:rPr lang="ja-JP" altLang="en-US" sz="1667" b="1" dirty="0">
                <a:solidFill>
                  <a:schemeClr val="accent1"/>
                </a:solidFill>
                <a:latin typeface="メイリオ" panose="020B0604030504040204" pitchFamily="50" charset="-128"/>
                <a:ea typeface="メイリオ" panose="020B0604030504040204" pitchFamily="50" charset="-128"/>
              </a:rPr>
              <a:t>追加学習なしに</a:t>
            </a:r>
            <a:r>
              <a:rPr lang="ja-JP" altLang="en-US" sz="1667" dirty="0">
                <a:latin typeface="メイリオ" panose="020B0604030504040204" pitchFamily="50" charset="-128"/>
                <a:ea typeface="メイリオ" panose="020B0604030504040204" pitchFamily="50" charset="-128"/>
              </a:rPr>
              <a:t>人間のような生成を実現する技術。</a:t>
            </a:r>
            <a:endParaRPr lang="en-US" sz="1500" dirty="0">
              <a:latin typeface="メイリオ" panose="020B0604030504040204" pitchFamily="50" charset="-128"/>
              <a:ea typeface="メイリオ" panose="020B0604030504040204" pitchFamily="50" charset="-128"/>
            </a:endParaRPr>
          </a:p>
        </p:txBody>
      </p:sp>
      <p:sp>
        <p:nvSpPr>
          <p:cNvPr id="98" name="Freeform: Shape 91">
            <a:extLst>
              <a:ext uri="{FF2B5EF4-FFF2-40B4-BE49-F238E27FC236}">
                <a16:creationId xmlns:a16="http://schemas.microsoft.com/office/drawing/2014/main" id="{233AAAB4-D32A-41F7-BC3C-548D5D944846}"/>
              </a:ext>
            </a:extLst>
          </p:cNvPr>
          <p:cNvSpPr/>
          <p:nvPr/>
        </p:nvSpPr>
        <p:spPr bwMode="auto">
          <a:xfrm>
            <a:off x="3858101" y="4739137"/>
            <a:ext cx="789749" cy="636577"/>
          </a:xfrm>
          <a:custGeom>
            <a:avLst/>
            <a:gdLst>
              <a:gd name="connsiteX0" fmla="*/ 0 w 584200"/>
              <a:gd name="connsiteY0" fmla="*/ 0 h 876300"/>
              <a:gd name="connsiteX1" fmla="*/ 0 w 584200"/>
              <a:gd name="connsiteY1" fmla="*/ 876300 h 876300"/>
              <a:gd name="connsiteX2" fmla="*/ 584200 w 584200"/>
              <a:gd name="connsiteY2" fmla="*/ 876300 h 876300"/>
            </a:gdLst>
            <a:ahLst/>
            <a:cxnLst>
              <a:cxn ang="0">
                <a:pos x="connsiteX0" y="connsiteY0"/>
              </a:cxn>
              <a:cxn ang="0">
                <a:pos x="connsiteX1" y="connsiteY1"/>
              </a:cxn>
              <a:cxn ang="0">
                <a:pos x="connsiteX2" y="connsiteY2"/>
              </a:cxn>
            </a:cxnLst>
            <a:rect l="l" t="t" r="r" b="b"/>
            <a:pathLst>
              <a:path w="584200" h="876300">
                <a:moveTo>
                  <a:pt x="0" y="0"/>
                </a:moveTo>
                <a:lnTo>
                  <a:pt x="0" y="876300"/>
                </a:lnTo>
                <a:lnTo>
                  <a:pt x="584200" y="876300"/>
                </a:lnTo>
              </a:path>
            </a:pathLst>
          </a:custGeom>
          <a:noFill/>
          <a:ln w="19050">
            <a:solidFill>
              <a:schemeClr val="tx1"/>
            </a:solidFill>
            <a:headEnd type="none" w="med" len="med"/>
            <a:tailEnd type="arrow" w="med"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sz="1500" dirty="0">
              <a:solidFill>
                <a:srgbClr val="FFFFFF"/>
              </a:solidFill>
              <a:latin typeface="Amazon Ember"/>
            </a:endParaRPr>
          </a:p>
        </p:txBody>
      </p:sp>
      <p:sp>
        <p:nvSpPr>
          <p:cNvPr id="99" name="スライド番号プレースホルダー 2">
            <a:extLst>
              <a:ext uri="{FF2B5EF4-FFF2-40B4-BE49-F238E27FC236}">
                <a16:creationId xmlns:a16="http://schemas.microsoft.com/office/drawing/2014/main" id="{F6D2D16F-0E9F-453C-9A7E-C4C2151C3A8C}"/>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2"/>
                </a:solidFill>
                <a:latin typeface="Meiryo" panose="020B0604030504040204" pitchFamily="34" charset="-128"/>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16</a:t>
            </a:fld>
            <a:endParaRPr lang="en-US" dirty="0"/>
          </a:p>
        </p:txBody>
      </p:sp>
    </p:spTree>
    <p:extLst>
      <p:ext uri="{BB962C8B-B14F-4D97-AF65-F5344CB8AC3E}">
        <p14:creationId xmlns:p14="http://schemas.microsoft.com/office/powerpoint/2010/main" val="2008551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FA7AB4-8EAE-467A-BA5C-88B944D6F715}"/>
              </a:ext>
            </a:extLst>
          </p:cNvPr>
          <p:cNvSpPr>
            <a:spLocks noGrp="1"/>
          </p:cNvSpPr>
          <p:nvPr>
            <p:ph type="title"/>
          </p:nvPr>
        </p:nvSpPr>
        <p:spPr>
          <a:xfrm>
            <a:off x="609599" y="419023"/>
            <a:ext cx="10958495" cy="547842"/>
          </a:xfrm>
        </p:spPr>
        <p:txBody>
          <a:bodyPr/>
          <a:lstStyle/>
          <a:p>
            <a:r>
              <a:rPr kumimoji="1" lang="ja-JP" altLang="en-US" dirty="0">
                <a:latin typeface="メイリオ" panose="020B0604030504040204" pitchFamily="50" charset="-128"/>
                <a:ea typeface="メイリオ" panose="020B0604030504040204" pitchFamily="50" charset="-128"/>
              </a:rPr>
              <a:t>生成 </a:t>
            </a:r>
            <a:r>
              <a:rPr kumimoji="1" lang="en-US" altLang="ja-JP" dirty="0">
                <a:latin typeface="メイリオ" panose="020B0604030504040204" pitchFamily="50" charset="-128"/>
                <a:ea typeface="メイリオ" panose="020B0604030504040204" pitchFamily="50" charset="-128"/>
              </a:rPr>
              <a:t>AI </a:t>
            </a:r>
            <a:r>
              <a:rPr kumimoji="1" lang="ja-JP" altLang="en-US" dirty="0">
                <a:latin typeface="メイリオ" panose="020B0604030504040204" pitchFamily="50" charset="-128"/>
                <a:ea typeface="メイリオ" panose="020B0604030504040204" pitchFamily="50" charset="-128"/>
              </a:rPr>
              <a:t>がこれまでの機械学習と異なる点</a:t>
            </a:r>
          </a:p>
        </p:txBody>
      </p:sp>
      <p:sp>
        <p:nvSpPr>
          <p:cNvPr id="3" name="コンテンツ プレースホルダー 2">
            <a:extLst>
              <a:ext uri="{FF2B5EF4-FFF2-40B4-BE49-F238E27FC236}">
                <a16:creationId xmlns:a16="http://schemas.microsoft.com/office/drawing/2014/main" id="{F98AAA04-AC92-4380-AF68-888E40D729D0}"/>
              </a:ext>
            </a:extLst>
          </p:cNvPr>
          <p:cNvSpPr>
            <a:spLocks noGrp="1"/>
          </p:cNvSpPr>
          <p:nvPr>
            <p:ph idx="1"/>
          </p:nvPr>
        </p:nvSpPr>
        <p:spPr>
          <a:xfrm>
            <a:off x="457200" y="1485901"/>
            <a:ext cx="11468100" cy="2885378"/>
          </a:xfrm>
        </p:spPr>
        <p:txBody>
          <a:bodyPr>
            <a:normAutofit/>
          </a:bodyPr>
          <a:lstStyle/>
          <a:p>
            <a:pPr marL="514350" indent="-514350">
              <a:buAutoNum type="arabicPeriod"/>
            </a:pP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追加学習をほとんど必要としない</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簡単な指示 </a:t>
            </a:r>
            <a:r>
              <a:rPr kumimoji="1" lang="en-US" altLang="ja-JP" sz="2800" dirty="0">
                <a:latin typeface="Amazon Ember" panose="020B0603020204020204" pitchFamily="34" charset="0"/>
                <a:ea typeface="メイリオ" panose="020B0604030504040204" pitchFamily="50" charset="-128"/>
              </a:rPr>
              <a:t>(Prompt)</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で多様なタスクを解かせることができる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追加学習なし、簡単な指示にも関わらず高精度である</a:t>
            </a:r>
          </a:p>
        </p:txBody>
      </p:sp>
      <p:sp>
        <p:nvSpPr>
          <p:cNvPr id="4" name="四角形: 角を丸くする 3">
            <a:extLst>
              <a:ext uri="{FF2B5EF4-FFF2-40B4-BE49-F238E27FC236}">
                <a16:creationId xmlns:a16="http://schemas.microsoft.com/office/drawing/2014/main" id="{54547F89-0C2E-4DF8-8615-E20ADCE1F9B0}"/>
              </a:ext>
            </a:extLst>
          </p:cNvPr>
          <p:cNvSpPr/>
          <p:nvPr/>
        </p:nvSpPr>
        <p:spPr>
          <a:xfrm>
            <a:off x="457200" y="4718304"/>
            <a:ext cx="11277600" cy="1179259"/>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800" b="1" dirty="0">
                <a:solidFill>
                  <a:schemeClr val="tx1"/>
                </a:solidFill>
                <a:latin typeface="メイリオ" panose="020B0604030504040204" pitchFamily="50" charset="-128"/>
                <a:ea typeface="メイリオ" panose="020B0604030504040204" pitchFamily="50" charset="-128"/>
              </a:rPr>
              <a:t>大規模な事前学習を行った基盤モデルが上記 </a:t>
            </a:r>
            <a:r>
              <a:rPr kumimoji="1" lang="en-US" altLang="ja-JP" sz="2800" b="1" dirty="0">
                <a:solidFill>
                  <a:schemeClr val="tx1"/>
                </a:solidFill>
                <a:latin typeface="Amazon Ember" panose="020B0603020204020204" pitchFamily="34" charset="0"/>
                <a:ea typeface="メイリオ" panose="020B0604030504040204" pitchFamily="50" charset="-128"/>
              </a:rPr>
              <a:t>3</a:t>
            </a:r>
            <a:r>
              <a:rPr kumimoji="1" lang="en-US" altLang="ja-JP" sz="2800" b="1" dirty="0">
                <a:solidFill>
                  <a:schemeClr val="tx1"/>
                </a:solidFill>
                <a:latin typeface="メイリオ" panose="020B0604030504040204" pitchFamily="50" charset="-128"/>
                <a:ea typeface="メイリオ" panose="020B0604030504040204" pitchFamily="50" charset="-128"/>
              </a:rPr>
              <a:t> </a:t>
            </a:r>
            <a:r>
              <a:rPr kumimoji="1" lang="ja-JP" altLang="en-US" sz="2800" b="1" dirty="0">
                <a:solidFill>
                  <a:schemeClr val="tx1"/>
                </a:solidFill>
                <a:latin typeface="メイリオ" panose="020B0604030504040204" pitchFamily="50" charset="-128"/>
                <a:ea typeface="メイリオ" panose="020B0604030504040204" pitchFamily="50" charset="-128"/>
              </a:rPr>
              <a:t>点を可能にしている</a:t>
            </a:r>
          </a:p>
        </p:txBody>
      </p:sp>
      <p:sp>
        <p:nvSpPr>
          <p:cNvPr id="8" name="スライド番号プレースホルダー 3">
            <a:extLst>
              <a:ext uri="{FF2B5EF4-FFF2-40B4-BE49-F238E27FC236}">
                <a16:creationId xmlns:a16="http://schemas.microsoft.com/office/drawing/2014/main" id="{C556EA34-67E9-4F72-A1DB-DE08482D7C3D}"/>
              </a:ext>
            </a:extLst>
          </p:cNvPr>
          <p:cNvSpPr txBox="1">
            <a:spLocks/>
          </p:cNvSpPr>
          <p:nvPr/>
        </p:nvSpPr>
        <p:spPr>
          <a:xfrm>
            <a:off x="9448800" y="6289675"/>
            <a:ext cx="2349190" cy="365125"/>
          </a:xfrm>
          <a:prstGeom prst="rect">
            <a:avLst/>
          </a:prstGeom>
        </p:spPr>
        <p:txBody>
          <a:bodyPr vert="horz" lIns="91440" tIns="45720" rIns="91440" bIns="45720" rtlCol="0" anchor="ctr"/>
          <a:lstStyle>
            <a:defPPr rtl="0">
              <a:defRPr lang="ja-jp"/>
            </a:defPPr>
            <a:lvl1pPr marL="0" algn="r" defTabSz="914400" rtl="0" eaLnBrk="1" latinLnBrk="0" hangingPunct="1">
              <a:defRPr sz="900" b="0" i="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latin typeface="Amazon Ember" panose="020B0603020204020204" pitchFamily="34" charset="0"/>
                <a:ea typeface="メイリオ" panose="020B0604030504040204" pitchFamily="50" charset="-128"/>
              </a:rPr>
              <a:pPr/>
              <a:t>17</a:t>
            </a:fld>
            <a:endParaRPr lang="en-US">
              <a:latin typeface="Amazon Ember" panose="020B0603020204020204" pitchFamily="34" charset="0"/>
              <a:ea typeface="メイリオ" panose="020B0604030504040204" pitchFamily="50" charset="-128"/>
            </a:endParaRPr>
          </a:p>
        </p:txBody>
      </p:sp>
    </p:spTree>
    <p:extLst>
      <p:ext uri="{BB962C8B-B14F-4D97-AF65-F5344CB8AC3E}">
        <p14:creationId xmlns:p14="http://schemas.microsoft.com/office/powerpoint/2010/main" val="37735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7D79B5EA-6D39-41DF-A745-36D6977BDF18}"/>
              </a:ext>
            </a:extLst>
          </p:cNvPr>
          <p:cNvSpPr txBox="1"/>
          <p:nvPr/>
        </p:nvSpPr>
        <p:spPr>
          <a:xfrm>
            <a:off x="1039091" y="910578"/>
            <a:ext cx="4551219" cy="707886"/>
          </a:xfrm>
          <a:prstGeom prst="rect">
            <a:avLst/>
          </a:prstGeom>
          <a:noFill/>
        </p:spPr>
        <p:txBody>
          <a:bodyPr wrap="square" lIns="0" rIns="0" rtlCol="0">
            <a:spAutoFit/>
          </a:bodyPr>
          <a:lstStyle/>
          <a:p>
            <a:pPr algn="l"/>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日本人のイラストレーターが描画した、猫と魚が書かれたイラスト</a:t>
            </a:r>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 の生成例</a:t>
            </a:r>
          </a:p>
        </p:txBody>
      </p:sp>
      <p:sp>
        <p:nvSpPr>
          <p:cNvPr id="7" name="テキスト ボックス 6">
            <a:extLst>
              <a:ext uri="{FF2B5EF4-FFF2-40B4-BE49-F238E27FC236}">
                <a16:creationId xmlns:a16="http://schemas.microsoft.com/office/drawing/2014/main" id="{33BC3698-72A9-40DC-A97E-CAF6B52DFE28}"/>
              </a:ext>
            </a:extLst>
          </p:cNvPr>
          <p:cNvSpPr txBox="1"/>
          <p:nvPr/>
        </p:nvSpPr>
        <p:spPr>
          <a:xfrm>
            <a:off x="6502024" y="910578"/>
            <a:ext cx="4551219" cy="707886"/>
          </a:xfrm>
          <a:prstGeom prst="rect">
            <a:avLst/>
          </a:prstGeom>
          <a:noFill/>
        </p:spPr>
        <p:txBody>
          <a:bodyPr wrap="square" lIns="0" rIns="0" rtlCol="0">
            <a:spAutoFit/>
          </a:bodyPr>
          <a:lstStyle/>
          <a:p>
            <a:pPr algn="l"/>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フランスで撮影された、猫とボールが写った写真</a:t>
            </a:r>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 の生成例</a:t>
            </a:r>
          </a:p>
        </p:txBody>
      </p:sp>
      <p:sp>
        <p:nvSpPr>
          <p:cNvPr id="10" name="タイトル 1">
            <a:extLst>
              <a:ext uri="{FF2B5EF4-FFF2-40B4-BE49-F238E27FC236}">
                <a16:creationId xmlns:a16="http://schemas.microsoft.com/office/drawing/2014/main" id="{6CB61A16-D24A-4A6D-BB90-819F94099BF8}"/>
              </a:ext>
            </a:extLst>
          </p:cNvPr>
          <p:cNvSpPr>
            <a:spLocks noGrp="1"/>
          </p:cNvSpPr>
          <p:nvPr>
            <p:ph type="title"/>
          </p:nvPr>
        </p:nvSpPr>
        <p:spPr>
          <a:xfrm>
            <a:off x="380999" y="381000"/>
            <a:ext cx="11464637" cy="547842"/>
          </a:xfrm>
        </p:spPr>
        <p:txBody>
          <a:bodyPr/>
          <a:lstStyle/>
          <a:p>
            <a:r>
              <a:rPr kumimoji="1" lang="ja-JP" altLang="en-US" dirty="0">
                <a:latin typeface="メイリオ" panose="020B0604030504040204" pitchFamily="50" charset="-128"/>
                <a:ea typeface="メイリオ" panose="020B0604030504040204" pitchFamily="50" charset="-128"/>
                <a:cs typeface="Amazon Ember Display" panose="020F0603020204020204" pitchFamily="34" charset="0"/>
              </a:rPr>
              <a:t>生成系</a:t>
            </a:r>
            <a:r>
              <a:rPr kumimoji="1" lang="en-US" altLang="ja-JP" dirty="0">
                <a:latin typeface="メイリオ" panose="020B0604030504040204" pitchFamily="50" charset="-128"/>
                <a:ea typeface="メイリオ" panose="020B0604030504040204" pitchFamily="50" charset="-128"/>
                <a:cs typeface="Amazon Ember Display" panose="020F0603020204020204" pitchFamily="34" charset="0"/>
              </a:rPr>
              <a:t>AI</a:t>
            </a:r>
            <a:r>
              <a:rPr kumimoji="1" lang="ja-JP" altLang="en-US" dirty="0">
                <a:latin typeface="メイリオ" panose="020B0604030504040204" pitchFamily="50" charset="-128"/>
                <a:ea typeface="メイリオ" panose="020B0604030504040204" pitchFamily="50" charset="-128"/>
                <a:cs typeface="Amazon Ember Display" panose="020F0603020204020204" pitchFamily="34" charset="0"/>
              </a:rPr>
              <a:t>の生成例</a:t>
            </a:r>
          </a:p>
        </p:txBody>
      </p:sp>
      <p:sp>
        <p:nvSpPr>
          <p:cNvPr id="3" name="テキスト ボックス 2">
            <a:extLst>
              <a:ext uri="{FF2B5EF4-FFF2-40B4-BE49-F238E27FC236}">
                <a16:creationId xmlns:a16="http://schemas.microsoft.com/office/drawing/2014/main" id="{B33D266C-6E72-405B-9A35-190470B77765}"/>
              </a:ext>
            </a:extLst>
          </p:cNvPr>
          <p:cNvSpPr txBox="1"/>
          <p:nvPr/>
        </p:nvSpPr>
        <p:spPr>
          <a:xfrm>
            <a:off x="653143" y="5943600"/>
            <a:ext cx="11192493" cy="369332"/>
          </a:xfrm>
          <a:prstGeom prst="rect">
            <a:avLst/>
          </a:prstGeom>
          <a:noFill/>
        </p:spPr>
        <p:txBody>
          <a:bodyPr wrap="square" lIns="0" rIns="0" rtlCol="0">
            <a:spAutoFit/>
          </a:bodyPr>
          <a:lstStyle/>
          <a:p>
            <a:pPr algn="r"/>
            <a:r>
              <a:rPr kumimoji="1" lang="ja-JP" altLang="en-US" dirty="0">
                <a:latin typeface="メイリオ" panose="020B0604030504040204" pitchFamily="50" charset="-128"/>
                <a:ea typeface="メイリオ" panose="020B0604030504040204" pitchFamily="50" charset="-128"/>
              </a:rPr>
              <a:t>プロンプトを</a:t>
            </a:r>
            <a:r>
              <a:rPr kumimoji="1" lang="ja-JP" altLang="en-US" dirty="0"/>
              <a:t> </a:t>
            </a:r>
            <a:r>
              <a:rPr kumimoji="1" lang="en-US" altLang="ja-JP" dirty="0"/>
              <a:t>Claude 3 Sonnet </a:t>
            </a:r>
            <a:r>
              <a:rPr kumimoji="1" lang="ja-JP" altLang="en-US" dirty="0">
                <a:latin typeface="メイリオ" panose="020B0604030504040204" pitchFamily="50" charset="-128"/>
                <a:ea typeface="メイリオ" panose="020B0604030504040204" pitchFamily="50" charset="-128"/>
              </a:rPr>
              <a:t>で最適化し </a:t>
            </a:r>
            <a:r>
              <a:rPr kumimoji="1" lang="en-US" altLang="ja-JP" dirty="0"/>
              <a:t>Stable Diffusion XL (v1) </a:t>
            </a:r>
            <a:r>
              <a:rPr kumimoji="1" lang="ja-JP" altLang="en-US" dirty="0">
                <a:latin typeface="メイリオ" panose="020B0604030504040204" pitchFamily="50" charset="-128"/>
                <a:ea typeface="メイリオ" panose="020B0604030504040204" pitchFamily="50" charset="-128"/>
              </a:rPr>
              <a:t>で生成</a:t>
            </a:r>
          </a:p>
        </p:txBody>
      </p:sp>
      <p:sp>
        <p:nvSpPr>
          <p:cNvPr id="8" name="スライド番号プレースホルダー 2">
            <a:extLst>
              <a:ext uri="{FF2B5EF4-FFF2-40B4-BE49-F238E27FC236}">
                <a16:creationId xmlns:a16="http://schemas.microsoft.com/office/drawing/2014/main" id="{33C979B5-0F5E-43F6-ACFE-D167A67D9A3F}"/>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2"/>
                </a:solidFill>
                <a:latin typeface="Meiryo" panose="020B0604030504040204" pitchFamily="34" charset="-128"/>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18</a:t>
            </a:fld>
            <a:endParaRPr lang="en-US" dirty="0"/>
          </a:p>
        </p:txBody>
      </p:sp>
      <p:pic>
        <p:nvPicPr>
          <p:cNvPr id="1026" name="Picture 2">
            <a:extLst>
              <a:ext uri="{FF2B5EF4-FFF2-40B4-BE49-F238E27FC236}">
                <a16:creationId xmlns:a16="http://schemas.microsoft.com/office/drawing/2014/main" id="{0F6DD8F8-050F-47E4-96AA-B69B3ACD6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705" y="1618464"/>
            <a:ext cx="4153989" cy="41539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9BDE61C-B59C-4686-AD63-6BFE077AC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2890" y="1618464"/>
            <a:ext cx="4049486" cy="404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557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四角形: 角を丸くする 22">
            <a:extLst>
              <a:ext uri="{FF2B5EF4-FFF2-40B4-BE49-F238E27FC236}">
                <a16:creationId xmlns:a16="http://schemas.microsoft.com/office/drawing/2014/main" id="{13B6AC8E-81B9-4285-B03D-013B24F387C8}"/>
              </a:ext>
            </a:extLst>
          </p:cNvPr>
          <p:cNvSpPr/>
          <p:nvPr/>
        </p:nvSpPr>
        <p:spPr>
          <a:xfrm>
            <a:off x="1572241" y="1512897"/>
            <a:ext cx="4361585" cy="1415320"/>
          </a:xfrm>
          <a:prstGeom prst="roundRect">
            <a:avLst>
              <a:gd name="adj" fmla="val 873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 name="タイトル 1">
            <a:extLst>
              <a:ext uri="{FF2B5EF4-FFF2-40B4-BE49-F238E27FC236}">
                <a16:creationId xmlns:a16="http://schemas.microsoft.com/office/drawing/2014/main" id="{C4C4BFF0-9B1A-4643-B3B0-F758BD1FCA0B}"/>
              </a:ext>
            </a:extLst>
          </p:cNvPr>
          <p:cNvSpPr>
            <a:spLocks noGrp="1"/>
          </p:cNvSpPr>
          <p:nvPr>
            <p:ph type="title"/>
          </p:nvPr>
        </p:nvSpPr>
        <p:spPr>
          <a:xfrm>
            <a:off x="457200" y="496795"/>
            <a:ext cx="11259550" cy="820225"/>
          </a:xfrm>
        </p:spPr>
        <p:txBody>
          <a:bodyPr/>
          <a:lstStyle/>
          <a:p>
            <a:r>
              <a:rPr kumimoji="1" lang="ja-JP" altLang="en-US" dirty="0"/>
              <a:t>生成 </a:t>
            </a:r>
            <a:r>
              <a:rPr kumimoji="1" lang="en-US" altLang="ja-JP" dirty="0"/>
              <a:t>AI </a:t>
            </a:r>
            <a:r>
              <a:rPr lang="ja-JP" altLang="en-US" dirty="0"/>
              <a:t>の様々なユースケース</a:t>
            </a:r>
            <a:br>
              <a:rPr lang="en-US" altLang="ja-JP" dirty="0"/>
            </a:br>
            <a:r>
              <a:rPr kumimoji="1" lang="ja-JP" altLang="en-US" sz="2000" dirty="0">
                <a:latin typeface="メイリオ" panose="020B0604030504040204" pitchFamily="50" charset="-128"/>
                <a:ea typeface="メイリオ" panose="020B0604030504040204" pitchFamily="50" charset="-128"/>
              </a:rPr>
              <a:t>参考</a:t>
            </a:r>
            <a:r>
              <a:rPr kumimoji="1" lang="en-US" altLang="ja-JP" sz="2000" dirty="0">
                <a:latin typeface="メイリオ" panose="020B0604030504040204" pitchFamily="50" charset="-128"/>
                <a:ea typeface="メイリオ" panose="020B0604030504040204" pitchFamily="50" charset="-128"/>
              </a:rPr>
              <a:t>: </a:t>
            </a:r>
            <a:r>
              <a:rPr kumimoji="1" lang="en-US" altLang="ja-JP" sz="2000" dirty="0">
                <a:hlinkClick r:id="rId2"/>
              </a:rPr>
              <a:t>Exploring opportunities in the generative AI value chain</a:t>
            </a:r>
            <a:endParaRPr kumimoji="1" lang="ja-JP" altLang="en-US" dirty="0"/>
          </a:p>
        </p:txBody>
      </p:sp>
      <p:sp>
        <p:nvSpPr>
          <p:cNvPr id="24" name="四角形: 角を丸くする 23">
            <a:extLst>
              <a:ext uri="{FF2B5EF4-FFF2-40B4-BE49-F238E27FC236}">
                <a16:creationId xmlns:a16="http://schemas.microsoft.com/office/drawing/2014/main" id="{BF3D5AD9-9D87-4E67-B372-247E3599E6E6}"/>
              </a:ext>
            </a:extLst>
          </p:cNvPr>
          <p:cNvSpPr/>
          <p:nvPr/>
        </p:nvSpPr>
        <p:spPr>
          <a:xfrm>
            <a:off x="2713666" y="1618199"/>
            <a:ext cx="3050344" cy="12047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文書作成</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チャットボット</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分析結果記述</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文書要約</a:t>
            </a:r>
          </a:p>
        </p:txBody>
      </p:sp>
      <p:pic>
        <p:nvPicPr>
          <p:cNvPr id="5" name="グラフィックス 4" descr="ドキュメント 単色塗りつぶし">
            <a:extLst>
              <a:ext uri="{FF2B5EF4-FFF2-40B4-BE49-F238E27FC236}">
                <a16:creationId xmlns:a16="http://schemas.microsoft.com/office/drawing/2014/main" id="{800FAA3E-D45E-459C-B22A-F88D023C50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5754" y="1814077"/>
            <a:ext cx="914400" cy="812961"/>
          </a:xfrm>
          <a:prstGeom prst="rect">
            <a:avLst/>
          </a:prstGeom>
        </p:spPr>
      </p:pic>
      <p:sp>
        <p:nvSpPr>
          <p:cNvPr id="28" name="四角形: 角を丸くする 27">
            <a:extLst>
              <a:ext uri="{FF2B5EF4-FFF2-40B4-BE49-F238E27FC236}">
                <a16:creationId xmlns:a16="http://schemas.microsoft.com/office/drawing/2014/main" id="{D27918B4-9948-4F9F-9A8C-435926D4E0EF}"/>
              </a:ext>
            </a:extLst>
          </p:cNvPr>
          <p:cNvSpPr/>
          <p:nvPr/>
        </p:nvSpPr>
        <p:spPr>
          <a:xfrm>
            <a:off x="1594018" y="3180386"/>
            <a:ext cx="4361585" cy="1415320"/>
          </a:xfrm>
          <a:prstGeom prst="roundRect">
            <a:avLst>
              <a:gd name="adj" fmla="val 873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9" name="四角形: 角を丸くする 28">
            <a:extLst>
              <a:ext uri="{FF2B5EF4-FFF2-40B4-BE49-F238E27FC236}">
                <a16:creationId xmlns:a16="http://schemas.microsoft.com/office/drawing/2014/main" id="{67094D18-FEE8-4335-9781-35932AEEE67B}"/>
              </a:ext>
            </a:extLst>
          </p:cNvPr>
          <p:cNvSpPr/>
          <p:nvPr/>
        </p:nvSpPr>
        <p:spPr>
          <a:xfrm>
            <a:off x="2713666" y="3285688"/>
            <a:ext cx="3050344" cy="12047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コード生成</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データ生成</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プロトタイプ生成</a:t>
            </a:r>
          </a:p>
        </p:txBody>
      </p:sp>
      <p:pic>
        <p:nvPicPr>
          <p:cNvPr id="11" name="グラフィックス 10" descr="プレイブック 単色塗りつぶし">
            <a:extLst>
              <a:ext uri="{FF2B5EF4-FFF2-40B4-BE49-F238E27FC236}">
                <a16:creationId xmlns:a16="http://schemas.microsoft.com/office/drawing/2014/main" id="{239B9915-94C1-42EF-9749-132A7CC284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85754" y="3481566"/>
            <a:ext cx="914400" cy="812961"/>
          </a:xfrm>
          <a:prstGeom prst="rect">
            <a:avLst/>
          </a:prstGeom>
        </p:spPr>
      </p:pic>
      <p:sp>
        <p:nvSpPr>
          <p:cNvPr id="31" name="四角形: 角を丸くする 30">
            <a:extLst>
              <a:ext uri="{FF2B5EF4-FFF2-40B4-BE49-F238E27FC236}">
                <a16:creationId xmlns:a16="http://schemas.microsoft.com/office/drawing/2014/main" id="{BE328909-2C56-44F9-A1A7-7547060BE87C}"/>
              </a:ext>
            </a:extLst>
          </p:cNvPr>
          <p:cNvSpPr/>
          <p:nvPr/>
        </p:nvSpPr>
        <p:spPr>
          <a:xfrm>
            <a:off x="1594018" y="4874181"/>
            <a:ext cx="4361585" cy="1415320"/>
          </a:xfrm>
          <a:prstGeom prst="roundRect">
            <a:avLst>
              <a:gd name="adj" fmla="val 873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2" name="四角形: 角を丸くする 31">
            <a:extLst>
              <a:ext uri="{FF2B5EF4-FFF2-40B4-BE49-F238E27FC236}">
                <a16:creationId xmlns:a16="http://schemas.microsoft.com/office/drawing/2014/main" id="{2F5EFE08-D336-46AD-AACF-8D81B5FED7BB}"/>
              </a:ext>
            </a:extLst>
          </p:cNvPr>
          <p:cNvSpPr/>
          <p:nvPr/>
        </p:nvSpPr>
        <p:spPr>
          <a:xfrm>
            <a:off x="2713666" y="4979483"/>
            <a:ext cx="3050344" cy="12047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素材画像生成</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画像編集</a:t>
            </a:r>
          </a:p>
        </p:txBody>
      </p:sp>
      <p:pic>
        <p:nvPicPr>
          <p:cNvPr id="15" name="グラフィックス 14" descr="カメラ 単色塗りつぶし">
            <a:extLst>
              <a:ext uri="{FF2B5EF4-FFF2-40B4-BE49-F238E27FC236}">
                <a16:creationId xmlns:a16="http://schemas.microsoft.com/office/drawing/2014/main" id="{D3DC8E89-50D3-4A55-A15A-315FD6D945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85754" y="5175361"/>
            <a:ext cx="914400" cy="812961"/>
          </a:xfrm>
          <a:prstGeom prst="rect">
            <a:avLst/>
          </a:prstGeom>
        </p:spPr>
      </p:pic>
      <p:sp>
        <p:nvSpPr>
          <p:cNvPr id="34" name="四角形: 角を丸くする 33">
            <a:extLst>
              <a:ext uri="{FF2B5EF4-FFF2-40B4-BE49-F238E27FC236}">
                <a16:creationId xmlns:a16="http://schemas.microsoft.com/office/drawing/2014/main" id="{430A3816-4EF1-44EF-AFDB-9267005E7C07}"/>
              </a:ext>
            </a:extLst>
          </p:cNvPr>
          <p:cNvSpPr/>
          <p:nvPr/>
        </p:nvSpPr>
        <p:spPr>
          <a:xfrm>
            <a:off x="6301075" y="1512897"/>
            <a:ext cx="4361585" cy="1415320"/>
          </a:xfrm>
          <a:prstGeom prst="roundRect">
            <a:avLst>
              <a:gd name="adj" fmla="val 873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5" name="四角形: 角を丸くする 34">
            <a:extLst>
              <a:ext uri="{FF2B5EF4-FFF2-40B4-BE49-F238E27FC236}">
                <a16:creationId xmlns:a16="http://schemas.microsoft.com/office/drawing/2014/main" id="{E40D2EBF-B609-43E7-BFEC-A1AF3AB47D94}"/>
              </a:ext>
            </a:extLst>
          </p:cNvPr>
          <p:cNvSpPr/>
          <p:nvPr/>
        </p:nvSpPr>
        <p:spPr>
          <a:xfrm>
            <a:off x="7442500" y="1618199"/>
            <a:ext cx="3050344" cy="12047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動画生成</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動画編集</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音声変換</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話者変換 </a:t>
            </a:r>
            <a:r>
              <a:rPr kumimoji="1" lang="en-US" altLang="ja-JP" sz="2000" dirty="0">
                <a:solidFill>
                  <a:schemeClr val="tx1"/>
                </a:solidFill>
                <a:latin typeface="メイリオ" panose="020B0604030504040204" pitchFamily="50" charset="-128"/>
                <a:ea typeface="メイリオ" panose="020B0604030504040204" pitchFamily="50" charset="-128"/>
              </a:rPr>
              <a:t>(</a:t>
            </a:r>
            <a:r>
              <a:rPr kumimoji="1" lang="en-US" altLang="ja-JP" sz="2000" dirty="0" err="1">
                <a:solidFill>
                  <a:schemeClr val="tx1"/>
                </a:solidFill>
                <a:latin typeface="メイリオ" panose="020B0604030504040204" pitchFamily="50" charset="-128"/>
                <a:ea typeface="メイリオ" panose="020B0604030504040204" pitchFamily="50" charset="-128"/>
              </a:rPr>
              <a:t>VTuber</a:t>
            </a:r>
            <a:r>
              <a:rPr kumimoji="1" lang="ja-JP" altLang="en-US" sz="2000" dirty="0">
                <a:solidFill>
                  <a:schemeClr val="tx1"/>
                </a:solidFill>
                <a:latin typeface="メイリオ" panose="020B0604030504040204" pitchFamily="50" charset="-128"/>
                <a:ea typeface="メイリオ" panose="020B0604030504040204" pitchFamily="50" charset="-128"/>
              </a:rPr>
              <a:t>等</a:t>
            </a:r>
            <a:r>
              <a:rPr kumimoji="1" lang="en-US" altLang="ja-JP" sz="2000" dirty="0">
                <a:solidFill>
                  <a:schemeClr val="tx1"/>
                </a:solidFill>
                <a:latin typeface="メイリオ" panose="020B0604030504040204" pitchFamily="50" charset="-128"/>
                <a:ea typeface="メイリオ" panose="020B0604030504040204" pitchFamily="50" charset="-128"/>
              </a:rPr>
              <a:t>)</a:t>
            </a:r>
            <a:endParaRPr kumimoji="1" lang="ja-JP" altLang="en-US" sz="2000" dirty="0">
              <a:solidFill>
                <a:schemeClr val="tx1"/>
              </a:solidFill>
              <a:latin typeface="メイリオ" panose="020B0604030504040204" pitchFamily="50" charset="-128"/>
              <a:ea typeface="メイリオ" panose="020B0604030504040204" pitchFamily="50" charset="-128"/>
            </a:endParaRPr>
          </a:p>
        </p:txBody>
      </p:sp>
      <p:sp>
        <p:nvSpPr>
          <p:cNvPr id="37" name="四角形: 角を丸くする 36">
            <a:extLst>
              <a:ext uri="{FF2B5EF4-FFF2-40B4-BE49-F238E27FC236}">
                <a16:creationId xmlns:a16="http://schemas.microsoft.com/office/drawing/2014/main" id="{279745D4-A940-45E3-B0F1-EA1119AED1E8}"/>
              </a:ext>
            </a:extLst>
          </p:cNvPr>
          <p:cNvSpPr/>
          <p:nvPr/>
        </p:nvSpPr>
        <p:spPr>
          <a:xfrm>
            <a:off x="6322852" y="3180386"/>
            <a:ext cx="4361585" cy="1415320"/>
          </a:xfrm>
          <a:prstGeom prst="roundRect">
            <a:avLst>
              <a:gd name="adj" fmla="val 873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8" name="四角形: 角を丸くする 37">
            <a:extLst>
              <a:ext uri="{FF2B5EF4-FFF2-40B4-BE49-F238E27FC236}">
                <a16:creationId xmlns:a16="http://schemas.microsoft.com/office/drawing/2014/main" id="{C3972CFE-F08E-41F3-9B47-369CB5201CCB}"/>
              </a:ext>
            </a:extLst>
          </p:cNvPr>
          <p:cNvSpPr/>
          <p:nvPr/>
        </p:nvSpPr>
        <p:spPr>
          <a:xfrm>
            <a:off x="7442500" y="3285688"/>
            <a:ext cx="3050344" cy="12047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latin typeface="メイリオ" panose="020B0604030504040204" pitchFamily="50" charset="-128"/>
                <a:ea typeface="メイリオ" panose="020B0604030504040204" pitchFamily="50" charset="-128"/>
              </a:rPr>
              <a:t>3D </a:t>
            </a:r>
            <a:r>
              <a:rPr kumimoji="1" lang="ja-JP" altLang="en-US" sz="2000" dirty="0">
                <a:solidFill>
                  <a:schemeClr val="tx1"/>
                </a:solidFill>
                <a:latin typeface="メイリオ" panose="020B0604030504040204" pitchFamily="50" charset="-128"/>
                <a:ea typeface="メイリオ" panose="020B0604030504040204" pitchFamily="50" charset="-128"/>
              </a:rPr>
              <a:t>オブジェクト生成</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製品デザイン、創薬</a:t>
            </a:r>
          </a:p>
        </p:txBody>
      </p:sp>
      <p:sp>
        <p:nvSpPr>
          <p:cNvPr id="40" name="四角形: 角を丸くする 39">
            <a:extLst>
              <a:ext uri="{FF2B5EF4-FFF2-40B4-BE49-F238E27FC236}">
                <a16:creationId xmlns:a16="http://schemas.microsoft.com/office/drawing/2014/main" id="{1AB05F4B-675E-4BD6-9222-67F54CC696E6}"/>
              </a:ext>
            </a:extLst>
          </p:cNvPr>
          <p:cNvSpPr/>
          <p:nvPr/>
        </p:nvSpPr>
        <p:spPr>
          <a:xfrm>
            <a:off x="6322852" y="4874181"/>
            <a:ext cx="4361585" cy="1415320"/>
          </a:xfrm>
          <a:prstGeom prst="roundRect">
            <a:avLst>
              <a:gd name="adj" fmla="val 873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41" name="四角形: 角を丸くする 40">
            <a:extLst>
              <a:ext uri="{FF2B5EF4-FFF2-40B4-BE49-F238E27FC236}">
                <a16:creationId xmlns:a16="http://schemas.microsoft.com/office/drawing/2014/main" id="{5B6E84E2-9CB2-4DA5-9597-36ED1EA6DA0B}"/>
              </a:ext>
            </a:extLst>
          </p:cNvPr>
          <p:cNvSpPr/>
          <p:nvPr/>
        </p:nvSpPr>
        <p:spPr>
          <a:xfrm>
            <a:off x="7442500" y="4979483"/>
            <a:ext cx="3050344" cy="12047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音声合成</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音楽生成</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音声</a:t>
            </a:r>
            <a:r>
              <a:rPr kumimoji="1" lang="en-US" altLang="ja-JP" sz="2000" dirty="0">
                <a:solidFill>
                  <a:schemeClr val="tx1"/>
                </a:solidFill>
                <a:latin typeface="メイリオ" panose="020B0604030504040204" pitchFamily="50" charset="-128"/>
                <a:ea typeface="メイリオ" panose="020B0604030504040204" pitchFamily="50" charset="-128"/>
              </a:rPr>
              <a:t>/</a:t>
            </a:r>
            <a:r>
              <a:rPr kumimoji="1" lang="ja-JP" altLang="en-US" sz="2000" dirty="0">
                <a:solidFill>
                  <a:schemeClr val="tx1"/>
                </a:solidFill>
                <a:latin typeface="メイリオ" panose="020B0604030504040204" pitchFamily="50" charset="-128"/>
                <a:ea typeface="メイリオ" panose="020B0604030504040204" pitchFamily="50" charset="-128"/>
              </a:rPr>
              <a:t>音楽編集</a:t>
            </a:r>
          </a:p>
        </p:txBody>
      </p:sp>
      <p:pic>
        <p:nvPicPr>
          <p:cNvPr id="17" name="グラフィックス 16" descr="カチンコ 単色塗りつぶし">
            <a:extLst>
              <a:ext uri="{FF2B5EF4-FFF2-40B4-BE49-F238E27FC236}">
                <a16:creationId xmlns:a16="http://schemas.microsoft.com/office/drawing/2014/main" id="{14112871-8E7E-490B-84D3-3CA2706037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82647" y="1814077"/>
            <a:ext cx="914400" cy="812961"/>
          </a:xfrm>
          <a:prstGeom prst="rect">
            <a:avLst/>
          </a:prstGeom>
        </p:spPr>
      </p:pic>
      <p:pic>
        <p:nvPicPr>
          <p:cNvPr id="19" name="グラフィックス 18" descr="ダイヤモンド 単色塗りつぶし">
            <a:extLst>
              <a:ext uri="{FF2B5EF4-FFF2-40B4-BE49-F238E27FC236}">
                <a16:creationId xmlns:a16="http://schemas.microsoft.com/office/drawing/2014/main" id="{09F54E93-1C4B-40D4-A4F5-EABF1427F98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25476" y="3481566"/>
            <a:ext cx="914400" cy="812961"/>
          </a:xfrm>
          <a:prstGeom prst="rect">
            <a:avLst/>
          </a:prstGeom>
        </p:spPr>
      </p:pic>
      <p:pic>
        <p:nvPicPr>
          <p:cNvPr id="21" name="グラフィックス 20" descr="音楽 単色塗りつぶし">
            <a:extLst>
              <a:ext uri="{FF2B5EF4-FFF2-40B4-BE49-F238E27FC236}">
                <a16:creationId xmlns:a16="http://schemas.microsoft.com/office/drawing/2014/main" id="{B9A7D121-A66D-415C-AC45-5E57E93BE6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82647" y="5175361"/>
            <a:ext cx="914400" cy="812961"/>
          </a:xfrm>
          <a:prstGeom prst="rect">
            <a:avLst/>
          </a:prstGeom>
        </p:spPr>
      </p:pic>
      <p:sp>
        <p:nvSpPr>
          <p:cNvPr id="43" name="スライド番号プレースホルダー 2">
            <a:extLst>
              <a:ext uri="{FF2B5EF4-FFF2-40B4-BE49-F238E27FC236}">
                <a16:creationId xmlns:a16="http://schemas.microsoft.com/office/drawing/2014/main" id="{97C80411-7180-4B07-87D6-3B227CB50BBF}"/>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2"/>
                </a:solidFill>
                <a:latin typeface="Meiryo" panose="020B0604030504040204" pitchFamily="34" charset="-128"/>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19</a:t>
            </a:fld>
            <a:endParaRPr lang="en-US" dirty="0"/>
          </a:p>
        </p:txBody>
      </p:sp>
    </p:spTree>
    <p:extLst>
      <p:ext uri="{BB962C8B-B14F-4D97-AF65-F5344CB8AC3E}">
        <p14:creationId xmlns:p14="http://schemas.microsoft.com/office/powerpoint/2010/main" val="1439964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28EFA6-B847-42EA-8FBF-D6C2A4923216}"/>
              </a:ext>
            </a:extLst>
          </p:cNvPr>
          <p:cNvSpPr>
            <a:spLocks noGrp="1"/>
          </p:cNvSpPr>
          <p:nvPr>
            <p:ph type="title"/>
          </p:nvPr>
        </p:nvSpPr>
        <p:spPr>
          <a:xfrm>
            <a:off x="609599" y="412247"/>
            <a:ext cx="10958495" cy="547842"/>
          </a:xfrm>
        </p:spPr>
        <p:txBody>
          <a:bodyPr/>
          <a:lstStyle/>
          <a:p>
            <a:r>
              <a:rPr lang="en-US" altLang="ja-JP" dirty="0"/>
              <a:t>ML Enablement Workshop</a:t>
            </a:r>
            <a:endParaRPr kumimoji="1" lang="ja-JP" altLang="en-US"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922ECFAE-E7C1-4E14-BEAA-E3A85E885E20}"/>
              </a:ext>
            </a:extLst>
          </p:cNvPr>
          <p:cNvSpPr>
            <a:spLocks noGrp="1"/>
          </p:cNvSpPr>
          <p:nvPr>
            <p:ph type="sldNum" sz="quarter" idx="13"/>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2"/>
                </a:solidFill>
                <a:latin typeface="Meiryo" panose="020B0604030504040204" pitchFamily="34" charset="-128"/>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2</a:t>
            </a:fld>
            <a:endParaRPr lang="en-US" dirty="0"/>
          </a:p>
        </p:txBody>
      </p:sp>
      <p:sp>
        <p:nvSpPr>
          <p:cNvPr id="24" name="テキスト ボックス 23">
            <a:extLst>
              <a:ext uri="{FF2B5EF4-FFF2-40B4-BE49-F238E27FC236}">
                <a16:creationId xmlns:a16="http://schemas.microsoft.com/office/drawing/2014/main" id="{FC75CE03-59D1-4890-9271-03940CFE9981}"/>
              </a:ext>
            </a:extLst>
          </p:cNvPr>
          <p:cNvSpPr txBox="1"/>
          <p:nvPr/>
        </p:nvSpPr>
        <p:spPr>
          <a:xfrm>
            <a:off x="609599" y="1070264"/>
            <a:ext cx="11229110" cy="830997"/>
          </a:xfrm>
          <a:prstGeom prst="rect">
            <a:avLst/>
          </a:prstGeom>
          <a:noFill/>
        </p:spPr>
        <p:txBody>
          <a:bodyPr wrap="square" lIns="0" rIns="0" rtlCol="0">
            <a:spAutoFit/>
          </a:bodyPr>
          <a:lstStyle/>
          <a:p>
            <a:pPr algn="l"/>
            <a:r>
              <a:rPr kumimoji="1" lang="ja-JP" altLang="en-US" sz="2400" b="1" dirty="0">
                <a:latin typeface="メイリオ" panose="020B0604030504040204" pitchFamily="50" charset="-128"/>
                <a:ea typeface="メイリオ" panose="020B0604030504040204" pitchFamily="50" charset="-128"/>
              </a:rPr>
              <a:t>プロダクトマネージャー、開発者、データサイエンティストの </a:t>
            </a:r>
            <a:r>
              <a:rPr kumimoji="1" lang="en-US" altLang="ja-JP" sz="2400" b="1" dirty="0">
                <a:latin typeface="メイリオ" panose="020B0604030504040204" pitchFamily="50" charset="-128"/>
                <a:ea typeface="メイリオ" panose="020B0604030504040204" pitchFamily="50" charset="-128"/>
              </a:rPr>
              <a:t>3 </a:t>
            </a:r>
            <a:r>
              <a:rPr kumimoji="1" lang="ja-JP" altLang="en-US" sz="2400" b="1" dirty="0">
                <a:latin typeface="メイリオ" panose="020B0604030504040204" pitchFamily="50" charset="-128"/>
                <a:ea typeface="メイリオ" panose="020B0604030504040204" pitchFamily="50" charset="-128"/>
              </a:rPr>
              <a:t>者が</a:t>
            </a:r>
            <a:r>
              <a:rPr kumimoji="1" lang="ja-JP" altLang="en-US" sz="2400" b="1" dirty="0">
                <a:solidFill>
                  <a:schemeClr val="accent1"/>
                </a:solidFill>
                <a:latin typeface="メイリオ" panose="020B0604030504040204" pitchFamily="50" charset="-128"/>
                <a:ea typeface="メイリオ" panose="020B0604030504040204" pitchFamily="50" charset="-128"/>
              </a:rPr>
              <a:t>組織横断的</a:t>
            </a:r>
            <a:r>
              <a:rPr kumimoji="1" lang="ja-JP" altLang="en-US" sz="2400" b="1" dirty="0">
                <a:latin typeface="メイリオ" panose="020B0604030504040204" pitchFamily="50" charset="-128"/>
                <a:ea typeface="メイリオ" panose="020B0604030504040204" pitchFamily="50" charset="-128"/>
              </a:rPr>
              <a:t>に </a:t>
            </a:r>
            <a:r>
              <a:rPr kumimoji="1" lang="en-US" altLang="ja-JP" sz="2400" b="1" dirty="0">
                <a:latin typeface="メイリオ" panose="020B0604030504040204" pitchFamily="50" charset="-128"/>
                <a:ea typeface="メイリオ" panose="020B0604030504040204" pitchFamily="50" charset="-128"/>
              </a:rPr>
              <a:t>AI/ML </a:t>
            </a:r>
            <a:r>
              <a:rPr kumimoji="1" lang="ja-JP" altLang="en-US" sz="2400" b="1" dirty="0">
                <a:latin typeface="メイリオ" panose="020B0604030504040204" pitchFamily="50" charset="-128"/>
                <a:ea typeface="メイリオ" panose="020B0604030504040204" pitchFamily="50" charset="-128"/>
              </a:rPr>
              <a:t>のユースケースを特定し </a:t>
            </a:r>
            <a:r>
              <a:rPr kumimoji="1" lang="en-US" altLang="ja-JP" sz="2400" b="1" dirty="0">
                <a:solidFill>
                  <a:schemeClr val="accent1"/>
                </a:solidFill>
                <a:latin typeface="メイリオ" panose="020B0604030504040204" pitchFamily="50" charset="-128"/>
                <a:ea typeface="メイリオ" panose="020B0604030504040204" pitchFamily="50" charset="-128"/>
              </a:rPr>
              <a:t>1~3 </a:t>
            </a:r>
            <a:r>
              <a:rPr kumimoji="1" lang="ja-JP" altLang="en-US" sz="2400" b="1" dirty="0">
                <a:solidFill>
                  <a:schemeClr val="accent1"/>
                </a:solidFill>
                <a:latin typeface="メイリオ" panose="020B0604030504040204" pitchFamily="50" charset="-128"/>
                <a:ea typeface="メイリオ" panose="020B0604030504040204" pitchFamily="50" charset="-128"/>
              </a:rPr>
              <a:t>カ月以内</a:t>
            </a:r>
            <a:r>
              <a:rPr kumimoji="1" lang="ja-JP" altLang="en-US" sz="2400" b="1" dirty="0">
                <a:latin typeface="メイリオ" panose="020B0604030504040204" pitchFamily="50" charset="-128"/>
                <a:ea typeface="メイリオ" panose="020B0604030504040204" pitchFamily="50" charset="-128"/>
              </a:rPr>
              <a:t>に手ごたえを得る計画を作る。</a:t>
            </a:r>
            <a:endParaRPr kumimoji="1" lang="en-US" altLang="ja-JP" sz="2400" b="1" dirty="0">
              <a:latin typeface="メイリオ" panose="020B0604030504040204" pitchFamily="50" charset="-128"/>
              <a:ea typeface="メイリオ" panose="020B0604030504040204" pitchFamily="50" charset="-128"/>
            </a:endParaRPr>
          </a:p>
        </p:txBody>
      </p:sp>
      <p:sp>
        <p:nvSpPr>
          <p:cNvPr id="22" name="正方形/長方形 21">
            <a:extLst>
              <a:ext uri="{FF2B5EF4-FFF2-40B4-BE49-F238E27FC236}">
                <a16:creationId xmlns:a16="http://schemas.microsoft.com/office/drawing/2014/main" id="{6AB7B586-E3A0-4F69-B6A5-07C68EA4C658}"/>
              </a:ext>
            </a:extLst>
          </p:cNvPr>
          <p:cNvSpPr/>
          <p:nvPr/>
        </p:nvSpPr>
        <p:spPr>
          <a:xfrm>
            <a:off x="4301602" y="2766027"/>
            <a:ext cx="3778719" cy="352347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5" name="正方形/長方形 24">
            <a:extLst>
              <a:ext uri="{FF2B5EF4-FFF2-40B4-BE49-F238E27FC236}">
                <a16:creationId xmlns:a16="http://schemas.microsoft.com/office/drawing/2014/main" id="{17E6193C-857F-406C-81E5-42978C51FC4B}"/>
              </a:ext>
            </a:extLst>
          </p:cNvPr>
          <p:cNvSpPr/>
          <p:nvPr/>
        </p:nvSpPr>
        <p:spPr>
          <a:xfrm>
            <a:off x="8175480" y="2766027"/>
            <a:ext cx="3778719" cy="352347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6" name="正方形/長方形 25">
            <a:extLst>
              <a:ext uri="{FF2B5EF4-FFF2-40B4-BE49-F238E27FC236}">
                <a16:creationId xmlns:a16="http://schemas.microsoft.com/office/drawing/2014/main" id="{6056E3DA-09D3-4A18-A40A-5BFD614B8506}"/>
              </a:ext>
            </a:extLst>
          </p:cNvPr>
          <p:cNvSpPr/>
          <p:nvPr/>
        </p:nvSpPr>
        <p:spPr>
          <a:xfrm>
            <a:off x="377501" y="2766027"/>
            <a:ext cx="3778719" cy="352347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7" name="矢印: 右 26">
            <a:extLst>
              <a:ext uri="{FF2B5EF4-FFF2-40B4-BE49-F238E27FC236}">
                <a16:creationId xmlns:a16="http://schemas.microsoft.com/office/drawing/2014/main" id="{4F2C2794-A214-4C51-A3F3-429CAE221CC1}"/>
              </a:ext>
            </a:extLst>
          </p:cNvPr>
          <p:cNvSpPr/>
          <p:nvPr/>
        </p:nvSpPr>
        <p:spPr>
          <a:xfrm>
            <a:off x="353291" y="2188171"/>
            <a:ext cx="11627427" cy="36512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8" name="四角形: 角を丸くする 27">
            <a:extLst>
              <a:ext uri="{FF2B5EF4-FFF2-40B4-BE49-F238E27FC236}">
                <a16:creationId xmlns:a16="http://schemas.microsoft.com/office/drawing/2014/main" id="{8E08B101-DCDE-4A46-A5DB-4A18A747CE6B}"/>
              </a:ext>
            </a:extLst>
          </p:cNvPr>
          <p:cNvSpPr/>
          <p:nvPr/>
        </p:nvSpPr>
        <p:spPr>
          <a:xfrm>
            <a:off x="841574" y="2021917"/>
            <a:ext cx="2951018" cy="623454"/>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bg1"/>
                </a:solidFill>
                <a:latin typeface="メイリオ" panose="020B0604030504040204" pitchFamily="50" charset="-128"/>
                <a:ea typeface="メイリオ" panose="020B0604030504040204" pitchFamily="50" charset="-128"/>
              </a:rPr>
              <a:t>理解編</a:t>
            </a:r>
          </a:p>
        </p:txBody>
      </p:sp>
      <p:sp>
        <p:nvSpPr>
          <p:cNvPr id="29" name="四角形: 角を丸くする 28">
            <a:extLst>
              <a:ext uri="{FF2B5EF4-FFF2-40B4-BE49-F238E27FC236}">
                <a16:creationId xmlns:a16="http://schemas.microsoft.com/office/drawing/2014/main" id="{3B8E72B8-67D0-4144-A651-C61EF95448C1}"/>
              </a:ext>
            </a:extLst>
          </p:cNvPr>
          <p:cNvSpPr/>
          <p:nvPr/>
        </p:nvSpPr>
        <p:spPr>
          <a:xfrm>
            <a:off x="4715452" y="2021917"/>
            <a:ext cx="2951018" cy="623454"/>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bg1"/>
                </a:solidFill>
                <a:latin typeface="メイリオ" panose="020B0604030504040204" pitchFamily="50" charset="-128"/>
                <a:ea typeface="メイリオ" panose="020B0604030504040204" pitchFamily="50" charset="-128"/>
              </a:rPr>
              <a:t>応用編</a:t>
            </a:r>
          </a:p>
        </p:txBody>
      </p:sp>
      <p:sp>
        <p:nvSpPr>
          <p:cNvPr id="30" name="四角形: 角を丸くする 29">
            <a:extLst>
              <a:ext uri="{FF2B5EF4-FFF2-40B4-BE49-F238E27FC236}">
                <a16:creationId xmlns:a16="http://schemas.microsoft.com/office/drawing/2014/main" id="{B22F9B37-A5D6-49D3-B2BB-8E3C1A18AAA5}"/>
              </a:ext>
            </a:extLst>
          </p:cNvPr>
          <p:cNvSpPr/>
          <p:nvPr/>
        </p:nvSpPr>
        <p:spPr>
          <a:xfrm>
            <a:off x="8589330" y="2021917"/>
            <a:ext cx="2951018" cy="623454"/>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bg1"/>
                </a:solidFill>
                <a:latin typeface="メイリオ" panose="020B0604030504040204" pitchFamily="50" charset="-128"/>
                <a:ea typeface="メイリオ" panose="020B0604030504040204" pitchFamily="50" charset="-128"/>
              </a:rPr>
              <a:t>開始編</a:t>
            </a:r>
          </a:p>
        </p:txBody>
      </p:sp>
      <p:sp>
        <p:nvSpPr>
          <p:cNvPr id="31" name="テキスト ボックス 30">
            <a:extLst>
              <a:ext uri="{FF2B5EF4-FFF2-40B4-BE49-F238E27FC236}">
                <a16:creationId xmlns:a16="http://schemas.microsoft.com/office/drawing/2014/main" id="{6490717F-34D1-47D5-A07F-3DB3083537E9}"/>
              </a:ext>
            </a:extLst>
          </p:cNvPr>
          <p:cNvSpPr txBox="1"/>
          <p:nvPr/>
        </p:nvSpPr>
        <p:spPr>
          <a:xfrm>
            <a:off x="512528" y="2811625"/>
            <a:ext cx="3609110" cy="3477875"/>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機械学習の改善がプロダクトの成長につながるサイクルを理解し、アイデアを</a:t>
            </a:r>
            <a:r>
              <a:rPr kumimoji="1" lang="ja-JP" altLang="en-US" sz="2000" b="1" dirty="0">
                <a:solidFill>
                  <a:schemeClr val="accent1"/>
                </a:solidFill>
                <a:latin typeface="メイリオ" panose="020B0604030504040204" pitchFamily="50" charset="-128"/>
                <a:ea typeface="メイリオ" panose="020B0604030504040204" pitchFamily="50" charset="-128"/>
              </a:rPr>
              <a:t>ビジネスモデル</a:t>
            </a:r>
            <a:r>
              <a:rPr kumimoji="1" lang="ja-JP" altLang="en-US" sz="2000" dirty="0">
                <a:latin typeface="メイリオ" panose="020B0604030504040204" pitchFamily="50" charset="-128"/>
                <a:ea typeface="メイリオ" panose="020B0604030504040204" pitchFamily="50" charset="-128"/>
              </a:rPr>
              <a:t>に落とし込めるようになる。</a:t>
            </a:r>
            <a:endParaRPr kumimoji="1" lang="en-US" altLang="ja-JP" sz="2000" dirty="0">
              <a:latin typeface="メイリオ" panose="020B0604030504040204" pitchFamily="50" charset="-128"/>
              <a:ea typeface="メイリオ" panose="020B0604030504040204" pitchFamily="50" charset="-128"/>
            </a:endParaRPr>
          </a:p>
          <a:p>
            <a:pPr algn="l"/>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b="1" dirty="0">
                <a:latin typeface="メイリオ" panose="020B0604030504040204" pitchFamily="50" charset="-128"/>
                <a:ea typeface="メイリオ" panose="020B0604030504040204" pitchFamily="50" charset="-128"/>
              </a:rPr>
              <a:t>アウトプット</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自社プロダクトの成長サイクルを表すビジネスモデル図</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b="1" dirty="0">
                <a:latin typeface="メイリオ" panose="020B0604030504040204" pitchFamily="50" charset="-128"/>
                <a:ea typeface="メイリオ" panose="020B0604030504040204" pitchFamily="50" charset="-128"/>
              </a:rPr>
              <a:t>時間</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2~3</a:t>
            </a:r>
            <a:r>
              <a:rPr kumimoji="1" lang="ja-JP" altLang="en-US" sz="2000" dirty="0">
                <a:latin typeface="メイリオ" panose="020B0604030504040204" pitchFamily="50" charset="-128"/>
                <a:ea typeface="メイリオ" panose="020B0604030504040204" pitchFamily="50" charset="-128"/>
              </a:rPr>
              <a:t>時間</a:t>
            </a:r>
            <a:endParaRPr kumimoji="1" lang="en-US" altLang="ja-JP" sz="2000" dirty="0">
              <a:latin typeface="メイリオ" panose="020B0604030504040204" pitchFamily="50" charset="-128"/>
              <a:ea typeface="メイリオ" panose="020B0604030504040204" pitchFamily="50" charset="-128"/>
            </a:endParaRPr>
          </a:p>
        </p:txBody>
      </p:sp>
      <p:sp>
        <p:nvSpPr>
          <p:cNvPr id="32" name="テキスト ボックス 31">
            <a:extLst>
              <a:ext uri="{FF2B5EF4-FFF2-40B4-BE49-F238E27FC236}">
                <a16:creationId xmlns:a16="http://schemas.microsoft.com/office/drawing/2014/main" id="{D8B0B084-FB5B-4DCE-A032-AEAF226D8678}"/>
              </a:ext>
            </a:extLst>
          </p:cNvPr>
          <p:cNvSpPr txBox="1"/>
          <p:nvPr/>
        </p:nvSpPr>
        <p:spPr>
          <a:xfrm>
            <a:off x="4386406" y="2811625"/>
            <a:ext cx="3609110" cy="3477875"/>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顧客への</a:t>
            </a:r>
            <a:r>
              <a:rPr kumimoji="1" lang="ja-JP" altLang="en-US" sz="2000" b="1" dirty="0">
                <a:solidFill>
                  <a:schemeClr val="accent1"/>
                </a:solidFill>
                <a:latin typeface="メイリオ" panose="020B0604030504040204" pitchFamily="50" charset="-128"/>
                <a:ea typeface="メイリオ" panose="020B0604030504040204" pitchFamily="50" charset="-128"/>
              </a:rPr>
              <a:t>提案シナリオ</a:t>
            </a:r>
            <a:r>
              <a:rPr kumimoji="1" lang="ja-JP" altLang="en-US" sz="2000" dirty="0">
                <a:latin typeface="メイリオ" panose="020B0604030504040204" pitchFamily="50" charset="-128"/>
                <a:ea typeface="メイリオ" panose="020B0604030504040204" pitchFamily="50" charset="-128"/>
              </a:rPr>
              <a:t>を作成、シミュレーションすることで事前に反応を洗い出し対処すべき課題を洗い出す。</a:t>
            </a:r>
            <a:endParaRPr kumimoji="1" lang="en-US" altLang="ja-JP" sz="2000" dirty="0">
              <a:latin typeface="メイリオ" panose="020B0604030504040204" pitchFamily="50" charset="-128"/>
              <a:ea typeface="メイリオ" panose="020B0604030504040204" pitchFamily="50" charset="-128"/>
            </a:endParaRPr>
          </a:p>
          <a:p>
            <a:pPr algn="l"/>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b="1" dirty="0">
                <a:latin typeface="メイリオ" panose="020B0604030504040204" pitchFamily="50" charset="-128"/>
                <a:ea typeface="メイリオ" panose="020B0604030504040204" pitchFamily="50" charset="-128"/>
              </a:rPr>
              <a:t>アウトプット</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顧客への提案シナリオと反応を可視化したボード</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b="1" dirty="0">
                <a:latin typeface="メイリオ" panose="020B0604030504040204" pitchFamily="50" charset="-128"/>
                <a:ea typeface="メイリオ" panose="020B0604030504040204" pitchFamily="50" charset="-128"/>
              </a:rPr>
              <a:t>時間</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3~4</a:t>
            </a:r>
            <a:r>
              <a:rPr kumimoji="1" lang="ja-JP" altLang="en-US" sz="2000" dirty="0">
                <a:latin typeface="メイリオ" panose="020B0604030504040204" pitchFamily="50" charset="-128"/>
                <a:ea typeface="メイリオ" panose="020B0604030504040204" pitchFamily="50" charset="-128"/>
              </a:rPr>
              <a:t>時間</a:t>
            </a:r>
            <a:endParaRPr kumimoji="1" lang="en-US" altLang="ja-JP" sz="2000" dirty="0">
              <a:latin typeface="メイリオ" panose="020B0604030504040204" pitchFamily="50" charset="-128"/>
              <a:ea typeface="メイリオ" panose="020B0604030504040204" pitchFamily="50" charset="-128"/>
            </a:endParaRPr>
          </a:p>
        </p:txBody>
      </p:sp>
      <p:sp>
        <p:nvSpPr>
          <p:cNvPr id="33" name="テキスト ボックス 32">
            <a:extLst>
              <a:ext uri="{FF2B5EF4-FFF2-40B4-BE49-F238E27FC236}">
                <a16:creationId xmlns:a16="http://schemas.microsoft.com/office/drawing/2014/main" id="{3F12278A-CBB8-4832-9907-ADA62B325C3C}"/>
              </a:ext>
            </a:extLst>
          </p:cNvPr>
          <p:cNvSpPr txBox="1"/>
          <p:nvPr/>
        </p:nvSpPr>
        <p:spPr>
          <a:xfrm>
            <a:off x="8263748" y="2811625"/>
            <a:ext cx="3602182" cy="3477875"/>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改善後の体験実現を最終目標とし、実現可能かつ短期で効果と学びが得られる最初の計画を立てる。</a:t>
            </a:r>
            <a:endParaRPr kumimoji="1" lang="en-US" altLang="ja-JP" sz="2000" dirty="0">
              <a:latin typeface="メイリオ" panose="020B0604030504040204" pitchFamily="50" charset="-128"/>
              <a:ea typeface="メイリオ" panose="020B0604030504040204" pitchFamily="50" charset="-128"/>
            </a:endParaRPr>
          </a:p>
          <a:p>
            <a:pPr algn="l"/>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b="1" dirty="0">
                <a:latin typeface="メイリオ" panose="020B0604030504040204" pitchFamily="50" charset="-128"/>
                <a:ea typeface="メイリオ" panose="020B0604030504040204" pitchFamily="50" charset="-128"/>
              </a:rPr>
              <a:t>アウトプット</a:t>
            </a:r>
            <a:endParaRPr kumimoji="1" lang="en-US" altLang="ja-JP" sz="2000" b="1" dirty="0">
              <a:latin typeface="メイリオ" panose="020B0604030504040204" pitchFamily="50" charset="-128"/>
              <a:ea typeface="メイリオ" panose="020B0604030504040204" pitchFamily="50" charset="-128"/>
            </a:endParaRPr>
          </a:p>
          <a:p>
            <a:pPr algn="l"/>
            <a:r>
              <a:rPr kumimoji="1" lang="en-US" altLang="ja-JP" sz="2000" b="1" dirty="0">
                <a:solidFill>
                  <a:schemeClr val="accent1"/>
                </a:solidFill>
                <a:latin typeface="メイリオ" panose="020B0604030504040204" pitchFamily="50" charset="-128"/>
                <a:ea typeface="メイリオ" panose="020B0604030504040204" pitchFamily="50" charset="-128"/>
              </a:rPr>
              <a:t>1~3 </a:t>
            </a:r>
            <a:r>
              <a:rPr kumimoji="1" lang="ja-JP" altLang="en-US" sz="2000" b="1" dirty="0">
                <a:solidFill>
                  <a:schemeClr val="accent1"/>
                </a:solidFill>
                <a:latin typeface="メイリオ" panose="020B0604030504040204" pitchFamily="50" charset="-128"/>
                <a:ea typeface="メイリオ" panose="020B0604030504040204" pitchFamily="50" charset="-128"/>
              </a:rPr>
              <a:t>カ月間の活動と計測指標</a:t>
            </a:r>
            <a:r>
              <a:rPr kumimoji="1" lang="ja-JP" altLang="en-US" sz="2000" dirty="0">
                <a:latin typeface="メイリオ" panose="020B0604030504040204" pitchFamily="50" charset="-128"/>
                <a:ea typeface="メイリオ" panose="020B0604030504040204" pitchFamily="50" charset="-128"/>
              </a:rPr>
              <a:t>をまとめた行動計画</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b="1" dirty="0">
                <a:latin typeface="メイリオ" panose="020B0604030504040204" pitchFamily="50" charset="-128"/>
                <a:ea typeface="メイリオ" panose="020B0604030504040204" pitchFamily="50" charset="-128"/>
              </a:rPr>
              <a:t>時間</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2~3</a:t>
            </a:r>
            <a:r>
              <a:rPr kumimoji="1" lang="ja-JP" altLang="en-US" sz="2000" dirty="0">
                <a:latin typeface="メイリオ" panose="020B0604030504040204" pitchFamily="50" charset="-128"/>
                <a:ea typeface="メイリオ" panose="020B0604030504040204" pitchFamily="50" charset="-128"/>
              </a:rPr>
              <a:t>時間</a:t>
            </a:r>
            <a:endParaRPr kumimoji="1" lang="en-US" altLang="ja-JP" sz="2000" dirty="0">
              <a:latin typeface="メイリオ" panose="020B0604030504040204" pitchFamily="50" charset="-128"/>
              <a:ea typeface="メイリオ" panose="020B0604030504040204" pitchFamily="50" charset="-128"/>
            </a:endParaRPr>
          </a:p>
        </p:txBody>
      </p:sp>
      <p:sp>
        <p:nvSpPr>
          <p:cNvPr id="34" name="正方形/長方形 33">
            <a:extLst>
              <a:ext uri="{FF2B5EF4-FFF2-40B4-BE49-F238E27FC236}">
                <a16:creationId xmlns:a16="http://schemas.microsoft.com/office/drawing/2014/main" id="{DCDDB4E2-C546-4949-BC8F-ECFDFD68DADB}"/>
              </a:ext>
            </a:extLst>
          </p:cNvPr>
          <p:cNvSpPr/>
          <p:nvPr/>
        </p:nvSpPr>
        <p:spPr>
          <a:xfrm>
            <a:off x="261257" y="1901261"/>
            <a:ext cx="3931619" cy="4388239"/>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420789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599" y="419023"/>
            <a:ext cx="10958495" cy="547842"/>
          </a:xfrm>
        </p:spPr>
        <p:txBody>
          <a:bodyPr/>
          <a:lstStyle/>
          <a:p>
            <a:r>
              <a:rPr lang="ja-JP" altLang="en-US" dirty="0"/>
              <a:t>機械学習のデメリット</a:t>
            </a:r>
            <a:endParaRPr lang="en-US" dirty="0"/>
          </a:p>
        </p:txBody>
      </p:sp>
      <p:sp>
        <p:nvSpPr>
          <p:cNvPr id="33" name="テキスト ボックス 32">
            <a:extLst>
              <a:ext uri="{FF2B5EF4-FFF2-40B4-BE49-F238E27FC236}">
                <a16:creationId xmlns:a16="http://schemas.microsoft.com/office/drawing/2014/main" id="{45DD1A24-063D-4B0B-A05D-BCC682551182}"/>
              </a:ext>
            </a:extLst>
          </p:cNvPr>
          <p:cNvSpPr txBox="1"/>
          <p:nvPr/>
        </p:nvSpPr>
        <p:spPr>
          <a:xfrm>
            <a:off x="609599" y="1386563"/>
            <a:ext cx="11199224" cy="4401205"/>
          </a:xfrm>
          <a:prstGeom prst="rect">
            <a:avLst/>
          </a:prstGeom>
          <a:noFill/>
        </p:spPr>
        <p:txBody>
          <a:bodyPr wrap="square">
            <a:spAutoFit/>
          </a:bodyPr>
          <a:lstStyle/>
          <a:p>
            <a:pPr marL="428608" indent="-428608">
              <a:buAutoNum type="arabicPeriod"/>
            </a:pPr>
            <a:r>
              <a:rPr kumimoji="1" lang="ja-JP" altLang="en-US" sz="2800" b="1" dirty="0">
                <a:latin typeface="Amazon Ember" panose="020B0603020204020204" pitchFamily="34" charset="0"/>
                <a:ea typeface="メイリオ" panose="020B0604030504040204" pitchFamily="34" charset="-128"/>
                <a:cs typeface="Amazon Ember" panose="020B0603020204020204" pitchFamily="34" charset="0"/>
              </a:rPr>
              <a:t>運用が困難</a:t>
            </a:r>
            <a:br>
              <a:rPr kumimoji="1" lang="en-US" altLang="ja-JP" sz="2800" dirty="0">
                <a:latin typeface="Amazon Ember" panose="020B0603020204020204" pitchFamily="34" charset="0"/>
                <a:ea typeface="メイリオ" panose="020B0604030504040204" pitchFamily="34" charset="-128"/>
                <a:cs typeface="Amazon Ember" panose="020B0603020204020204" pitchFamily="34" charset="0"/>
              </a:rPr>
            </a:br>
            <a:r>
              <a:rPr kumimoji="1" lang="ja-JP" altLang="en-US" sz="2800" dirty="0">
                <a:latin typeface="Amazon Ember" panose="020B0603020204020204" pitchFamily="34" charset="0"/>
                <a:ea typeface="メイリオ" panose="020B0604030504040204" pitchFamily="34" charset="-128"/>
                <a:cs typeface="Amazon Ember" panose="020B0603020204020204" pitchFamily="34" charset="0"/>
              </a:rPr>
              <a:t>データの取得、前処理、学習など幅広な処理を繋ぎ合わせ実装するので統合的な管理とチーム連携が不可欠 </a:t>
            </a:r>
            <a:r>
              <a:rPr kumimoji="1" lang="en-US" altLang="ja-JP" sz="2800" dirty="0">
                <a:latin typeface="Amazon Ember" panose="020B0603020204020204" pitchFamily="34" charset="0"/>
                <a:ea typeface="メイリオ" panose="020B0604030504040204" pitchFamily="34" charset="-128"/>
                <a:cs typeface="Amazon Ember" panose="020B0603020204020204" pitchFamily="34" charset="0"/>
              </a:rPr>
              <a:t>( </a:t>
            </a:r>
            <a:r>
              <a:rPr kumimoji="1" lang="ja-JP" altLang="en-US" sz="2800" dirty="0">
                <a:latin typeface="Amazon Ember" panose="020B0603020204020204" pitchFamily="34" charset="0"/>
                <a:ea typeface="メイリオ" panose="020B0604030504040204" pitchFamily="34" charset="-128"/>
                <a:cs typeface="Amazon Ember" panose="020B0603020204020204" pitchFamily="34" charset="0"/>
              </a:rPr>
              <a:t>次スライド</a:t>
            </a:r>
            <a:r>
              <a:rPr kumimoji="1" lang="en-US" altLang="ja-JP" sz="2800" dirty="0">
                <a:latin typeface="Amazon Ember" panose="020B0603020204020204" pitchFamily="34" charset="0"/>
                <a:ea typeface="メイリオ" panose="020B0604030504040204" pitchFamily="34" charset="-128"/>
                <a:cs typeface="Amazon Ember" panose="020B0603020204020204" pitchFamily="34" charset="0"/>
              </a:rPr>
              <a:t> )</a:t>
            </a:r>
            <a:r>
              <a:rPr kumimoji="1" lang="ja-JP" altLang="en-US" sz="2800" dirty="0">
                <a:latin typeface="Amazon Ember" panose="020B0603020204020204" pitchFamily="34" charset="0"/>
                <a:ea typeface="メイリオ" panose="020B0604030504040204" pitchFamily="34" charset="-128"/>
                <a:cs typeface="Amazon Ember" panose="020B0603020204020204" pitchFamily="34" charset="0"/>
              </a:rPr>
              <a:t>。生成 </a:t>
            </a:r>
            <a:r>
              <a:rPr kumimoji="1" lang="en-US" altLang="ja-JP" sz="2800" dirty="0">
                <a:latin typeface="Amazon Ember" panose="020B0603020204020204" pitchFamily="34" charset="0"/>
                <a:ea typeface="メイリオ" panose="020B0604030504040204" pitchFamily="34" charset="-128"/>
                <a:cs typeface="Amazon Ember" panose="020B0603020204020204" pitchFamily="34" charset="0"/>
              </a:rPr>
              <a:t>AI </a:t>
            </a:r>
            <a:r>
              <a:rPr kumimoji="1" lang="ja-JP" altLang="en-US" sz="2800" dirty="0">
                <a:latin typeface="Amazon Ember" panose="020B0603020204020204" pitchFamily="34" charset="0"/>
                <a:ea typeface="メイリオ" panose="020B0604030504040204" pitchFamily="34" charset="-128"/>
                <a:cs typeface="Amazon Ember" panose="020B0603020204020204" pitchFamily="34" charset="0"/>
              </a:rPr>
              <a:t>でもモデルをカスタマイズする場合同様の問題が発生する。</a:t>
            </a:r>
          </a:p>
          <a:p>
            <a:pPr marL="428608" indent="-428608">
              <a:buFontTx/>
              <a:buAutoNum type="arabicPeriod"/>
            </a:pPr>
            <a:r>
              <a:rPr kumimoji="1" lang="ja-JP" altLang="en-US" sz="2800" b="1" dirty="0">
                <a:latin typeface="Amazon Ember" panose="020B0603020204020204" pitchFamily="34" charset="0"/>
                <a:ea typeface="メイリオ" panose="020B0604030504040204" pitchFamily="34" charset="-128"/>
                <a:cs typeface="Amazon Ember" panose="020B0603020204020204" pitchFamily="34" charset="0"/>
              </a:rPr>
              <a:t>責任ある利用が困難</a:t>
            </a:r>
            <a:br>
              <a:rPr kumimoji="1" lang="en-US" altLang="ja-JP" sz="2800" dirty="0">
                <a:latin typeface="Amazon Ember" panose="020B0603020204020204" pitchFamily="34" charset="0"/>
                <a:ea typeface="メイリオ" panose="020B0604030504040204" pitchFamily="34" charset="-128"/>
                <a:cs typeface="Amazon Ember" panose="020B0603020204020204" pitchFamily="34" charset="0"/>
              </a:rPr>
            </a:br>
            <a:r>
              <a:rPr kumimoji="1" lang="ja-JP" altLang="en-US" sz="2800" dirty="0">
                <a:latin typeface="Amazon Ember" panose="020B0603020204020204" pitchFamily="34" charset="0"/>
                <a:ea typeface="メイリオ" panose="020B0604030504040204" pitchFamily="34" charset="-128"/>
                <a:cs typeface="Amazon Ember" panose="020B0603020204020204" pitchFamily="34" charset="0"/>
              </a:rPr>
              <a:t>学習データが膨大になるにつれ潜在する偏りの検知が困難になる。</a:t>
            </a:r>
          </a:p>
          <a:p>
            <a:pPr marL="428608" indent="-428608">
              <a:buFontTx/>
              <a:buAutoNum type="arabicPeriod"/>
            </a:pPr>
            <a:r>
              <a:rPr kumimoji="1" lang="ja-JP" altLang="en-US" sz="2800" b="1" dirty="0">
                <a:latin typeface="Amazon Ember" panose="020B0603020204020204" pitchFamily="34" charset="0"/>
                <a:ea typeface="メイリオ" panose="020B0604030504040204" pitchFamily="34" charset="-128"/>
                <a:cs typeface="Amazon Ember" panose="020B0603020204020204" pitchFamily="34" charset="0"/>
              </a:rPr>
              <a:t>学習・推論のリソース調達が困難</a:t>
            </a:r>
            <a:br>
              <a:rPr kumimoji="1" lang="en-US" altLang="ja-JP" sz="2800" dirty="0">
                <a:latin typeface="Amazon Ember" panose="020B0603020204020204" pitchFamily="34" charset="0"/>
                <a:ea typeface="メイリオ" panose="020B0604030504040204" pitchFamily="34" charset="-128"/>
                <a:cs typeface="Amazon Ember" panose="020B0603020204020204" pitchFamily="34" charset="0"/>
              </a:rPr>
            </a:br>
            <a:r>
              <a:rPr kumimoji="1" lang="en-US" altLang="ja-JP" sz="2800" dirty="0">
                <a:latin typeface="Amazon Ember" panose="020B0603020204020204" pitchFamily="34" charset="0"/>
                <a:ea typeface="メイリオ" panose="020B0604030504040204" pitchFamily="34" charset="-128"/>
                <a:cs typeface="Amazon Ember" panose="020B0603020204020204" pitchFamily="34" charset="0"/>
              </a:rPr>
              <a:t>GPU </a:t>
            </a:r>
            <a:r>
              <a:rPr kumimoji="1" lang="ja-JP" altLang="en-US" sz="2800" dirty="0">
                <a:latin typeface="Amazon Ember" panose="020B0603020204020204" pitchFamily="34" charset="0"/>
                <a:ea typeface="メイリオ" panose="020B0604030504040204" pitchFamily="34" charset="-128"/>
                <a:cs typeface="Amazon Ember" panose="020B0603020204020204" pitchFamily="34" charset="0"/>
              </a:rPr>
              <a:t>をはじめとし、開発や推論に必要なリソースの調達が困難。</a:t>
            </a:r>
            <a:endParaRPr kumimoji="1" lang="en-US" altLang="ja-JP" sz="2800" dirty="0">
              <a:latin typeface="Amazon Ember" panose="020B0603020204020204" pitchFamily="34" charset="0"/>
              <a:ea typeface="メイリオ" panose="020B0604030504040204" pitchFamily="34" charset="-128"/>
              <a:cs typeface="Amazon Ember" panose="020B0603020204020204" pitchFamily="34" charset="0"/>
            </a:endParaRPr>
          </a:p>
          <a:p>
            <a:pPr marL="428608" indent="-428608">
              <a:buFontTx/>
              <a:buAutoNum type="arabicPeriod"/>
            </a:pPr>
            <a:r>
              <a:rPr kumimoji="1" lang="ja-JP" altLang="en-US" sz="2800" b="1" dirty="0">
                <a:latin typeface="Amazon Ember" panose="020B0603020204020204" pitchFamily="34" charset="0"/>
                <a:ea typeface="メイリオ" panose="020B0604030504040204" pitchFamily="34" charset="-128"/>
                <a:cs typeface="Amazon Ember" panose="020B0603020204020204" pitchFamily="34" charset="0"/>
              </a:rPr>
              <a:t>テストが困難</a:t>
            </a:r>
            <a:br>
              <a:rPr kumimoji="1" lang="en-US" altLang="ja-JP" sz="2800" dirty="0">
                <a:latin typeface="Amazon Ember" panose="020B0603020204020204" pitchFamily="34" charset="0"/>
                <a:ea typeface="メイリオ" panose="020B0604030504040204" pitchFamily="34" charset="-128"/>
                <a:cs typeface="Amazon Ember" panose="020B0603020204020204" pitchFamily="34" charset="0"/>
              </a:rPr>
            </a:br>
            <a:r>
              <a:rPr kumimoji="1" lang="ja-JP" altLang="en-US" sz="2800" dirty="0">
                <a:latin typeface="Amazon Ember" panose="020B0603020204020204" pitchFamily="34" charset="0"/>
                <a:ea typeface="メイリオ" panose="020B0604030504040204" pitchFamily="34" charset="-128"/>
                <a:cs typeface="Amazon Ember" panose="020B0603020204020204" pitchFamily="34" charset="0"/>
              </a:rPr>
              <a:t>確率的な挙動をするためテストが難しく、推論根拠の特定も困難</a:t>
            </a:r>
            <a:endParaRPr kumimoji="1" lang="en-US" altLang="ja-JP" sz="2800" dirty="0">
              <a:latin typeface="Amazon Ember" panose="020B0603020204020204" pitchFamily="34" charset="0"/>
              <a:ea typeface="メイリオ" panose="020B0604030504040204" pitchFamily="34" charset="-128"/>
              <a:cs typeface="Amazon Ember" panose="020B0603020204020204" pitchFamily="34" charset="0"/>
            </a:endParaRPr>
          </a:p>
        </p:txBody>
      </p:sp>
      <p:sp>
        <p:nvSpPr>
          <p:cNvPr id="5" name="スライド番号プレースホルダー 2">
            <a:extLst>
              <a:ext uri="{FF2B5EF4-FFF2-40B4-BE49-F238E27FC236}">
                <a16:creationId xmlns:a16="http://schemas.microsoft.com/office/drawing/2014/main" id="{B67C96B5-A470-4B04-A3D0-5031AB0E2084}"/>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2"/>
                </a:solidFill>
                <a:latin typeface="Meiryo" panose="020B0604030504040204" pitchFamily="34" charset="-128"/>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20</a:t>
            </a:fld>
            <a:endParaRPr lang="en-US" dirty="0"/>
          </a:p>
        </p:txBody>
      </p:sp>
    </p:spTree>
    <p:custDataLst>
      <p:tags r:id="rId1"/>
    </p:custDataLst>
    <p:extLst>
      <p:ext uri="{BB962C8B-B14F-4D97-AF65-F5344CB8AC3E}">
        <p14:creationId xmlns:p14="http://schemas.microsoft.com/office/powerpoint/2010/main" val="98653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8CE54B-BC70-CC86-1006-14D6F5C48538}"/>
              </a:ext>
            </a:extLst>
          </p:cNvPr>
          <p:cNvSpPr>
            <a:spLocks noGrp="1"/>
          </p:cNvSpPr>
          <p:nvPr>
            <p:ph type="title"/>
          </p:nvPr>
        </p:nvSpPr>
        <p:spPr>
          <a:xfrm>
            <a:off x="318772" y="307398"/>
            <a:ext cx="11609820" cy="547842"/>
          </a:xfrm>
        </p:spPr>
        <p:txBody>
          <a:bodyPr/>
          <a:lstStyle/>
          <a:p>
            <a:r>
              <a:rPr kumimoji="1" lang="ja-JP" altLang="en-US" dirty="0"/>
              <a:t>機械学習を用いる開発では通常の開発とモデル開発が並走する。</a:t>
            </a:r>
          </a:p>
        </p:txBody>
      </p:sp>
      <p:sp>
        <p:nvSpPr>
          <p:cNvPr id="98" name="Slide Number Placeholder 3">
            <a:extLst>
              <a:ext uri="{FF2B5EF4-FFF2-40B4-BE49-F238E27FC236}">
                <a16:creationId xmlns:a16="http://schemas.microsoft.com/office/drawing/2014/main" id="{E5C8216F-4C0D-4E6E-8FBD-471209A941D3}"/>
              </a:ext>
            </a:extLst>
          </p:cNvPr>
          <p:cNvSpPr txBox="1">
            <a:spLocks/>
          </p:cNvSpPr>
          <p:nvPr/>
        </p:nvSpPr>
        <p:spPr>
          <a:xfrm>
            <a:off x="8929200" y="6385278"/>
            <a:ext cx="2743200" cy="365125"/>
          </a:xfrm>
          <a:prstGeom prst="rect">
            <a:avLst/>
          </a:prstGeom>
        </p:spPr>
        <p:txBody>
          <a:bodyPr vert="horz" lIns="91440" tIns="45720" rIns="91440" bIns="45720" rtlCol="0" anchor="ctr"/>
          <a:lstStyle>
            <a:defPPr>
              <a:defRPr lang="en-US"/>
            </a:defPPr>
            <a:lvl1pPr marL="0" algn="l" defTabSz="914363" rtl="0" eaLnBrk="1" latinLnBrk="0" hangingPunct="1">
              <a:defRPr sz="900" b="0" i="0" kern="1200">
                <a:solidFill>
                  <a:schemeClr val="tx1">
                    <a:tint val="75000"/>
                  </a:schemeClr>
                </a:solidFill>
                <a:latin typeface="Meiryo" panose="020B0604030504040204" pitchFamily="34" charset="-128"/>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704CFE1B-B632-4A12-9404-F7A66326531F}" type="slidenum">
              <a:rPr kumimoji="1" lang="ja-JP" altLang="en-US" smtClean="0">
                <a:latin typeface="メイリオ" panose="020B0604030504040204" pitchFamily="50" charset="-128"/>
                <a:ea typeface="メイリオ" panose="020B0604030504040204" pitchFamily="50" charset="-128"/>
              </a:rPr>
              <a:pPr/>
              <a:t>21</a:t>
            </a:fld>
            <a:endParaRPr kumimoji="1" lang="ja-JP" altLang="en-US" dirty="0">
              <a:latin typeface="メイリオ" panose="020B0604030504040204" pitchFamily="50" charset="-128"/>
              <a:ea typeface="メイリオ" panose="020B0604030504040204" pitchFamily="50" charset="-128"/>
            </a:endParaRPr>
          </a:p>
        </p:txBody>
      </p:sp>
      <p:sp>
        <p:nvSpPr>
          <p:cNvPr id="99" name="四角形: 角を丸くする 98">
            <a:extLst>
              <a:ext uri="{FF2B5EF4-FFF2-40B4-BE49-F238E27FC236}">
                <a16:creationId xmlns:a16="http://schemas.microsoft.com/office/drawing/2014/main" id="{93A5FE29-C97A-4EC4-8A43-55A4F6A01B5D}"/>
              </a:ext>
            </a:extLst>
          </p:cNvPr>
          <p:cNvSpPr/>
          <p:nvPr/>
        </p:nvSpPr>
        <p:spPr>
          <a:xfrm>
            <a:off x="109126" y="3546520"/>
            <a:ext cx="135945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Business</a:t>
            </a:r>
          </a:p>
          <a:p>
            <a:pPr algn="ctr"/>
            <a:r>
              <a:rPr kumimoji="1" lang="en-US" altLang="ja-JP" sz="1167" dirty="0">
                <a:solidFill>
                  <a:schemeClr val="tx1"/>
                </a:solidFill>
                <a:latin typeface="メイリオ" panose="020B0604030504040204" pitchFamily="50" charset="-128"/>
                <a:ea typeface="メイリオ" panose="020B0604030504040204" pitchFamily="50" charset="-128"/>
              </a:rPr>
              <a:t>Understanding</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00" name="正方形/長方形 99">
            <a:extLst>
              <a:ext uri="{FF2B5EF4-FFF2-40B4-BE49-F238E27FC236}">
                <a16:creationId xmlns:a16="http://schemas.microsoft.com/office/drawing/2014/main" id="{C8590A97-7D19-4713-82A3-5C0653A128DD}"/>
              </a:ext>
            </a:extLst>
          </p:cNvPr>
          <p:cNvSpPr/>
          <p:nvPr/>
        </p:nvSpPr>
        <p:spPr>
          <a:xfrm>
            <a:off x="263408" y="4214446"/>
            <a:ext cx="11843926" cy="2284225"/>
          </a:xfrm>
          <a:prstGeom prst="rect">
            <a:avLst/>
          </a:prstGeom>
          <a:solidFill>
            <a:srgbClr val="FF9900">
              <a:alpha val="40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500" dirty="0">
              <a:latin typeface="メイリオ" panose="020B0604030504040204" pitchFamily="50" charset="-128"/>
              <a:ea typeface="メイリオ" panose="020B0604030504040204" pitchFamily="50" charset="-128"/>
            </a:endParaRPr>
          </a:p>
        </p:txBody>
      </p:sp>
      <p:sp>
        <p:nvSpPr>
          <p:cNvPr id="101" name="正方形/長方形 100">
            <a:extLst>
              <a:ext uri="{FF2B5EF4-FFF2-40B4-BE49-F238E27FC236}">
                <a16:creationId xmlns:a16="http://schemas.microsoft.com/office/drawing/2014/main" id="{77488295-4719-4070-98F4-B7746E007F25}"/>
              </a:ext>
            </a:extLst>
          </p:cNvPr>
          <p:cNvSpPr/>
          <p:nvPr/>
        </p:nvSpPr>
        <p:spPr>
          <a:xfrm>
            <a:off x="263408" y="1187036"/>
            <a:ext cx="11843926" cy="2284225"/>
          </a:xfrm>
          <a:prstGeom prst="rect">
            <a:avLst/>
          </a:prstGeom>
          <a:solidFill>
            <a:schemeClr val="accent1">
              <a:lumMod val="40000"/>
              <a:lumOff val="60000"/>
              <a:alpha val="4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500" dirty="0">
              <a:latin typeface="メイリオ" panose="020B0604030504040204" pitchFamily="50" charset="-128"/>
              <a:ea typeface="メイリオ" panose="020B0604030504040204" pitchFamily="50" charset="-128"/>
            </a:endParaRPr>
          </a:p>
        </p:txBody>
      </p:sp>
      <p:sp>
        <p:nvSpPr>
          <p:cNvPr id="102" name="スライド番号プレースホルダー 2">
            <a:extLst>
              <a:ext uri="{FF2B5EF4-FFF2-40B4-BE49-F238E27FC236}">
                <a16:creationId xmlns:a16="http://schemas.microsoft.com/office/drawing/2014/main" id="{55527938-D518-42B5-B844-EFFEC69B861A}"/>
              </a:ext>
            </a:extLst>
          </p:cNvPr>
          <p:cNvSpPr txBox="1">
            <a:spLocks/>
          </p:cNvSpPr>
          <p:nvPr/>
        </p:nvSpPr>
        <p:spPr>
          <a:xfrm>
            <a:off x="10318050" y="6309171"/>
            <a:ext cx="952498" cy="491358"/>
          </a:xfrm>
          <a:prstGeom prst="rect">
            <a:avLst/>
          </a:prstGeom>
        </p:spPr>
        <p:txBody>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fld id="{EA5B5124-B86C-AA4A-837D-47263CC8DBC1}" type="slidenum">
              <a:rPr kumimoji="1" lang="ja-JP" altLang="en-US" sz="2400"/>
              <a:pPr/>
              <a:t>21</a:t>
            </a:fld>
            <a:endParaRPr kumimoji="1" lang="ja-JP" altLang="en-US" sz="2400"/>
          </a:p>
        </p:txBody>
      </p:sp>
      <p:sp>
        <p:nvSpPr>
          <p:cNvPr id="103" name="四角形: 角を丸くする 102">
            <a:extLst>
              <a:ext uri="{FF2B5EF4-FFF2-40B4-BE49-F238E27FC236}">
                <a16:creationId xmlns:a16="http://schemas.microsoft.com/office/drawing/2014/main" id="{72D5131F-1356-4FF0-91F8-7561D73B4DCC}"/>
              </a:ext>
            </a:extLst>
          </p:cNvPr>
          <p:cNvSpPr/>
          <p:nvPr/>
        </p:nvSpPr>
        <p:spPr>
          <a:xfrm>
            <a:off x="1166107" y="1572741"/>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Plan</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04" name="四角形: 角を丸くする 103">
            <a:extLst>
              <a:ext uri="{FF2B5EF4-FFF2-40B4-BE49-F238E27FC236}">
                <a16:creationId xmlns:a16="http://schemas.microsoft.com/office/drawing/2014/main" id="{CE24A570-59EC-4184-8F15-D12DDFDE9923}"/>
              </a:ext>
            </a:extLst>
          </p:cNvPr>
          <p:cNvSpPr/>
          <p:nvPr/>
        </p:nvSpPr>
        <p:spPr>
          <a:xfrm>
            <a:off x="2524910" y="1572741"/>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Code</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05" name="四角形: 角を丸くする 104">
            <a:extLst>
              <a:ext uri="{FF2B5EF4-FFF2-40B4-BE49-F238E27FC236}">
                <a16:creationId xmlns:a16="http://schemas.microsoft.com/office/drawing/2014/main" id="{DFDCC1FB-1E00-4340-81F3-A7BBAF9D0CD7}"/>
              </a:ext>
            </a:extLst>
          </p:cNvPr>
          <p:cNvSpPr/>
          <p:nvPr/>
        </p:nvSpPr>
        <p:spPr>
          <a:xfrm>
            <a:off x="3868128" y="1572741"/>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Build</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06" name="四角形: 角を丸くする 105">
            <a:extLst>
              <a:ext uri="{FF2B5EF4-FFF2-40B4-BE49-F238E27FC236}">
                <a16:creationId xmlns:a16="http://schemas.microsoft.com/office/drawing/2014/main" id="{49941AD7-B912-453D-AAA3-505A65D05288}"/>
              </a:ext>
            </a:extLst>
          </p:cNvPr>
          <p:cNvSpPr/>
          <p:nvPr/>
        </p:nvSpPr>
        <p:spPr>
          <a:xfrm>
            <a:off x="5237026" y="1572741"/>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Test</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07" name="四角形: 角を丸くする 106">
            <a:extLst>
              <a:ext uri="{FF2B5EF4-FFF2-40B4-BE49-F238E27FC236}">
                <a16:creationId xmlns:a16="http://schemas.microsoft.com/office/drawing/2014/main" id="{2E8ADF62-76E1-4F66-8BCD-FF9D1CE6AA53}"/>
              </a:ext>
            </a:extLst>
          </p:cNvPr>
          <p:cNvSpPr/>
          <p:nvPr/>
        </p:nvSpPr>
        <p:spPr>
          <a:xfrm>
            <a:off x="7362002" y="1572741"/>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Release</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08" name="四角形: 角を丸くする 107">
            <a:extLst>
              <a:ext uri="{FF2B5EF4-FFF2-40B4-BE49-F238E27FC236}">
                <a16:creationId xmlns:a16="http://schemas.microsoft.com/office/drawing/2014/main" id="{797611EA-FFB0-4404-87D6-C441FB45655D}"/>
              </a:ext>
            </a:extLst>
          </p:cNvPr>
          <p:cNvSpPr/>
          <p:nvPr/>
        </p:nvSpPr>
        <p:spPr>
          <a:xfrm>
            <a:off x="8670562" y="1572741"/>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Deploy</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09" name="四角形: 角を丸くする 108">
            <a:extLst>
              <a:ext uri="{FF2B5EF4-FFF2-40B4-BE49-F238E27FC236}">
                <a16:creationId xmlns:a16="http://schemas.microsoft.com/office/drawing/2014/main" id="{B05443BA-BF42-4F6E-950F-376CDC269C3E}"/>
              </a:ext>
            </a:extLst>
          </p:cNvPr>
          <p:cNvSpPr/>
          <p:nvPr/>
        </p:nvSpPr>
        <p:spPr>
          <a:xfrm>
            <a:off x="9896991" y="1572741"/>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Operate</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10" name="四角形: 角を丸くする 109">
            <a:extLst>
              <a:ext uri="{FF2B5EF4-FFF2-40B4-BE49-F238E27FC236}">
                <a16:creationId xmlns:a16="http://schemas.microsoft.com/office/drawing/2014/main" id="{002DFB2F-DFA7-4E80-9608-0A23B961E2FE}"/>
              </a:ext>
            </a:extLst>
          </p:cNvPr>
          <p:cNvSpPr/>
          <p:nvPr/>
        </p:nvSpPr>
        <p:spPr>
          <a:xfrm>
            <a:off x="11032819" y="1572741"/>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Monitor</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11" name="楕円 110">
            <a:extLst>
              <a:ext uri="{FF2B5EF4-FFF2-40B4-BE49-F238E27FC236}">
                <a16:creationId xmlns:a16="http://schemas.microsoft.com/office/drawing/2014/main" id="{C63E34DE-3813-4494-94EB-15B56043C7F2}"/>
              </a:ext>
            </a:extLst>
          </p:cNvPr>
          <p:cNvSpPr/>
          <p:nvPr/>
        </p:nvSpPr>
        <p:spPr>
          <a:xfrm>
            <a:off x="2329081" y="2563096"/>
            <a:ext cx="1353285" cy="743185"/>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Code Repository</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12" name="直線矢印コネクタ 111">
            <a:extLst>
              <a:ext uri="{FF2B5EF4-FFF2-40B4-BE49-F238E27FC236}">
                <a16:creationId xmlns:a16="http://schemas.microsoft.com/office/drawing/2014/main" id="{37D42189-A3CB-49D5-9A32-2F28A0346AEA}"/>
              </a:ext>
            </a:extLst>
          </p:cNvPr>
          <p:cNvCxnSpPr>
            <a:cxnSpLocks/>
            <a:stCxn id="104" idx="2"/>
            <a:endCxn id="111" idx="0"/>
          </p:cNvCxnSpPr>
          <p:nvPr/>
        </p:nvCxnSpPr>
        <p:spPr>
          <a:xfrm>
            <a:off x="3005723" y="2165408"/>
            <a:ext cx="1" cy="3976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直線矢印コネクタ 112">
            <a:extLst>
              <a:ext uri="{FF2B5EF4-FFF2-40B4-BE49-F238E27FC236}">
                <a16:creationId xmlns:a16="http://schemas.microsoft.com/office/drawing/2014/main" id="{D6959935-F9F9-4B50-866F-848799612C2A}"/>
              </a:ext>
            </a:extLst>
          </p:cNvPr>
          <p:cNvCxnSpPr>
            <a:cxnSpLocks/>
            <a:stCxn id="103" idx="3"/>
            <a:endCxn id="104" idx="1"/>
          </p:cNvCxnSpPr>
          <p:nvPr/>
        </p:nvCxnSpPr>
        <p:spPr>
          <a:xfrm>
            <a:off x="2127733" y="1869075"/>
            <a:ext cx="39717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コネクタ: カギ線 113">
            <a:extLst>
              <a:ext uri="{FF2B5EF4-FFF2-40B4-BE49-F238E27FC236}">
                <a16:creationId xmlns:a16="http://schemas.microsoft.com/office/drawing/2014/main" id="{79221D67-72F9-4C7D-9956-138BA5EB3114}"/>
              </a:ext>
            </a:extLst>
          </p:cNvPr>
          <p:cNvCxnSpPr>
            <a:cxnSpLocks/>
            <a:stCxn id="99" idx="0"/>
            <a:endCxn id="103" idx="1"/>
          </p:cNvCxnSpPr>
          <p:nvPr/>
        </p:nvCxnSpPr>
        <p:spPr>
          <a:xfrm rot="5400000" flipH="1" flipV="1">
            <a:off x="138758" y="2519172"/>
            <a:ext cx="1677445" cy="377253"/>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5" name="直線矢印コネクタ 114">
            <a:extLst>
              <a:ext uri="{FF2B5EF4-FFF2-40B4-BE49-F238E27FC236}">
                <a16:creationId xmlns:a16="http://schemas.microsoft.com/office/drawing/2014/main" id="{E4066EE9-D929-4DDB-8A65-B2F28EC0CC26}"/>
              </a:ext>
            </a:extLst>
          </p:cNvPr>
          <p:cNvCxnSpPr>
            <a:cxnSpLocks/>
            <a:stCxn id="104" idx="3"/>
            <a:endCxn id="105" idx="1"/>
          </p:cNvCxnSpPr>
          <p:nvPr/>
        </p:nvCxnSpPr>
        <p:spPr>
          <a:xfrm>
            <a:off x="3486536" y="1869075"/>
            <a:ext cx="38159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直線矢印コネクタ 115">
            <a:extLst>
              <a:ext uri="{FF2B5EF4-FFF2-40B4-BE49-F238E27FC236}">
                <a16:creationId xmlns:a16="http://schemas.microsoft.com/office/drawing/2014/main" id="{C4A9456C-E1CB-4BF0-A846-AC765409A518}"/>
              </a:ext>
            </a:extLst>
          </p:cNvPr>
          <p:cNvCxnSpPr>
            <a:cxnSpLocks/>
            <a:stCxn id="111" idx="7"/>
            <a:endCxn id="105" idx="1"/>
          </p:cNvCxnSpPr>
          <p:nvPr/>
        </p:nvCxnSpPr>
        <p:spPr>
          <a:xfrm flipV="1">
            <a:off x="3484182" y="1869075"/>
            <a:ext cx="383946" cy="8028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直線矢印コネクタ 116">
            <a:extLst>
              <a:ext uri="{FF2B5EF4-FFF2-40B4-BE49-F238E27FC236}">
                <a16:creationId xmlns:a16="http://schemas.microsoft.com/office/drawing/2014/main" id="{8B62C590-9652-4580-A34D-CB6C0E1A6981}"/>
              </a:ext>
            </a:extLst>
          </p:cNvPr>
          <p:cNvCxnSpPr>
            <a:cxnSpLocks/>
            <a:stCxn id="105" idx="3"/>
            <a:endCxn id="106" idx="1"/>
          </p:cNvCxnSpPr>
          <p:nvPr/>
        </p:nvCxnSpPr>
        <p:spPr>
          <a:xfrm>
            <a:off x="4829754" y="1869075"/>
            <a:ext cx="40727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8" name="楕円 117">
            <a:extLst>
              <a:ext uri="{FF2B5EF4-FFF2-40B4-BE49-F238E27FC236}">
                <a16:creationId xmlns:a16="http://schemas.microsoft.com/office/drawing/2014/main" id="{20CFFAAA-F7AA-4116-990D-74420B657633}"/>
              </a:ext>
            </a:extLst>
          </p:cNvPr>
          <p:cNvSpPr/>
          <p:nvPr/>
        </p:nvSpPr>
        <p:spPr>
          <a:xfrm>
            <a:off x="3685245" y="2563096"/>
            <a:ext cx="1327393" cy="743185"/>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Artifact</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19" name="直線矢印コネクタ 118">
            <a:extLst>
              <a:ext uri="{FF2B5EF4-FFF2-40B4-BE49-F238E27FC236}">
                <a16:creationId xmlns:a16="http://schemas.microsoft.com/office/drawing/2014/main" id="{8B239C78-5EED-41E3-BB76-C8A65AACE689}"/>
              </a:ext>
            </a:extLst>
          </p:cNvPr>
          <p:cNvCxnSpPr>
            <a:cxnSpLocks/>
            <a:stCxn id="118" idx="7"/>
            <a:endCxn id="106" idx="1"/>
          </p:cNvCxnSpPr>
          <p:nvPr/>
        </p:nvCxnSpPr>
        <p:spPr>
          <a:xfrm flipV="1">
            <a:off x="4818246" y="1869075"/>
            <a:ext cx="418780" cy="8028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直線矢印コネクタ 119">
            <a:extLst>
              <a:ext uri="{FF2B5EF4-FFF2-40B4-BE49-F238E27FC236}">
                <a16:creationId xmlns:a16="http://schemas.microsoft.com/office/drawing/2014/main" id="{18E67956-B62B-4B03-A511-0D50A9BD0312}"/>
              </a:ext>
            </a:extLst>
          </p:cNvPr>
          <p:cNvCxnSpPr>
            <a:cxnSpLocks/>
            <a:stCxn id="145" idx="3"/>
            <a:endCxn id="150" idx="1"/>
          </p:cNvCxnSpPr>
          <p:nvPr/>
        </p:nvCxnSpPr>
        <p:spPr>
          <a:xfrm>
            <a:off x="3310771" y="5803044"/>
            <a:ext cx="22481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1" name="楕円 120">
            <a:extLst>
              <a:ext uri="{FF2B5EF4-FFF2-40B4-BE49-F238E27FC236}">
                <a16:creationId xmlns:a16="http://schemas.microsoft.com/office/drawing/2014/main" id="{D26DCDEE-AD55-4A9A-95E4-279FFC2B699E}"/>
              </a:ext>
            </a:extLst>
          </p:cNvPr>
          <p:cNvSpPr/>
          <p:nvPr/>
        </p:nvSpPr>
        <p:spPr>
          <a:xfrm>
            <a:off x="7210635" y="2563096"/>
            <a:ext cx="1264358" cy="743185"/>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Feature</a:t>
            </a:r>
          </a:p>
        </p:txBody>
      </p:sp>
      <p:cxnSp>
        <p:nvCxnSpPr>
          <p:cNvPr id="122" name="直線矢印コネクタ 121">
            <a:extLst>
              <a:ext uri="{FF2B5EF4-FFF2-40B4-BE49-F238E27FC236}">
                <a16:creationId xmlns:a16="http://schemas.microsoft.com/office/drawing/2014/main" id="{F7D761F4-AC10-4934-9A0A-CF37318FE854}"/>
              </a:ext>
            </a:extLst>
          </p:cNvPr>
          <p:cNvCxnSpPr>
            <a:cxnSpLocks/>
            <a:stCxn id="106" idx="3"/>
            <a:endCxn id="107" idx="1"/>
          </p:cNvCxnSpPr>
          <p:nvPr/>
        </p:nvCxnSpPr>
        <p:spPr>
          <a:xfrm>
            <a:off x="6198652" y="1869075"/>
            <a:ext cx="116335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3" name="直線矢印コネクタ 122">
            <a:extLst>
              <a:ext uri="{FF2B5EF4-FFF2-40B4-BE49-F238E27FC236}">
                <a16:creationId xmlns:a16="http://schemas.microsoft.com/office/drawing/2014/main" id="{5EEB1586-3D21-46D7-A4A2-3F47EAD1027D}"/>
              </a:ext>
            </a:extLst>
          </p:cNvPr>
          <p:cNvCxnSpPr>
            <a:cxnSpLocks/>
            <a:stCxn id="107" idx="2"/>
            <a:endCxn id="121" idx="0"/>
          </p:cNvCxnSpPr>
          <p:nvPr/>
        </p:nvCxnSpPr>
        <p:spPr>
          <a:xfrm flipH="1">
            <a:off x="7842815" y="2165408"/>
            <a:ext cx="1" cy="3976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4" name="直線矢印コネクタ 123">
            <a:extLst>
              <a:ext uri="{FF2B5EF4-FFF2-40B4-BE49-F238E27FC236}">
                <a16:creationId xmlns:a16="http://schemas.microsoft.com/office/drawing/2014/main" id="{A554C1C1-81BD-4187-AC22-2763388FAD12}"/>
              </a:ext>
            </a:extLst>
          </p:cNvPr>
          <p:cNvCxnSpPr>
            <a:cxnSpLocks/>
            <a:stCxn id="107" idx="3"/>
            <a:endCxn id="108" idx="1"/>
          </p:cNvCxnSpPr>
          <p:nvPr/>
        </p:nvCxnSpPr>
        <p:spPr>
          <a:xfrm>
            <a:off x="8323628" y="1869075"/>
            <a:ext cx="34693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5" name="直線矢印コネクタ 124">
            <a:extLst>
              <a:ext uri="{FF2B5EF4-FFF2-40B4-BE49-F238E27FC236}">
                <a16:creationId xmlns:a16="http://schemas.microsoft.com/office/drawing/2014/main" id="{686BFC82-9680-41AA-9D0C-E3A9B89F540D}"/>
              </a:ext>
            </a:extLst>
          </p:cNvPr>
          <p:cNvCxnSpPr>
            <a:cxnSpLocks/>
            <a:stCxn id="121" idx="7"/>
            <a:endCxn id="108" idx="1"/>
          </p:cNvCxnSpPr>
          <p:nvPr/>
        </p:nvCxnSpPr>
        <p:spPr>
          <a:xfrm flipV="1">
            <a:off x="8289832" y="1869075"/>
            <a:ext cx="380730" cy="8028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6" name="楕円 125">
            <a:extLst>
              <a:ext uri="{FF2B5EF4-FFF2-40B4-BE49-F238E27FC236}">
                <a16:creationId xmlns:a16="http://schemas.microsoft.com/office/drawing/2014/main" id="{351EC1F5-9EFD-483C-B74D-BD7505FE6521}"/>
              </a:ext>
            </a:extLst>
          </p:cNvPr>
          <p:cNvSpPr/>
          <p:nvPr/>
        </p:nvSpPr>
        <p:spPr>
          <a:xfrm>
            <a:off x="8538297" y="2563096"/>
            <a:ext cx="1245805" cy="743185"/>
          </a:xfrm>
          <a:prstGeom prst="ellipse">
            <a:avLst/>
          </a:prstGeom>
          <a:solidFill>
            <a:srgbClr val="FF4F8B"/>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bg1"/>
                </a:solidFill>
                <a:latin typeface="メイリオ" panose="020B0604030504040204" pitchFamily="50" charset="-128"/>
                <a:ea typeface="メイリオ" panose="020B0604030504040204" pitchFamily="50" charset="-128"/>
              </a:rPr>
              <a:t>Software</a:t>
            </a:r>
            <a:endParaRPr kumimoji="1" lang="ja-JP" altLang="en-US" sz="1167" dirty="0">
              <a:solidFill>
                <a:schemeClr val="bg1"/>
              </a:solidFill>
              <a:latin typeface="メイリオ" panose="020B0604030504040204" pitchFamily="50" charset="-128"/>
              <a:ea typeface="メイリオ" panose="020B0604030504040204" pitchFamily="50" charset="-128"/>
            </a:endParaRPr>
          </a:p>
        </p:txBody>
      </p:sp>
      <p:cxnSp>
        <p:nvCxnSpPr>
          <p:cNvPr id="127" name="直線矢印コネクタ 126">
            <a:extLst>
              <a:ext uri="{FF2B5EF4-FFF2-40B4-BE49-F238E27FC236}">
                <a16:creationId xmlns:a16="http://schemas.microsoft.com/office/drawing/2014/main" id="{66E9D75E-D71F-4411-BEB1-D188BD511BB9}"/>
              </a:ext>
            </a:extLst>
          </p:cNvPr>
          <p:cNvCxnSpPr>
            <a:cxnSpLocks/>
            <a:stCxn id="108" idx="2"/>
            <a:endCxn id="126" idx="0"/>
          </p:cNvCxnSpPr>
          <p:nvPr/>
        </p:nvCxnSpPr>
        <p:spPr>
          <a:xfrm>
            <a:off x="9151375" y="2165408"/>
            <a:ext cx="9825" cy="3976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8" name="楕円 127">
            <a:extLst>
              <a:ext uri="{FF2B5EF4-FFF2-40B4-BE49-F238E27FC236}">
                <a16:creationId xmlns:a16="http://schemas.microsoft.com/office/drawing/2014/main" id="{9D16BCB2-A39A-4E30-A2EC-C1BFF70B3067}"/>
              </a:ext>
            </a:extLst>
          </p:cNvPr>
          <p:cNvSpPr/>
          <p:nvPr/>
        </p:nvSpPr>
        <p:spPr>
          <a:xfrm>
            <a:off x="5012638" y="2563096"/>
            <a:ext cx="1410402" cy="743185"/>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Verification</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29" name="直線矢印コネクタ 128">
            <a:extLst>
              <a:ext uri="{FF2B5EF4-FFF2-40B4-BE49-F238E27FC236}">
                <a16:creationId xmlns:a16="http://schemas.microsoft.com/office/drawing/2014/main" id="{588BD306-ED07-4CDE-9C1E-D1998206FF01}"/>
              </a:ext>
            </a:extLst>
          </p:cNvPr>
          <p:cNvCxnSpPr>
            <a:cxnSpLocks/>
            <a:stCxn id="106" idx="2"/>
            <a:endCxn id="128" idx="0"/>
          </p:cNvCxnSpPr>
          <p:nvPr/>
        </p:nvCxnSpPr>
        <p:spPr>
          <a:xfrm>
            <a:off x="5717839" y="2165408"/>
            <a:ext cx="0" cy="3976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直線矢印コネクタ 129">
            <a:extLst>
              <a:ext uri="{FF2B5EF4-FFF2-40B4-BE49-F238E27FC236}">
                <a16:creationId xmlns:a16="http://schemas.microsoft.com/office/drawing/2014/main" id="{8E58186D-4D9C-438B-A968-B352849680F1}"/>
              </a:ext>
            </a:extLst>
          </p:cNvPr>
          <p:cNvCxnSpPr>
            <a:cxnSpLocks/>
            <a:stCxn id="128" idx="7"/>
            <a:endCxn id="107" idx="1"/>
          </p:cNvCxnSpPr>
          <p:nvPr/>
        </p:nvCxnSpPr>
        <p:spPr>
          <a:xfrm flipV="1">
            <a:off x="6216491" y="1869075"/>
            <a:ext cx="1145511" cy="8028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1" name="直線矢印コネクタ 130">
            <a:extLst>
              <a:ext uri="{FF2B5EF4-FFF2-40B4-BE49-F238E27FC236}">
                <a16:creationId xmlns:a16="http://schemas.microsoft.com/office/drawing/2014/main" id="{28F8FC45-2B24-4D7F-81BC-BEA189392C2E}"/>
              </a:ext>
            </a:extLst>
          </p:cNvPr>
          <p:cNvCxnSpPr>
            <a:cxnSpLocks/>
            <a:stCxn id="108" idx="3"/>
            <a:endCxn id="109" idx="1"/>
          </p:cNvCxnSpPr>
          <p:nvPr/>
        </p:nvCxnSpPr>
        <p:spPr>
          <a:xfrm>
            <a:off x="9632188" y="1869075"/>
            <a:ext cx="26480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2" name="直線矢印コネクタ 131">
            <a:extLst>
              <a:ext uri="{FF2B5EF4-FFF2-40B4-BE49-F238E27FC236}">
                <a16:creationId xmlns:a16="http://schemas.microsoft.com/office/drawing/2014/main" id="{82F5DF22-DF75-47A1-B94B-8761D0AE3160}"/>
              </a:ext>
            </a:extLst>
          </p:cNvPr>
          <p:cNvCxnSpPr>
            <a:cxnSpLocks/>
            <a:stCxn id="126" idx="7"/>
            <a:endCxn id="109" idx="1"/>
          </p:cNvCxnSpPr>
          <p:nvPr/>
        </p:nvCxnSpPr>
        <p:spPr>
          <a:xfrm flipV="1">
            <a:off x="9601658" y="1869075"/>
            <a:ext cx="295333" cy="8028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3" name="楕円 132">
            <a:extLst>
              <a:ext uri="{FF2B5EF4-FFF2-40B4-BE49-F238E27FC236}">
                <a16:creationId xmlns:a16="http://schemas.microsoft.com/office/drawing/2014/main" id="{756F5B98-F9F1-402D-85A8-F30D53DD5740}"/>
              </a:ext>
            </a:extLst>
          </p:cNvPr>
          <p:cNvSpPr/>
          <p:nvPr/>
        </p:nvSpPr>
        <p:spPr>
          <a:xfrm>
            <a:off x="9870267" y="2563096"/>
            <a:ext cx="1015073" cy="743185"/>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Raw Data</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34" name="直線矢印コネクタ 133">
            <a:extLst>
              <a:ext uri="{FF2B5EF4-FFF2-40B4-BE49-F238E27FC236}">
                <a16:creationId xmlns:a16="http://schemas.microsoft.com/office/drawing/2014/main" id="{D6CA0C6B-1321-4E6B-A207-0B496CE667F9}"/>
              </a:ext>
            </a:extLst>
          </p:cNvPr>
          <p:cNvCxnSpPr>
            <a:cxnSpLocks/>
            <a:stCxn id="109" idx="2"/>
            <a:endCxn id="133" idx="0"/>
          </p:cNvCxnSpPr>
          <p:nvPr/>
        </p:nvCxnSpPr>
        <p:spPr>
          <a:xfrm flipH="1">
            <a:off x="10377804" y="2165408"/>
            <a:ext cx="1" cy="3976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5" name="直線矢印コネクタ 134">
            <a:extLst>
              <a:ext uri="{FF2B5EF4-FFF2-40B4-BE49-F238E27FC236}">
                <a16:creationId xmlns:a16="http://schemas.microsoft.com/office/drawing/2014/main" id="{B2441942-B6A8-4172-96BF-BC23F0B30B4A}"/>
              </a:ext>
            </a:extLst>
          </p:cNvPr>
          <p:cNvCxnSpPr>
            <a:cxnSpLocks/>
            <a:stCxn id="109" idx="3"/>
            <a:endCxn id="110" idx="1"/>
          </p:cNvCxnSpPr>
          <p:nvPr/>
        </p:nvCxnSpPr>
        <p:spPr>
          <a:xfrm>
            <a:off x="10858617" y="1869075"/>
            <a:ext cx="17420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直線矢印コネクタ 135">
            <a:extLst>
              <a:ext uri="{FF2B5EF4-FFF2-40B4-BE49-F238E27FC236}">
                <a16:creationId xmlns:a16="http://schemas.microsoft.com/office/drawing/2014/main" id="{FC95E7C4-C2A7-4F33-B24E-682A4A4442D6}"/>
              </a:ext>
            </a:extLst>
          </p:cNvPr>
          <p:cNvCxnSpPr>
            <a:cxnSpLocks/>
            <a:stCxn id="133" idx="7"/>
            <a:endCxn id="110" idx="1"/>
          </p:cNvCxnSpPr>
          <p:nvPr/>
        </p:nvCxnSpPr>
        <p:spPr>
          <a:xfrm flipV="1">
            <a:off x="10736686" y="1869075"/>
            <a:ext cx="296133" cy="8028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7" name="コネクタ: カギ線 136">
            <a:extLst>
              <a:ext uri="{FF2B5EF4-FFF2-40B4-BE49-F238E27FC236}">
                <a16:creationId xmlns:a16="http://schemas.microsoft.com/office/drawing/2014/main" id="{80CA49E8-41C3-4D4F-9A1F-48A1765D579C}"/>
              </a:ext>
            </a:extLst>
          </p:cNvPr>
          <p:cNvCxnSpPr>
            <a:cxnSpLocks/>
            <a:stCxn id="110" idx="0"/>
            <a:endCxn id="138" idx="0"/>
          </p:cNvCxnSpPr>
          <p:nvPr/>
        </p:nvCxnSpPr>
        <p:spPr>
          <a:xfrm rot="16200000" flipH="1" flipV="1">
            <a:off x="4959070" y="-2984669"/>
            <a:ext cx="1997152" cy="11111972"/>
          </a:xfrm>
          <a:prstGeom prst="bentConnector3">
            <a:avLst>
              <a:gd name="adj1" fmla="val -9539"/>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8" name="正方形/長方形 137">
            <a:extLst>
              <a:ext uri="{FF2B5EF4-FFF2-40B4-BE49-F238E27FC236}">
                <a16:creationId xmlns:a16="http://schemas.microsoft.com/office/drawing/2014/main" id="{43C750CA-1FBA-41CE-8E78-EA6975EA16AB}"/>
              </a:ext>
            </a:extLst>
          </p:cNvPr>
          <p:cNvSpPr/>
          <p:nvPr/>
        </p:nvSpPr>
        <p:spPr>
          <a:xfrm>
            <a:off x="343805" y="3569893"/>
            <a:ext cx="115711" cy="5926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500" dirty="0">
              <a:solidFill>
                <a:schemeClr val="tx1"/>
              </a:solidFill>
              <a:latin typeface="メイリオ" panose="020B0604030504040204" pitchFamily="50" charset="-128"/>
              <a:ea typeface="メイリオ" panose="020B0604030504040204" pitchFamily="50" charset="-128"/>
            </a:endParaRPr>
          </a:p>
        </p:txBody>
      </p:sp>
      <p:sp>
        <p:nvSpPr>
          <p:cNvPr id="139" name="楕円 138">
            <a:extLst>
              <a:ext uri="{FF2B5EF4-FFF2-40B4-BE49-F238E27FC236}">
                <a16:creationId xmlns:a16="http://schemas.microsoft.com/office/drawing/2014/main" id="{E33C9FB0-4BC6-4261-A7EF-2EC587B90045}"/>
              </a:ext>
            </a:extLst>
          </p:cNvPr>
          <p:cNvSpPr/>
          <p:nvPr/>
        </p:nvSpPr>
        <p:spPr>
          <a:xfrm>
            <a:off x="5649764" y="3461913"/>
            <a:ext cx="1445153" cy="743185"/>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Data</a:t>
            </a:r>
          </a:p>
          <a:p>
            <a:pPr algn="ctr"/>
            <a:r>
              <a:rPr kumimoji="1" lang="en-US" altLang="ja-JP" sz="1167" dirty="0">
                <a:solidFill>
                  <a:schemeClr val="tx1"/>
                </a:solidFill>
                <a:latin typeface="メイリオ" panose="020B0604030504040204" pitchFamily="50" charset="-128"/>
                <a:ea typeface="メイリオ" panose="020B0604030504040204" pitchFamily="50" charset="-128"/>
              </a:rPr>
              <a:t>Warehouse</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40" name="四角形: 角を丸くする 139">
            <a:extLst>
              <a:ext uri="{FF2B5EF4-FFF2-40B4-BE49-F238E27FC236}">
                <a16:creationId xmlns:a16="http://schemas.microsoft.com/office/drawing/2014/main" id="{091B18A8-1E43-4F3D-96EE-D02C7C8BD01B}"/>
              </a:ext>
            </a:extLst>
          </p:cNvPr>
          <p:cNvSpPr/>
          <p:nvPr/>
        </p:nvSpPr>
        <p:spPr>
          <a:xfrm>
            <a:off x="9896991" y="3537172"/>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Collect</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41" name="直線矢印コネクタ 140">
            <a:extLst>
              <a:ext uri="{FF2B5EF4-FFF2-40B4-BE49-F238E27FC236}">
                <a16:creationId xmlns:a16="http://schemas.microsoft.com/office/drawing/2014/main" id="{6CF8B244-D84D-4C24-B9CC-4C77693ECAD0}"/>
              </a:ext>
            </a:extLst>
          </p:cNvPr>
          <p:cNvCxnSpPr>
            <a:cxnSpLocks/>
            <a:stCxn id="133" idx="4"/>
            <a:endCxn id="140" idx="0"/>
          </p:cNvCxnSpPr>
          <p:nvPr/>
        </p:nvCxnSpPr>
        <p:spPr>
          <a:xfrm>
            <a:off x="10377804" y="3306282"/>
            <a:ext cx="1" cy="23089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直線矢印コネクタ 141">
            <a:extLst>
              <a:ext uri="{FF2B5EF4-FFF2-40B4-BE49-F238E27FC236}">
                <a16:creationId xmlns:a16="http://schemas.microsoft.com/office/drawing/2014/main" id="{2AAB7100-E89C-418E-AC9F-6DFE010B0854}"/>
              </a:ext>
            </a:extLst>
          </p:cNvPr>
          <p:cNvCxnSpPr>
            <a:cxnSpLocks/>
            <a:endCxn id="139" idx="6"/>
          </p:cNvCxnSpPr>
          <p:nvPr/>
        </p:nvCxnSpPr>
        <p:spPr>
          <a:xfrm flipH="1" flipV="1">
            <a:off x="7094916" y="3833506"/>
            <a:ext cx="2793103" cy="93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3" name="四角形: 角を丸くする 142">
            <a:extLst>
              <a:ext uri="{FF2B5EF4-FFF2-40B4-BE49-F238E27FC236}">
                <a16:creationId xmlns:a16="http://schemas.microsoft.com/office/drawing/2014/main" id="{DCDBDFA5-A78B-4FA5-8B3D-FD7F35FDAAF2}"/>
              </a:ext>
            </a:extLst>
          </p:cNvPr>
          <p:cNvSpPr/>
          <p:nvPr/>
        </p:nvSpPr>
        <p:spPr>
          <a:xfrm>
            <a:off x="1166107" y="5506710"/>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Analyze</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44" name="コネクタ: カギ線 143">
            <a:extLst>
              <a:ext uri="{FF2B5EF4-FFF2-40B4-BE49-F238E27FC236}">
                <a16:creationId xmlns:a16="http://schemas.microsoft.com/office/drawing/2014/main" id="{FAC2DF74-70AE-4365-89D6-30389A9453E6}"/>
              </a:ext>
            </a:extLst>
          </p:cNvPr>
          <p:cNvCxnSpPr>
            <a:cxnSpLocks/>
            <a:stCxn id="99" idx="2"/>
            <a:endCxn id="143" idx="1"/>
          </p:cNvCxnSpPr>
          <p:nvPr/>
        </p:nvCxnSpPr>
        <p:spPr>
          <a:xfrm rot="16200000" flipH="1">
            <a:off x="145552" y="4782488"/>
            <a:ext cx="1663857" cy="377253"/>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5" name="四角形: 角を丸くする 144">
            <a:extLst>
              <a:ext uri="{FF2B5EF4-FFF2-40B4-BE49-F238E27FC236}">
                <a16:creationId xmlns:a16="http://schemas.microsoft.com/office/drawing/2014/main" id="{5163B57D-2330-4E78-808C-64E16634ABF8}"/>
              </a:ext>
            </a:extLst>
          </p:cNvPr>
          <p:cNvSpPr/>
          <p:nvPr/>
        </p:nvSpPr>
        <p:spPr>
          <a:xfrm>
            <a:off x="2349145" y="5506710"/>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Prepare</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46" name="直線矢印コネクタ 145">
            <a:extLst>
              <a:ext uri="{FF2B5EF4-FFF2-40B4-BE49-F238E27FC236}">
                <a16:creationId xmlns:a16="http://schemas.microsoft.com/office/drawing/2014/main" id="{9E97F330-A259-4C1C-A070-26146353BCB7}"/>
              </a:ext>
            </a:extLst>
          </p:cNvPr>
          <p:cNvCxnSpPr>
            <a:cxnSpLocks/>
            <a:stCxn id="143" idx="3"/>
            <a:endCxn id="145" idx="1"/>
          </p:cNvCxnSpPr>
          <p:nvPr/>
        </p:nvCxnSpPr>
        <p:spPr>
          <a:xfrm>
            <a:off x="2127733" y="5803044"/>
            <a:ext cx="22141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7" name="楕円 146">
            <a:extLst>
              <a:ext uri="{FF2B5EF4-FFF2-40B4-BE49-F238E27FC236}">
                <a16:creationId xmlns:a16="http://schemas.microsoft.com/office/drawing/2014/main" id="{53644DD6-2184-4369-B4EA-93F11F91760B}"/>
              </a:ext>
            </a:extLst>
          </p:cNvPr>
          <p:cNvSpPr/>
          <p:nvPr/>
        </p:nvSpPr>
        <p:spPr>
          <a:xfrm>
            <a:off x="2141230" y="4426171"/>
            <a:ext cx="1377456" cy="743185"/>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Data Repository</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48" name="コネクタ: カギ線 147">
            <a:extLst>
              <a:ext uri="{FF2B5EF4-FFF2-40B4-BE49-F238E27FC236}">
                <a16:creationId xmlns:a16="http://schemas.microsoft.com/office/drawing/2014/main" id="{86C0D860-601C-48FE-9F60-C1F70F90405C}"/>
              </a:ext>
            </a:extLst>
          </p:cNvPr>
          <p:cNvCxnSpPr>
            <a:cxnSpLocks/>
            <a:stCxn id="139" idx="2"/>
            <a:endCxn id="143" idx="0"/>
          </p:cNvCxnSpPr>
          <p:nvPr/>
        </p:nvCxnSpPr>
        <p:spPr>
          <a:xfrm rot="10800000" flipV="1">
            <a:off x="1646920" y="3833505"/>
            <a:ext cx="4002843" cy="1673205"/>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9" name="直線矢印コネクタ 148">
            <a:extLst>
              <a:ext uri="{FF2B5EF4-FFF2-40B4-BE49-F238E27FC236}">
                <a16:creationId xmlns:a16="http://schemas.microsoft.com/office/drawing/2014/main" id="{D9840A13-BD62-45B0-85A7-600DEEA9DEC7}"/>
              </a:ext>
            </a:extLst>
          </p:cNvPr>
          <p:cNvCxnSpPr>
            <a:cxnSpLocks/>
            <a:stCxn id="145" idx="0"/>
            <a:endCxn id="147" idx="4"/>
          </p:cNvCxnSpPr>
          <p:nvPr/>
        </p:nvCxnSpPr>
        <p:spPr>
          <a:xfrm flipV="1">
            <a:off x="2829958" y="5169356"/>
            <a:ext cx="0" cy="3373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0" name="四角形: 角を丸くする 149">
            <a:extLst>
              <a:ext uri="{FF2B5EF4-FFF2-40B4-BE49-F238E27FC236}">
                <a16:creationId xmlns:a16="http://schemas.microsoft.com/office/drawing/2014/main" id="{CF4A9228-A722-4855-B8EF-4E4E443A8721}"/>
              </a:ext>
            </a:extLst>
          </p:cNvPr>
          <p:cNvSpPr/>
          <p:nvPr/>
        </p:nvSpPr>
        <p:spPr>
          <a:xfrm>
            <a:off x="3535584" y="5506710"/>
            <a:ext cx="1116143"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Preprocess</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51" name="直線矢印コネクタ 150">
            <a:extLst>
              <a:ext uri="{FF2B5EF4-FFF2-40B4-BE49-F238E27FC236}">
                <a16:creationId xmlns:a16="http://schemas.microsoft.com/office/drawing/2014/main" id="{AE25161B-C76A-4AA9-BE61-ED9B4F0BB5D7}"/>
              </a:ext>
            </a:extLst>
          </p:cNvPr>
          <p:cNvCxnSpPr>
            <a:cxnSpLocks/>
            <a:stCxn id="105" idx="2"/>
            <a:endCxn id="118" idx="0"/>
          </p:cNvCxnSpPr>
          <p:nvPr/>
        </p:nvCxnSpPr>
        <p:spPr>
          <a:xfrm>
            <a:off x="4348941" y="2165408"/>
            <a:ext cx="1" cy="3976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2" name="楕円 151">
            <a:extLst>
              <a:ext uri="{FF2B5EF4-FFF2-40B4-BE49-F238E27FC236}">
                <a16:creationId xmlns:a16="http://schemas.microsoft.com/office/drawing/2014/main" id="{5F6D8421-4D08-46B1-9E61-9B382F36972C}"/>
              </a:ext>
            </a:extLst>
          </p:cNvPr>
          <p:cNvSpPr/>
          <p:nvPr/>
        </p:nvSpPr>
        <p:spPr>
          <a:xfrm>
            <a:off x="3493313" y="4426171"/>
            <a:ext cx="1200684" cy="743185"/>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Features</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53" name="直線矢印コネクタ 152">
            <a:extLst>
              <a:ext uri="{FF2B5EF4-FFF2-40B4-BE49-F238E27FC236}">
                <a16:creationId xmlns:a16="http://schemas.microsoft.com/office/drawing/2014/main" id="{214E819D-B07D-4C13-A200-66AA2EAEBDEA}"/>
              </a:ext>
            </a:extLst>
          </p:cNvPr>
          <p:cNvCxnSpPr>
            <a:cxnSpLocks/>
            <a:stCxn id="150" idx="0"/>
            <a:endCxn id="152" idx="4"/>
          </p:cNvCxnSpPr>
          <p:nvPr/>
        </p:nvCxnSpPr>
        <p:spPr>
          <a:xfrm flipH="1" flipV="1">
            <a:off x="4093655" y="5169356"/>
            <a:ext cx="1" cy="3373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4" name="直線矢印コネクタ 153">
            <a:extLst>
              <a:ext uri="{FF2B5EF4-FFF2-40B4-BE49-F238E27FC236}">
                <a16:creationId xmlns:a16="http://schemas.microsoft.com/office/drawing/2014/main" id="{C9BD4955-854C-4F5E-8C60-6139602BC7F9}"/>
              </a:ext>
            </a:extLst>
          </p:cNvPr>
          <p:cNvCxnSpPr>
            <a:cxnSpLocks/>
            <a:stCxn id="150" idx="3"/>
            <a:endCxn id="172" idx="1"/>
          </p:cNvCxnSpPr>
          <p:nvPr/>
        </p:nvCxnSpPr>
        <p:spPr>
          <a:xfrm>
            <a:off x="4651727" y="5803044"/>
            <a:ext cx="15591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5" name="楕円 154">
            <a:extLst>
              <a:ext uri="{FF2B5EF4-FFF2-40B4-BE49-F238E27FC236}">
                <a16:creationId xmlns:a16="http://schemas.microsoft.com/office/drawing/2014/main" id="{04313FCF-82C9-46BE-B950-5C96850E6E56}"/>
              </a:ext>
            </a:extLst>
          </p:cNvPr>
          <p:cNvSpPr/>
          <p:nvPr/>
        </p:nvSpPr>
        <p:spPr>
          <a:xfrm>
            <a:off x="4694298" y="4426171"/>
            <a:ext cx="1188312" cy="743185"/>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Artifact</a:t>
            </a:r>
          </a:p>
        </p:txBody>
      </p:sp>
      <p:cxnSp>
        <p:nvCxnSpPr>
          <p:cNvPr id="156" name="直線矢印コネクタ 155">
            <a:extLst>
              <a:ext uri="{FF2B5EF4-FFF2-40B4-BE49-F238E27FC236}">
                <a16:creationId xmlns:a16="http://schemas.microsoft.com/office/drawing/2014/main" id="{8E613023-B5A7-4267-B6AC-413F174BDDC6}"/>
              </a:ext>
            </a:extLst>
          </p:cNvPr>
          <p:cNvCxnSpPr>
            <a:cxnSpLocks/>
            <a:stCxn id="172" idx="0"/>
            <a:endCxn id="155" idx="4"/>
          </p:cNvCxnSpPr>
          <p:nvPr/>
        </p:nvCxnSpPr>
        <p:spPr>
          <a:xfrm flipV="1">
            <a:off x="5288454" y="5169356"/>
            <a:ext cx="0" cy="3373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7" name="四角形: 角を丸くする 156">
            <a:extLst>
              <a:ext uri="{FF2B5EF4-FFF2-40B4-BE49-F238E27FC236}">
                <a16:creationId xmlns:a16="http://schemas.microsoft.com/office/drawing/2014/main" id="{0658CE01-F807-4B04-ACB1-2512A3A6DC07}"/>
              </a:ext>
            </a:extLst>
          </p:cNvPr>
          <p:cNvSpPr/>
          <p:nvPr/>
        </p:nvSpPr>
        <p:spPr>
          <a:xfrm>
            <a:off x="6107753" y="5506710"/>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Test</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58" name="四角形: 角を丸くする 157">
            <a:extLst>
              <a:ext uri="{FF2B5EF4-FFF2-40B4-BE49-F238E27FC236}">
                <a16:creationId xmlns:a16="http://schemas.microsoft.com/office/drawing/2014/main" id="{4E1CCFA8-DAFD-4646-A09A-DA98B5909617}"/>
              </a:ext>
            </a:extLst>
          </p:cNvPr>
          <p:cNvSpPr/>
          <p:nvPr/>
        </p:nvSpPr>
        <p:spPr>
          <a:xfrm>
            <a:off x="7470469" y="5506710"/>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Release</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59" name="直線矢印コネクタ 158">
            <a:extLst>
              <a:ext uri="{FF2B5EF4-FFF2-40B4-BE49-F238E27FC236}">
                <a16:creationId xmlns:a16="http://schemas.microsoft.com/office/drawing/2014/main" id="{645C5449-74FC-4BCD-8B5E-82C8EB6156F1}"/>
              </a:ext>
            </a:extLst>
          </p:cNvPr>
          <p:cNvCxnSpPr>
            <a:cxnSpLocks/>
            <a:stCxn id="172" idx="3"/>
            <a:endCxn id="157" idx="1"/>
          </p:cNvCxnSpPr>
          <p:nvPr/>
        </p:nvCxnSpPr>
        <p:spPr>
          <a:xfrm>
            <a:off x="5769267" y="5803044"/>
            <a:ext cx="33848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0" name="直線矢印コネクタ 159">
            <a:extLst>
              <a:ext uri="{FF2B5EF4-FFF2-40B4-BE49-F238E27FC236}">
                <a16:creationId xmlns:a16="http://schemas.microsoft.com/office/drawing/2014/main" id="{0DF0810B-E7E2-4D2A-9908-D313877AFFE5}"/>
              </a:ext>
            </a:extLst>
          </p:cNvPr>
          <p:cNvCxnSpPr>
            <a:cxnSpLocks/>
            <a:stCxn id="155" idx="5"/>
            <a:endCxn id="157" idx="1"/>
          </p:cNvCxnSpPr>
          <p:nvPr/>
        </p:nvCxnSpPr>
        <p:spPr>
          <a:xfrm>
            <a:off x="5708586" y="5060519"/>
            <a:ext cx="399167" cy="7425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1" name="楕円 160">
            <a:extLst>
              <a:ext uri="{FF2B5EF4-FFF2-40B4-BE49-F238E27FC236}">
                <a16:creationId xmlns:a16="http://schemas.microsoft.com/office/drawing/2014/main" id="{26E60B42-794B-45D1-A743-8C61DF64DB8E}"/>
              </a:ext>
            </a:extLst>
          </p:cNvPr>
          <p:cNvSpPr/>
          <p:nvPr/>
        </p:nvSpPr>
        <p:spPr>
          <a:xfrm>
            <a:off x="5882635" y="4426171"/>
            <a:ext cx="1411862" cy="743185"/>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Verification</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62" name="直線矢印コネクタ 161">
            <a:extLst>
              <a:ext uri="{FF2B5EF4-FFF2-40B4-BE49-F238E27FC236}">
                <a16:creationId xmlns:a16="http://schemas.microsoft.com/office/drawing/2014/main" id="{EED81953-00FC-47A5-92B8-B7D3AA15D68E}"/>
              </a:ext>
            </a:extLst>
          </p:cNvPr>
          <p:cNvCxnSpPr>
            <a:cxnSpLocks/>
            <a:stCxn id="157" idx="0"/>
            <a:endCxn id="161" idx="4"/>
          </p:cNvCxnSpPr>
          <p:nvPr/>
        </p:nvCxnSpPr>
        <p:spPr>
          <a:xfrm flipV="1">
            <a:off x="6588566" y="5169356"/>
            <a:ext cx="0" cy="3373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3" name="直線矢印コネクタ 162">
            <a:extLst>
              <a:ext uri="{FF2B5EF4-FFF2-40B4-BE49-F238E27FC236}">
                <a16:creationId xmlns:a16="http://schemas.microsoft.com/office/drawing/2014/main" id="{64639C29-716E-4F06-A8C1-F8B39AE6F0FF}"/>
              </a:ext>
            </a:extLst>
          </p:cNvPr>
          <p:cNvCxnSpPr>
            <a:cxnSpLocks/>
            <a:stCxn id="147" idx="5"/>
            <a:endCxn id="150" idx="1"/>
          </p:cNvCxnSpPr>
          <p:nvPr/>
        </p:nvCxnSpPr>
        <p:spPr>
          <a:xfrm>
            <a:off x="3316962" y="5060519"/>
            <a:ext cx="218622" cy="7425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4" name="直線矢印コネクタ 163">
            <a:extLst>
              <a:ext uri="{FF2B5EF4-FFF2-40B4-BE49-F238E27FC236}">
                <a16:creationId xmlns:a16="http://schemas.microsoft.com/office/drawing/2014/main" id="{F7DC5A4D-ABF9-43E5-B602-7AF06CFF3AE4}"/>
              </a:ext>
            </a:extLst>
          </p:cNvPr>
          <p:cNvCxnSpPr>
            <a:cxnSpLocks/>
            <a:stCxn id="152" idx="5"/>
            <a:endCxn id="172" idx="1"/>
          </p:cNvCxnSpPr>
          <p:nvPr/>
        </p:nvCxnSpPr>
        <p:spPr>
          <a:xfrm>
            <a:off x="4518161" y="5060519"/>
            <a:ext cx="289480" cy="7425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5" name="直線矢印コネクタ 164">
            <a:extLst>
              <a:ext uri="{FF2B5EF4-FFF2-40B4-BE49-F238E27FC236}">
                <a16:creationId xmlns:a16="http://schemas.microsoft.com/office/drawing/2014/main" id="{3584E19A-8C2A-49F1-998B-EADCADFE203D}"/>
              </a:ext>
            </a:extLst>
          </p:cNvPr>
          <p:cNvCxnSpPr>
            <a:cxnSpLocks/>
            <a:stCxn id="157" idx="3"/>
            <a:endCxn id="158" idx="1"/>
          </p:cNvCxnSpPr>
          <p:nvPr/>
        </p:nvCxnSpPr>
        <p:spPr>
          <a:xfrm>
            <a:off x="7069379" y="5803044"/>
            <a:ext cx="40109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6" name="楕円 165">
            <a:extLst>
              <a:ext uri="{FF2B5EF4-FFF2-40B4-BE49-F238E27FC236}">
                <a16:creationId xmlns:a16="http://schemas.microsoft.com/office/drawing/2014/main" id="{5E87A574-5595-4A8A-96F5-8CBCACB93FFB}"/>
              </a:ext>
            </a:extLst>
          </p:cNvPr>
          <p:cNvSpPr/>
          <p:nvPr/>
        </p:nvSpPr>
        <p:spPr>
          <a:xfrm>
            <a:off x="7319103" y="4426171"/>
            <a:ext cx="1264358" cy="743185"/>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Model</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67" name="直線矢印コネクタ 166">
            <a:extLst>
              <a:ext uri="{FF2B5EF4-FFF2-40B4-BE49-F238E27FC236}">
                <a16:creationId xmlns:a16="http://schemas.microsoft.com/office/drawing/2014/main" id="{099DA923-8DD5-4282-865D-040C116C2FB4}"/>
              </a:ext>
            </a:extLst>
          </p:cNvPr>
          <p:cNvCxnSpPr>
            <a:cxnSpLocks/>
            <a:stCxn id="158" idx="0"/>
            <a:endCxn id="166" idx="4"/>
          </p:cNvCxnSpPr>
          <p:nvPr/>
        </p:nvCxnSpPr>
        <p:spPr>
          <a:xfrm flipV="1">
            <a:off x="7951282" y="5169356"/>
            <a:ext cx="0" cy="3373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8" name="直線矢印コネクタ 167">
            <a:extLst>
              <a:ext uri="{FF2B5EF4-FFF2-40B4-BE49-F238E27FC236}">
                <a16:creationId xmlns:a16="http://schemas.microsoft.com/office/drawing/2014/main" id="{294EB670-1FA5-42E0-887B-845BA90E3944}"/>
              </a:ext>
            </a:extLst>
          </p:cNvPr>
          <p:cNvCxnSpPr>
            <a:cxnSpLocks/>
            <a:stCxn id="161" idx="5"/>
            <a:endCxn id="158" idx="1"/>
          </p:cNvCxnSpPr>
          <p:nvPr/>
        </p:nvCxnSpPr>
        <p:spPr>
          <a:xfrm>
            <a:off x="7087735" y="5060519"/>
            <a:ext cx="382734" cy="7425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9" name="四角形: 角を丸くする 168">
            <a:extLst>
              <a:ext uri="{FF2B5EF4-FFF2-40B4-BE49-F238E27FC236}">
                <a16:creationId xmlns:a16="http://schemas.microsoft.com/office/drawing/2014/main" id="{A996BF52-2C3A-4C1D-9C9A-631C2171EB31}"/>
              </a:ext>
            </a:extLst>
          </p:cNvPr>
          <p:cNvSpPr/>
          <p:nvPr/>
        </p:nvSpPr>
        <p:spPr>
          <a:xfrm>
            <a:off x="8670562" y="5506710"/>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Deploy</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70" name="四角形: 角を丸くする 169">
            <a:extLst>
              <a:ext uri="{FF2B5EF4-FFF2-40B4-BE49-F238E27FC236}">
                <a16:creationId xmlns:a16="http://schemas.microsoft.com/office/drawing/2014/main" id="{689FDDF2-C3E2-43D1-B180-48CAB5507C5C}"/>
              </a:ext>
            </a:extLst>
          </p:cNvPr>
          <p:cNvSpPr/>
          <p:nvPr/>
        </p:nvSpPr>
        <p:spPr>
          <a:xfrm>
            <a:off x="9896991" y="5506710"/>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Operate</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71" name="四角形: 角を丸くする 170">
            <a:extLst>
              <a:ext uri="{FF2B5EF4-FFF2-40B4-BE49-F238E27FC236}">
                <a16:creationId xmlns:a16="http://schemas.microsoft.com/office/drawing/2014/main" id="{AA9ECBC0-B27A-4889-AD48-B854B148CD4D}"/>
              </a:ext>
            </a:extLst>
          </p:cNvPr>
          <p:cNvSpPr/>
          <p:nvPr/>
        </p:nvSpPr>
        <p:spPr>
          <a:xfrm>
            <a:off x="11032820" y="5506710"/>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Monitor</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72" name="四角形: 角を丸くする 171">
            <a:extLst>
              <a:ext uri="{FF2B5EF4-FFF2-40B4-BE49-F238E27FC236}">
                <a16:creationId xmlns:a16="http://schemas.microsoft.com/office/drawing/2014/main" id="{49A5537F-129B-45DC-9A92-5CCC2A7CF6A9}"/>
              </a:ext>
            </a:extLst>
          </p:cNvPr>
          <p:cNvSpPr/>
          <p:nvPr/>
        </p:nvSpPr>
        <p:spPr>
          <a:xfrm>
            <a:off x="4807641" y="5506710"/>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Train</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73" name="直線矢印コネクタ 172">
            <a:extLst>
              <a:ext uri="{FF2B5EF4-FFF2-40B4-BE49-F238E27FC236}">
                <a16:creationId xmlns:a16="http://schemas.microsoft.com/office/drawing/2014/main" id="{E9FC7337-F7CA-4E86-933C-553ACFB63D98}"/>
              </a:ext>
            </a:extLst>
          </p:cNvPr>
          <p:cNvCxnSpPr>
            <a:cxnSpLocks/>
            <a:stCxn id="158" idx="3"/>
            <a:endCxn id="169" idx="1"/>
          </p:cNvCxnSpPr>
          <p:nvPr/>
        </p:nvCxnSpPr>
        <p:spPr>
          <a:xfrm>
            <a:off x="8432095" y="5803044"/>
            <a:ext cx="23846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4" name="直線矢印コネクタ 173">
            <a:extLst>
              <a:ext uri="{FF2B5EF4-FFF2-40B4-BE49-F238E27FC236}">
                <a16:creationId xmlns:a16="http://schemas.microsoft.com/office/drawing/2014/main" id="{40941C1A-412B-42CB-B7E9-28E71534776E}"/>
              </a:ext>
            </a:extLst>
          </p:cNvPr>
          <p:cNvCxnSpPr>
            <a:cxnSpLocks/>
            <a:stCxn id="166" idx="5"/>
            <a:endCxn id="169" idx="1"/>
          </p:cNvCxnSpPr>
          <p:nvPr/>
        </p:nvCxnSpPr>
        <p:spPr>
          <a:xfrm>
            <a:off x="8398300" y="5060519"/>
            <a:ext cx="272262" cy="7425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5" name="直線矢印コネクタ 174">
            <a:extLst>
              <a:ext uri="{FF2B5EF4-FFF2-40B4-BE49-F238E27FC236}">
                <a16:creationId xmlns:a16="http://schemas.microsoft.com/office/drawing/2014/main" id="{AC0A9260-B5E9-42AB-8906-C7D1D2030A8B}"/>
              </a:ext>
            </a:extLst>
          </p:cNvPr>
          <p:cNvCxnSpPr>
            <a:cxnSpLocks/>
            <a:stCxn id="169" idx="0"/>
            <a:endCxn id="176" idx="4"/>
          </p:cNvCxnSpPr>
          <p:nvPr/>
        </p:nvCxnSpPr>
        <p:spPr>
          <a:xfrm flipV="1">
            <a:off x="9151375" y="5169357"/>
            <a:ext cx="0" cy="3373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6" name="楕円 175">
            <a:extLst>
              <a:ext uri="{FF2B5EF4-FFF2-40B4-BE49-F238E27FC236}">
                <a16:creationId xmlns:a16="http://schemas.microsoft.com/office/drawing/2014/main" id="{05327272-88C3-451C-B7F3-F8B5D5D850FE}"/>
              </a:ext>
            </a:extLst>
          </p:cNvPr>
          <p:cNvSpPr/>
          <p:nvPr/>
        </p:nvSpPr>
        <p:spPr>
          <a:xfrm>
            <a:off x="8617114" y="4426171"/>
            <a:ext cx="1068523" cy="743185"/>
          </a:xfrm>
          <a:prstGeom prst="ellipse">
            <a:avLst/>
          </a:prstGeom>
          <a:solidFill>
            <a:srgbClr val="FF4F8B"/>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bg1"/>
                </a:solidFill>
                <a:latin typeface="メイリオ" panose="020B0604030504040204" pitchFamily="50" charset="-128"/>
                <a:ea typeface="メイリオ" panose="020B0604030504040204" pitchFamily="50" charset="-128"/>
              </a:rPr>
              <a:t>ML Service</a:t>
            </a:r>
            <a:endParaRPr kumimoji="1" lang="ja-JP" altLang="en-US" sz="1167" dirty="0">
              <a:solidFill>
                <a:schemeClr val="bg1"/>
              </a:solidFill>
              <a:latin typeface="メイリオ" panose="020B0604030504040204" pitchFamily="50" charset="-128"/>
              <a:ea typeface="メイリオ" panose="020B0604030504040204" pitchFamily="50" charset="-128"/>
            </a:endParaRPr>
          </a:p>
        </p:txBody>
      </p:sp>
      <p:cxnSp>
        <p:nvCxnSpPr>
          <p:cNvPr id="177" name="直線矢印コネクタ 176">
            <a:extLst>
              <a:ext uri="{FF2B5EF4-FFF2-40B4-BE49-F238E27FC236}">
                <a16:creationId xmlns:a16="http://schemas.microsoft.com/office/drawing/2014/main" id="{7870FAF8-8537-4934-A921-FF7C79991CE0}"/>
              </a:ext>
            </a:extLst>
          </p:cNvPr>
          <p:cNvCxnSpPr>
            <a:cxnSpLocks/>
            <a:stCxn id="169" idx="3"/>
            <a:endCxn id="170" idx="1"/>
          </p:cNvCxnSpPr>
          <p:nvPr/>
        </p:nvCxnSpPr>
        <p:spPr>
          <a:xfrm>
            <a:off x="9632188" y="5803044"/>
            <a:ext cx="26480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8" name="直線矢印コネクタ 177">
            <a:extLst>
              <a:ext uri="{FF2B5EF4-FFF2-40B4-BE49-F238E27FC236}">
                <a16:creationId xmlns:a16="http://schemas.microsoft.com/office/drawing/2014/main" id="{E9143DC5-3778-4D7A-A42B-54FAA03430D6}"/>
              </a:ext>
            </a:extLst>
          </p:cNvPr>
          <p:cNvCxnSpPr>
            <a:cxnSpLocks/>
            <a:stCxn id="170" idx="3"/>
            <a:endCxn id="171" idx="1"/>
          </p:cNvCxnSpPr>
          <p:nvPr/>
        </p:nvCxnSpPr>
        <p:spPr>
          <a:xfrm>
            <a:off x="10858617" y="5803044"/>
            <a:ext cx="17420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9" name="楕円 178">
            <a:extLst>
              <a:ext uri="{FF2B5EF4-FFF2-40B4-BE49-F238E27FC236}">
                <a16:creationId xmlns:a16="http://schemas.microsoft.com/office/drawing/2014/main" id="{C048D082-CAA1-4076-8E02-1A3B43553670}"/>
              </a:ext>
            </a:extLst>
          </p:cNvPr>
          <p:cNvSpPr/>
          <p:nvPr/>
        </p:nvSpPr>
        <p:spPr>
          <a:xfrm>
            <a:off x="9843543" y="4426171"/>
            <a:ext cx="1068523" cy="743185"/>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Raw Data</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80" name="直線矢印コネクタ 179">
            <a:extLst>
              <a:ext uri="{FF2B5EF4-FFF2-40B4-BE49-F238E27FC236}">
                <a16:creationId xmlns:a16="http://schemas.microsoft.com/office/drawing/2014/main" id="{8A4D319F-B33B-43C0-AEF2-6113DE740779}"/>
              </a:ext>
            </a:extLst>
          </p:cNvPr>
          <p:cNvCxnSpPr>
            <a:cxnSpLocks/>
            <a:stCxn id="170" idx="0"/>
            <a:endCxn id="179" idx="4"/>
          </p:cNvCxnSpPr>
          <p:nvPr/>
        </p:nvCxnSpPr>
        <p:spPr>
          <a:xfrm flipV="1">
            <a:off x="10377804" y="5169357"/>
            <a:ext cx="0" cy="3373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1" name="直線矢印コネクタ 180">
            <a:extLst>
              <a:ext uri="{FF2B5EF4-FFF2-40B4-BE49-F238E27FC236}">
                <a16:creationId xmlns:a16="http://schemas.microsoft.com/office/drawing/2014/main" id="{ADED40C4-98B4-4666-9590-75C6F1B56EC0}"/>
              </a:ext>
            </a:extLst>
          </p:cNvPr>
          <p:cNvCxnSpPr>
            <a:cxnSpLocks/>
            <a:stCxn id="176" idx="5"/>
            <a:endCxn id="170" idx="1"/>
          </p:cNvCxnSpPr>
          <p:nvPr/>
        </p:nvCxnSpPr>
        <p:spPr>
          <a:xfrm>
            <a:off x="9529154" y="5060520"/>
            <a:ext cx="367837" cy="7425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2" name="直線矢印コネクタ 181">
            <a:extLst>
              <a:ext uri="{FF2B5EF4-FFF2-40B4-BE49-F238E27FC236}">
                <a16:creationId xmlns:a16="http://schemas.microsoft.com/office/drawing/2014/main" id="{F99E6E6A-1C9F-4C40-B903-8C6751DCAF2A}"/>
              </a:ext>
            </a:extLst>
          </p:cNvPr>
          <p:cNvCxnSpPr>
            <a:cxnSpLocks/>
            <a:stCxn id="179" idx="5"/>
            <a:endCxn id="171" idx="1"/>
          </p:cNvCxnSpPr>
          <p:nvPr/>
        </p:nvCxnSpPr>
        <p:spPr>
          <a:xfrm>
            <a:off x="10755584" y="5060520"/>
            <a:ext cx="277236" cy="7425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3" name="直線矢印コネクタ 182">
            <a:extLst>
              <a:ext uri="{FF2B5EF4-FFF2-40B4-BE49-F238E27FC236}">
                <a16:creationId xmlns:a16="http://schemas.microsoft.com/office/drawing/2014/main" id="{5FC96345-3FA7-4120-B9E9-957A0129F94F}"/>
              </a:ext>
            </a:extLst>
          </p:cNvPr>
          <p:cNvCxnSpPr>
            <a:cxnSpLocks/>
            <a:stCxn id="179" idx="0"/>
            <a:endCxn id="140" idx="2"/>
          </p:cNvCxnSpPr>
          <p:nvPr/>
        </p:nvCxnSpPr>
        <p:spPr>
          <a:xfrm flipV="1">
            <a:off x="10377804" y="4129839"/>
            <a:ext cx="0" cy="2963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4" name="コネクタ: カギ線 183">
            <a:extLst>
              <a:ext uri="{FF2B5EF4-FFF2-40B4-BE49-F238E27FC236}">
                <a16:creationId xmlns:a16="http://schemas.microsoft.com/office/drawing/2014/main" id="{6B50735A-3DE8-48FA-B120-2EF02121A0AF}"/>
              </a:ext>
            </a:extLst>
          </p:cNvPr>
          <p:cNvCxnSpPr>
            <a:cxnSpLocks/>
            <a:stCxn id="171" idx="2"/>
            <a:endCxn id="138" idx="2"/>
          </p:cNvCxnSpPr>
          <p:nvPr/>
        </p:nvCxnSpPr>
        <p:spPr>
          <a:xfrm rot="5400000" flipH="1">
            <a:off x="4989238" y="-425017"/>
            <a:ext cx="1936818" cy="11111973"/>
          </a:xfrm>
          <a:prstGeom prst="bentConnector3">
            <a:avLst>
              <a:gd name="adj1" fmla="val -9836"/>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直線矢印コネクタ 184">
            <a:extLst>
              <a:ext uri="{FF2B5EF4-FFF2-40B4-BE49-F238E27FC236}">
                <a16:creationId xmlns:a16="http://schemas.microsoft.com/office/drawing/2014/main" id="{2DCFDDB4-6303-4A19-84CE-0E08139E3D6B}"/>
              </a:ext>
            </a:extLst>
          </p:cNvPr>
          <p:cNvCxnSpPr>
            <a:cxnSpLocks/>
            <a:stCxn id="126" idx="4"/>
            <a:endCxn id="176" idx="0"/>
          </p:cNvCxnSpPr>
          <p:nvPr/>
        </p:nvCxnSpPr>
        <p:spPr>
          <a:xfrm flipH="1">
            <a:off x="9151376" y="3306281"/>
            <a:ext cx="9824" cy="1119890"/>
          </a:xfrm>
          <a:prstGeom prst="straightConnector1">
            <a:avLst/>
          </a:prstGeom>
          <a:ln>
            <a:solidFill>
              <a:schemeClr val="accent4"/>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86" name="矢印: 五方向 185">
            <a:extLst>
              <a:ext uri="{FF2B5EF4-FFF2-40B4-BE49-F238E27FC236}">
                <a16:creationId xmlns:a16="http://schemas.microsoft.com/office/drawing/2014/main" id="{6EAAF709-293D-4E7B-A1B6-5D2FB52D800C}"/>
              </a:ext>
            </a:extLst>
          </p:cNvPr>
          <p:cNvSpPr/>
          <p:nvPr/>
        </p:nvSpPr>
        <p:spPr>
          <a:xfrm>
            <a:off x="263407" y="961102"/>
            <a:ext cx="11843926" cy="310446"/>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000" b="1" dirty="0">
                <a:latin typeface="メイリオ" panose="020B0604030504040204" pitchFamily="50" charset="-128"/>
                <a:ea typeface="メイリオ" panose="020B0604030504040204" pitchFamily="50" charset="-128"/>
              </a:rPr>
              <a:t>DevOps</a:t>
            </a:r>
            <a:endParaRPr kumimoji="1" lang="ja-JP" altLang="en-US" sz="2000" b="1" dirty="0">
              <a:latin typeface="メイリオ" panose="020B0604030504040204" pitchFamily="50" charset="-128"/>
              <a:ea typeface="メイリオ" panose="020B0604030504040204" pitchFamily="50" charset="-128"/>
            </a:endParaRPr>
          </a:p>
        </p:txBody>
      </p:sp>
      <p:sp>
        <p:nvSpPr>
          <p:cNvPr id="187" name="矢印: 五方向 186">
            <a:extLst>
              <a:ext uri="{FF2B5EF4-FFF2-40B4-BE49-F238E27FC236}">
                <a16:creationId xmlns:a16="http://schemas.microsoft.com/office/drawing/2014/main" id="{E5318FC5-A671-4EF5-8281-6BBE91270E8D}"/>
              </a:ext>
            </a:extLst>
          </p:cNvPr>
          <p:cNvSpPr/>
          <p:nvPr/>
        </p:nvSpPr>
        <p:spPr>
          <a:xfrm>
            <a:off x="263407" y="6381427"/>
            <a:ext cx="11843926" cy="310446"/>
          </a:xfrm>
          <a:prstGeom prst="homePlate">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000" b="1" dirty="0">
                <a:latin typeface="メイリオ" panose="020B0604030504040204" pitchFamily="50" charset="-128"/>
                <a:ea typeface="メイリオ" panose="020B0604030504040204" pitchFamily="50" charset="-128"/>
              </a:rPr>
              <a:t>MLOps</a:t>
            </a:r>
            <a:endParaRPr kumimoji="1" lang="ja-JP" altLang="en-US" sz="2000" b="1" dirty="0">
              <a:latin typeface="メイリオ" panose="020B0604030504040204" pitchFamily="50" charset="-128"/>
              <a:ea typeface="メイリオ" panose="020B0604030504040204" pitchFamily="50" charset="-128"/>
            </a:endParaRPr>
          </a:p>
        </p:txBody>
      </p:sp>
      <p:cxnSp>
        <p:nvCxnSpPr>
          <p:cNvPr id="188" name="直線矢印コネクタ 187">
            <a:extLst>
              <a:ext uri="{FF2B5EF4-FFF2-40B4-BE49-F238E27FC236}">
                <a16:creationId xmlns:a16="http://schemas.microsoft.com/office/drawing/2014/main" id="{82F1AE95-0AC5-4E6E-9001-DFB370D9CB77}"/>
              </a:ext>
            </a:extLst>
          </p:cNvPr>
          <p:cNvCxnSpPr>
            <a:cxnSpLocks/>
            <a:stCxn id="150" idx="0"/>
            <a:endCxn id="147" idx="5"/>
          </p:cNvCxnSpPr>
          <p:nvPr/>
        </p:nvCxnSpPr>
        <p:spPr>
          <a:xfrm flipH="1" flipV="1">
            <a:off x="3316962" y="5060519"/>
            <a:ext cx="776694" cy="44619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6247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8CE54B-BC70-CC86-1006-14D6F5C48538}"/>
              </a:ext>
            </a:extLst>
          </p:cNvPr>
          <p:cNvSpPr>
            <a:spLocks noGrp="1"/>
          </p:cNvSpPr>
          <p:nvPr>
            <p:ph type="title"/>
          </p:nvPr>
        </p:nvSpPr>
        <p:spPr>
          <a:xfrm>
            <a:off x="318772" y="307398"/>
            <a:ext cx="11609820" cy="547842"/>
          </a:xfrm>
        </p:spPr>
        <p:txBody>
          <a:bodyPr/>
          <a:lstStyle/>
          <a:p>
            <a:r>
              <a:rPr kumimoji="1" lang="ja-JP" altLang="en-US" dirty="0"/>
              <a:t>プロダクト</a:t>
            </a:r>
            <a:r>
              <a:rPr lang="ja-JP" altLang="en-US" dirty="0"/>
              <a:t>の</a:t>
            </a:r>
            <a:r>
              <a:rPr kumimoji="1" lang="ja-JP" altLang="en-US" dirty="0"/>
              <a:t>リリースまでには多くのロールが関わる。</a:t>
            </a:r>
          </a:p>
        </p:txBody>
      </p:sp>
      <p:sp>
        <p:nvSpPr>
          <p:cNvPr id="98" name="Slide Number Placeholder 3">
            <a:extLst>
              <a:ext uri="{FF2B5EF4-FFF2-40B4-BE49-F238E27FC236}">
                <a16:creationId xmlns:a16="http://schemas.microsoft.com/office/drawing/2014/main" id="{E5C8216F-4C0D-4E6E-8FBD-471209A941D3}"/>
              </a:ext>
            </a:extLst>
          </p:cNvPr>
          <p:cNvSpPr txBox="1">
            <a:spLocks/>
          </p:cNvSpPr>
          <p:nvPr/>
        </p:nvSpPr>
        <p:spPr>
          <a:xfrm>
            <a:off x="8929200" y="6385278"/>
            <a:ext cx="2743200" cy="365125"/>
          </a:xfrm>
          <a:prstGeom prst="rect">
            <a:avLst/>
          </a:prstGeom>
        </p:spPr>
        <p:txBody>
          <a:bodyPr vert="horz" lIns="91440" tIns="45720" rIns="91440" bIns="45720" rtlCol="0" anchor="ctr"/>
          <a:lstStyle>
            <a:defPPr>
              <a:defRPr lang="en-US"/>
            </a:defPPr>
            <a:lvl1pPr marL="0" algn="l" defTabSz="914363" rtl="0" eaLnBrk="1" latinLnBrk="0" hangingPunct="1">
              <a:defRPr sz="900" b="0" i="0" kern="1200">
                <a:solidFill>
                  <a:schemeClr val="tx1">
                    <a:tint val="75000"/>
                  </a:schemeClr>
                </a:solidFill>
                <a:latin typeface="Meiryo" panose="020B0604030504040204" pitchFamily="34" charset="-128"/>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fld id="{704CFE1B-B632-4A12-9404-F7A66326531F}" type="slidenum">
              <a:rPr kumimoji="1" lang="ja-JP" altLang="en-US" smtClean="0">
                <a:latin typeface="メイリオ" panose="020B0604030504040204" pitchFamily="50" charset="-128"/>
                <a:ea typeface="メイリオ" panose="020B0604030504040204" pitchFamily="50" charset="-128"/>
              </a:rPr>
              <a:pPr/>
              <a:t>22</a:t>
            </a:fld>
            <a:endParaRPr kumimoji="1" lang="ja-JP" altLang="en-US" dirty="0">
              <a:latin typeface="メイリオ" panose="020B0604030504040204" pitchFamily="50" charset="-128"/>
              <a:ea typeface="メイリオ" panose="020B0604030504040204" pitchFamily="50" charset="-128"/>
            </a:endParaRPr>
          </a:p>
        </p:txBody>
      </p:sp>
      <p:sp>
        <p:nvSpPr>
          <p:cNvPr id="99" name="四角形: 角を丸くする 98">
            <a:extLst>
              <a:ext uri="{FF2B5EF4-FFF2-40B4-BE49-F238E27FC236}">
                <a16:creationId xmlns:a16="http://schemas.microsoft.com/office/drawing/2014/main" id="{93A5FE29-C97A-4EC4-8A43-55A4F6A01B5D}"/>
              </a:ext>
            </a:extLst>
          </p:cNvPr>
          <p:cNvSpPr/>
          <p:nvPr/>
        </p:nvSpPr>
        <p:spPr>
          <a:xfrm>
            <a:off x="109126" y="3546520"/>
            <a:ext cx="135945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Business</a:t>
            </a:r>
          </a:p>
          <a:p>
            <a:pPr algn="ctr"/>
            <a:r>
              <a:rPr kumimoji="1" lang="en-US" altLang="ja-JP" sz="1167" dirty="0">
                <a:solidFill>
                  <a:schemeClr val="tx1"/>
                </a:solidFill>
                <a:latin typeface="メイリオ" panose="020B0604030504040204" pitchFamily="50" charset="-128"/>
                <a:ea typeface="メイリオ" panose="020B0604030504040204" pitchFamily="50" charset="-128"/>
              </a:rPr>
              <a:t>Understanding</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00" name="正方形/長方形 99">
            <a:extLst>
              <a:ext uri="{FF2B5EF4-FFF2-40B4-BE49-F238E27FC236}">
                <a16:creationId xmlns:a16="http://schemas.microsoft.com/office/drawing/2014/main" id="{C8590A97-7D19-4713-82A3-5C0653A128DD}"/>
              </a:ext>
            </a:extLst>
          </p:cNvPr>
          <p:cNvSpPr/>
          <p:nvPr/>
        </p:nvSpPr>
        <p:spPr>
          <a:xfrm>
            <a:off x="263408" y="4214446"/>
            <a:ext cx="11843926" cy="2284225"/>
          </a:xfrm>
          <a:prstGeom prst="rect">
            <a:avLst/>
          </a:prstGeom>
          <a:solidFill>
            <a:srgbClr val="FF9900">
              <a:alpha val="40000"/>
            </a:srgb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500" dirty="0">
              <a:latin typeface="メイリオ" panose="020B0604030504040204" pitchFamily="50" charset="-128"/>
              <a:ea typeface="メイリオ" panose="020B0604030504040204" pitchFamily="50" charset="-128"/>
            </a:endParaRPr>
          </a:p>
        </p:txBody>
      </p:sp>
      <p:sp>
        <p:nvSpPr>
          <p:cNvPr id="101" name="正方形/長方形 100">
            <a:extLst>
              <a:ext uri="{FF2B5EF4-FFF2-40B4-BE49-F238E27FC236}">
                <a16:creationId xmlns:a16="http://schemas.microsoft.com/office/drawing/2014/main" id="{77488295-4719-4070-98F4-B7746E007F25}"/>
              </a:ext>
            </a:extLst>
          </p:cNvPr>
          <p:cNvSpPr/>
          <p:nvPr/>
        </p:nvSpPr>
        <p:spPr>
          <a:xfrm>
            <a:off x="263408" y="1187036"/>
            <a:ext cx="11843926" cy="2284225"/>
          </a:xfrm>
          <a:prstGeom prst="rect">
            <a:avLst/>
          </a:prstGeom>
          <a:solidFill>
            <a:schemeClr val="accent1">
              <a:lumMod val="40000"/>
              <a:lumOff val="60000"/>
              <a:alpha val="4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500" dirty="0">
              <a:latin typeface="メイリオ" panose="020B0604030504040204" pitchFamily="50" charset="-128"/>
              <a:ea typeface="メイリオ" panose="020B0604030504040204" pitchFamily="50" charset="-128"/>
            </a:endParaRPr>
          </a:p>
        </p:txBody>
      </p:sp>
      <p:sp>
        <p:nvSpPr>
          <p:cNvPr id="102" name="スライド番号プレースホルダー 2">
            <a:extLst>
              <a:ext uri="{FF2B5EF4-FFF2-40B4-BE49-F238E27FC236}">
                <a16:creationId xmlns:a16="http://schemas.microsoft.com/office/drawing/2014/main" id="{55527938-D518-42B5-B844-EFFEC69B861A}"/>
              </a:ext>
            </a:extLst>
          </p:cNvPr>
          <p:cNvSpPr txBox="1">
            <a:spLocks/>
          </p:cNvSpPr>
          <p:nvPr/>
        </p:nvSpPr>
        <p:spPr>
          <a:xfrm>
            <a:off x="10318050" y="6309171"/>
            <a:ext cx="952498" cy="491358"/>
          </a:xfrm>
          <a:prstGeom prst="rect">
            <a:avLst/>
          </a:prstGeom>
        </p:spPr>
        <p:txBody>
          <a:bodyPr/>
          <a:ls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fld id="{EA5B5124-B86C-AA4A-837D-47263CC8DBC1}" type="slidenum">
              <a:rPr kumimoji="1" lang="ja-JP" altLang="en-US" sz="2400"/>
              <a:pPr/>
              <a:t>22</a:t>
            </a:fld>
            <a:endParaRPr kumimoji="1" lang="ja-JP" altLang="en-US" sz="2400"/>
          </a:p>
        </p:txBody>
      </p:sp>
      <p:sp>
        <p:nvSpPr>
          <p:cNvPr id="103" name="四角形: 角を丸くする 102">
            <a:extLst>
              <a:ext uri="{FF2B5EF4-FFF2-40B4-BE49-F238E27FC236}">
                <a16:creationId xmlns:a16="http://schemas.microsoft.com/office/drawing/2014/main" id="{72D5131F-1356-4FF0-91F8-7561D73B4DCC}"/>
              </a:ext>
            </a:extLst>
          </p:cNvPr>
          <p:cNvSpPr/>
          <p:nvPr/>
        </p:nvSpPr>
        <p:spPr>
          <a:xfrm>
            <a:off x="1166107" y="1572741"/>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Plan</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04" name="四角形: 角を丸くする 103">
            <a:extLst>
              <a:ext uri="{FF2B5EF4-FFF2-40B4-BE49-F238E27FC236}">
                <a16:creationId xmlns:a16="http://schemas.microsoft.com/office/drawing/2014/main" id="{CE24A570-59EC-4184-8F15-D12DDFDE9923}"/>
              </a:ext>
            </a:extLst>
          </p:cNvPr>
          <p:cNvSpPr/>
          <p:nvPr/>
        </p:nvSpPr>
        <p:spPr>
          <a:xfrm>
            <a:off x="2524910" y="1572741"/>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Code</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05" name="四角形: 角を丸くする 104">
            <a:extLst>
              <a:ext uri="{FF2B5EF4-FFF2-40B4-BE49-F238E27FC236}">
                <a16:creationId xmlns:a16="http://schemas.microsoft.com/office/drawing/2014/main" id="{DFDCC1FB-1E00-4340-81F3-A7BBAF9D0CD7}"/>
              </a:ext>
            </a:extLst>
          </p:cNvPr>
          <p:cNvSpPr/>
          <p:nvPr/>
        </p:nvSpPr>
        <p:spPr>
          <a:xfrm>
            <a:off x="3868128" y="1572741"/>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Build</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06" name="四角形: 角を丸くする 105">
            <a:extLst>
              <a:ext uri="{FF2B5EF4-FFF2-40B4-BE49-F238E27FC236}">
                <a16:creationId xmlns:a16="http://schemas.microsoft.com/office/drawing/2014/main" id="{49941AD7-B912-453D-AAA3-505A65D05288}"/>
              </a:ext>
            </a:extLst>
          </p:cNvPr>
          <p:cNvSpPr/>
          <p:nvPr/>
        </p:nvSpPr>
        <p:spPr>
          <a:xfrm>
            <a:off x="5237026" y="1572741"/>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Test</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07" name="四角形: 角を丸くする 106">
            <a:extLst>
              <a:ext uri="{FF2B5EF4-FFF2-40B4-BE49-F238E27FC236}">
                <a16:creationId xmlns:a16="http://schemas.microsoft.com/office/drawing/2014/main" id="{2E8ADF62-76E1-4F66-8BCD-FF9D1CE6AA53}"/>
              </a:ext>
            </a:extLst>
          </p:cNvPr>
          <p:cNvSpPr/>
          <p:nvPr/>
        </p:nvSpPr>
        <p:spPr>
          <a:xfrm>
            <a:off x="7362002" y="1572741"/>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Release</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08" name="四角形: 角を丸くする 107">
            <a:extLst>
              <a:ext uri="{FF2B5EF4-FFF2-40B4-BE49-F238E27FC236}">
                <a16:creationId xmlns:a16="http://schemas.microsoft.com/office/drawing/2014/main" id="{797611EA-FFB0-4404-87D6-C441FB45655D}"/>
              </a:ext>
            </a:extLst>
          </p:cNvPr>
          <p:cNvSpPr/>
          <p:nvPr/>
        </p:nvSpPr>
        <p:spPr>
          <a:xfrm>
            <a:off x="8670562" y="1572741"/>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Deploy</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09" name="四角形: 角を丸くする 108">
            <a:extLst>
              <a:ext uri="{FF2B5EF4-FFF2-40B4-BE49-F238E27FC236}">
                <a16:creationId xmlns:a16="http://schemas.microsoft.com/office/drawing/2014/main" id="{B05443BA-BF42-4F6E-950F-376CDC269C3E}"/>
              </a:ext>
            </a:extLst>
          </p:cNvPr>
          <p:cNvSpPr/>
          <p:nvPr/>
        </p:nvSpPr>
        <p:spPr>
          <a:xfrm>
            <a:off x="9896991" y="1572741"/>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Operate</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10" name="四角形: 角を丸くする 109">
            <a:extLst>
              <a:ext uri="{FF2B5EF4-FFF2-40B4-BE49-F238E27FC236}">
                <a16:creationId xmlns:a16="http://schemas.microsoft.com/office/drawing/2014/main" id="{002DFB2F-DFA7-4E80-9608-0A23B961E2FE}"/>
              </a:ext>
            </a:extLst>
          </p:cNvPr>
          <p:cNvSpPr/>
          <p:nvPr/>
        </p:nvSpPr>
        <p:spPr>
          <a:xfrm>
            <a:off x="11032819" y="1572741"/>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Monitor</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11" name="楕円 110">
            <a:extLst>
              <a:ext uri="{FF2B5EF4-FFF2-40B4-BE49-F238E27FC236}">
                <a16:creationId xmlns:a16="http://schemas.microsoft.com/office/drawing/2014/main" id="{C63E34DE-3813-4494-94EB-15B56043C7F2}"/>
              </a:ext>
            </a:extLst>
          </p:cNvPr>
          <p:cNvSpPr/>
          <p:nvPr/>
        </p:nvSpPr>
        <p:spPr>
          <a:xfrm>
            <a:off x="2329081" y="2563096"/>
            <a:ext cx="1353285" cy="743185"/>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Code Repository</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12" name="直線矢印コネクタ 111">
            <a:extLst>
              <a:ext uri="{FF2B5EF4-FFF2-40B4-BE49-F238E27FC236}">
                <a16:creationId xmlns:a16="http://schemas.microsoft.com/office/drawing/2014/main" id="{37D42189-A3CB-49D5-9A32-2F28A0346AEA}"/>
              </a:ext>
            </a:extLst>
          </p:cNvPr>
          <p:cNvCxnSpPr>
            <a:cxnSpLocks/>
            <a:stCxn id="104" idx="2"/>
            <a:endCxn id="111" idx="0"/>
          </p:cNvCxnSpPr>
          <p:nvPr/>
        </p:nvCxnSpPr>
        <p:spPr>
          <a:xfrm>
            <a:off x="3005723" y="2165408"/>
            <a:ext cx="1" cy="3976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3" name="直線矢印コネクタ 112">
            <a:extLst>
              <a:ext uri="{FF2B5EF4-FFF2-40B4-BE49-F238E27FC236}">
                <a16:creationId xmlns:a16="http://schemas.microsoft.com/office/drawing/2014/main" id="{D6959935-F9F9-4B50-866F-848799612C2A}"/>
              </a:ext>
            </a:extLst>
          </p:cNvPr>
          <p:cNvCxnSpPr>
            <a:cxnSpLocks/>
            <a:stCxn id="103" idx="3"/>
            <a:endCxn id="104" idx="1"/>
          </p:cNvCxnSpPr>
          <p:nvPr/>
        </p:nvCxnSpPr>
        <p:spPr>
          <a:xfrm>
            <a:off x="2127733" y="1869075"/>
            <a:ext cx="39717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4" name="コネクタ: カギ線 113">
            <a:extLst>
              <a:ext uri="{FF2B5EF4-FFF2-40B4-BE49-F238E27FC236}">
                <a16:creationId xmlns:a16="http://schemas.microsoft.com/office/drawing/2014/main" id="{79221D67-72F9-4C7D-9956-138BA5EB3114}"/>
              </a:ext>
            </a:extLst>
          </p:cNvPr>
          <p:cNvCxnSpPr>
            <a:cxnSpLocks/>
            <a:stCxn id="99" idx="0"/>
            <a:endCxn id="103" idx="1"/>
          </p:cNvCxnSpPr>
          <p:nvPr/>
        </p:nvCxnSpPr>
        <p:spPr>
          <a:xfrm rot="5400000" flipH="1" flipV="1">
            <a:off x="138758" y="2519172"/>
            <a:ext cx="1677445" cy="377253"/>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5" name="直線矢印コネクタ 114">
            <a:extLst>
              <a:ext uri="{FF2B5EF4-FFF2-40B4-BE49-F238E27FC236}">
                <a16:creationId xmlns:a16="http://schemas.microsoft.com/office/drawing/2014/main" id="{E4066EE9-D929-4DDB-8A65-B2F28EC0CC26}"/>
              </a:ext>
            </a:extLst>
          </p:cNvPr>
          <p:cNvCxnSpPr>
            <a:cxnSpLocks/>
            <a:stCxn id="104" idx="3"/>
            <a:endCxn id="105" idx="1"/>
          </p:cNvCxnSpPr>
          <p:nvPr/>
        </p:nvCxnSpPr>
        <p:spPr>
          <a:xfrm>
            <a:off x="3486536" y="1869075"/>
            <a:ext cx="38159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6" name="直線矢印コネクタ 115">
            <a:extLst>
              <a:ext uri="{FF2B5EF4-FFF2-40B4-BE49-F238E27FC236}">
                <a16:creationId xmlns:a16="http://schemas.microsoft.com/office/drawing/2014/main" id="{C4A9456C-E1CB-4BF0-A846-AC765409A518}"/>
              </a:ext>
            </a:extLst>
          </p:cNvPr>
          <p:cNvCxnSpPr>
            <a:cxnSpLocks/>
            <a:stCxn id="111" idx="7"/>
            <a:endCxn id="105" idx="1"/>
          </p:cNvCxnSpPr>
          <p:nvPr/>
        </p:nvCxnSpPr>
        <p:spPr>
          <a:xfrm flipV="1">
            <a:off x="3484182" y="1869075"/>
            <a:ext cx="383946" cy="8028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7" name="直線矢印コネクタ 116">
            <a:extLst>
              <a:ext uri="{FF2B5EF4-FFF2-40B4-BE49-F238E27FC236}">
                <a16:creationId xmlns:a16="http://schemas.microsoft.com/office/drawing/2014/main" id="{8B62C590-9652-4580-A34D-CB6C0E1A6981}"/>
              </a:ext>
            </a:extLst>
          </p:cNvPr>
          <p:cNvCxnSpPr>
            <a:cxnSpLocks/>
            <a:stCxn id="105" idx="3"/>
            <a:endCxn id="106" idx="1"/>
          </p:cNvCxnSpPr>
          <p:nvPr/>
        </p:nvCxnSpPr>
        <p:spPr>
          <a:xfrm>
            <a:off x="4829754" y="1869075"/>
            <a:ext cx="40727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8" name="楕円 117">
            <a:extLst>
              <a:ext uri="{FF2B5EF4-FFF2-40B4-BE49-F238E27FC236}">
                <a16:creationId xmlns:a16="http://schemas.microsoft.com/office/drawing/2014/main" id="{20CFFAAA-F7AA-4116-990D-74420B657633}"/>
              </a:ext>
            </a:extLst>
          </p:cNvPr>
          <p:cNvSpPr/>
          <p:nvPr/>
        </p:nvSpPr>
        <p:spPr>
          <a:xfrm>
            <a:off x="3685245" y="2563096"/>
            <a:ext cx="1327393" cy="743185"/>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Artifact</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19" name="直線矢印コネクタ 118">
            <a:extLst>
              <a:ext uri="{FF2B5EF4-FFF2-40B4-BE49-F238E27FC236}">
                <a16:creationId xmlns:a16="http://schemas.microsoft.com/office/drawing/2014/main" id="{8B239C78-5EED-41E3-BB76-C8A65AACE689}"/>
              </a:ext>
            </a:extLst>
          </p:cNvPr>
          <p:cNvCxnSpPr>
            <a:cxnSpLocks/>
            <a:stCxn id="118" idx="7"/>
            <a:endCxn id="106" idx="1"/>
          </p:cNvCxnSpPr>
          <p:nvPr/>
        </p:nvCxnSpPr>
        <p:spPr>
          <a:xfrm flipV="1">
            <a:off x="4818246" y="1869075"/>
            <a:ext cx="418780" cy="8028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 name="直線矢印コネクタ 119">
            <a:extLst>
              <a:ext uri="{FF2B5EF4-FFF2-40B4-BE49-F238E27FC236}">
                <a16:creationId xmlns:a16="http://schemas.microsoft.com/office/drawing/2014/main" id="{18E67956-B62B-4B03-A511-0D50A9BD0312}"/>
              </a:ext>
            </a:extLst>
          </p:cNvPr>
          <p:cNvCxnSpPr>
            <a:cxnSpLocks/>
            <a:stCxn id="145" idx="3"/>
            <a:endCxn id="150" idx="1"/>
          </p:cNvCxnSpPr>
          <p:nvPr/>
        </p:nvCxnSpPr>
        <p:spPr>
          <a:xfrm>
            <a:off x="3310771" y="5803044"/>
            <a:ext cx="22481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1" name="楕円 120">
            <a:extLst>
              <a:ext uri="{FF2B5EF4-FFF2-40B4-BE49-F238E27FC236}">
                <a16:creationId xmlns:a16="http://schemas.microsoft.com/office/drawing/2014/main" id="{D26DCDEE-AD55-4A9A-95E4-279FFC2B699E}"/>
              </a:ext>
            </a:extLst>
          </p:cNvPr>
          <p:cNvSpPr/>
          <p:nvPr/>
        </p:nvSpPr>
        <p:spPr>
          <a:xfrm>
            <a:off x="7210635" y="2563096"/>
            <a:ext cx="1264358" cy="743185"/>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Feature</a:t>
            </a:r>
          </a:p>
        </p:txBody>
      </p:sp>
      <p:cxnSp>
        <p:nvCxnSpPr>
          <p:cNvPr id="122" name="直線矢印コネクタ 121">
            <a:extLst>
              <a:ext uri="{FF2B5EF4-FFF2-40B4-BE49-F238E27FC236}">
                <a16:creationId xmlns:a16="http://schemas.microsoft.com/office/drawing/2014/main" id="{F7D761F4-AC10-4934-9A0A-CF37318FE854}"/>
              </a:ext>
            </a:extLst>
          </p:cNvPr>
          <p:cNvCxnSpPr>
            <a:cxnSpLocks/>
            <a:stCxn id="106" idx="3"/>
            <a:endCxn id="107" idx="1"/>
          </p:cNvCxnSpPr>
          <p:nvPr/>
        </p:nvCxnSpPr>
        <p:spPr>
          <a:xfrm>
            <a:off x="6198652" y="1869075"/>
            <a:ext cx="116335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3" name="直線矢印コネクタ 122">
            <a:extLst>
              <a:ext uri="{FF2B5EF4-FFF2-40B4-BE49-F238E27FC236}">
                <a16:creationId xmlns:a16="http://schemas.microsoft.com/office/drawing/2014/main" id="{5EEB1586-3D21-46D7-A4A2-3F47EAD1027D}"/>
              </a:ext>
            </a:extLst>
          </p:cNvPr>
          <p:cNvCxnSpPr>
            <a:cxnSpLocks/>
            <a:stCxn id="107" idx="2"/>
            <a:endCxn id="121" idx="0"/>
          </p:cNvCxnSpPr>
          <p:nvPr/>
        </p:nvCxnSpPr>
        <p:spPr>
          <a:xfrm flipH="1">
            <a:off x="7842815" y="2165408"/>
            <a:ext cx="1" cy="3976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4" name="直線矢印コネクタ 123">
            <a:extLst>
              <a:ext uri="{FF2B5EF4-FFF2-40B4-BE49-F238E27FC236}">
                <a16:creationId xmlns:a16="http://schemas.microsoft.com/office/drawing/2014/main" id="{A554C1C1-81BD-4187-AC22-2763388FAD12}"/>
              </a:ext>
            </a:extLst>
          </p:cNvPr>
          <p:cNvCxnSpPr>
            <a:cxnSpLocks/>
            <a:stCxn id="107" idx="3"/>
            <a:endCxn id="108" idx="1"/>
          </p:cNvCxnSpPr>
          <p:nvPr/>
        </p:nvCxnSpPr>
        <p:spPr>
          <a:xfrm>
            <a:off x="8323628" y="1869075"/>
            <a:ext cx="34693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5" name="直線矢印コネクタ 124">
            <a:extLst>
              <a:ext uri="{FF2B5EF4-FFF2-40B4-BE49-F238E27FC236}">
                <a16:creationId xmlns:a16="http://schemas.microsoft.com/office/drawing/2014/main" id="{686BFC82-9680-41AA-9D0C-E3A9B89F540D}"/>
              </a:ext>
            </a:extLst>
          </p:cNvPr>
          <p:cNvCxnSpPr>
            <a:cxnSpLocks/>
            <a:stCxn id="121" idx="7"/>
            <a:endCxn id="108" idx="1"/>
          </p:cNvCxnSpPr>
          <p:nvPr/>
        </p:nvCxnSpPr>
        <p:spPr>
          <a:xfrm flipV="1">
            <a:off x="8289832" y="1869075"/>
            <a:ext cx="380730" cy="8028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6" name="楕円 125">
            <a:extLst>
              <a:ext uri="{FF2B5EF4-FFF2-40B4-BE49-F238E27FC236}">
                <a16:creationId xmlns:a16="http://schemas.microsoft.com/office/drawing/2014/main" id="{351EC1F5-9EFD-483C-B74D-BD7505FE6521}"/>
              </a:ext>
            </a:extLst>
          </p:cNvPr>
          <p:cNvSpPr/>
          <p:nvPr/>
        </p:nvSpPr>
        <p:spPr>
          <a:xfrm>
            <a:off x="8538297" y="2563096"/>
            <a:ext cx="1245805" cy="743185"/>
          </a:xfrm>
          <a:prstGeom prst="ellipse">
            <a:avLst/>
          </a:prstGeom>
          <a:solidFill>
            <a:srgbClr val="FF4F8B"/>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bg1"/>
                </a:solidFill>
                <a:latin typeface="メイリオ" panose="020B0604030504040204" pitchFamily="50" charset="-128"/>
                <a:ea typeface="メイリオ" panose="020B0604030504040204" pitchFamily="50" charset="-128"/>
              </a:rPr>
              <a:t>Software</a:t>
            </a:r>
            <a:endParaRPr kumimoji="1" lang="ja-JP" altLang="en-US" sz="1167" dirty="0">
              <a:solidFill>
                <a:schemeClr val="bg1"/>
              </a:solidFill>
              <a:latin typeface="メイリオ" panose="020B0604030504040204" pitchFamily="50" charset="-128"/>
              <a:ea typeface="メイリオ" panose="020B0604030504040204" pitchFamily="50" charset="-128"/>
            </a:endParaRPr>
          </a:p>
        </p:txBody>
      </p:sp>
      <p:cxnSp>
        <p:nvCxnSpPr>
          <p:cNvPr id="127" name="直線矢印コネクタ 126">
            <a:extLst>
              <a:ext uri="{FF2B5EF4-FFF2-40B4-BE49-F238E27FC236}">
                <a16:creationId xmlns:a16="http://schemas.microsoft.com/office/drawing/2014/main" id="{66E9D75E-D71F-4411-BEB1-D188BD511BB9}"/>
              </a:ext>
            </a:extLst>
          </p:cNvPr>
          <p:cNvCxnSpPr>
            <a:cxnSpLocks/>
            <a:stCxn id="108" idx="2"/>
            <a:endCxn id="126" idx="0"/>
          </p:cNvCxnSpPr>
          <p:nvPr/>
        </p:nvCxnSpPr>
        <p:spPr>
          <a:xfrm>
            <a:off x="9151375" y="2165408"/>
            <a:ext cx="9825" cy="3976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8" name="楕円 127">
            <a:extLst>
              <a:ext uri="{FF2B5EF4-FFF2-40B4-BE49-F238E27FC236}">
                <a16:creationId xmlns:a16="http://schemas.microsoft.com/office/drawing/2014/main" id="{9D16BCB2-A39A-4E30-A2EC-C1BFF70B3067}"/>
              </a:ext>
            </a:extLst>
          </p:cNvPr>
          <p:cNvSpPr/>
          <p:nvPr/>
        </p:nvSpPr>
        <p:spPr>
          <a:xfrm>
            <a:off x="5012638" y="2563096"/>
            <a:ext cx="1410402" cy="743185"/>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Verification</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29" name="直線矢印コネクタ 128">
            <a:extLst>
              <a:ext uri="{FF2B5EF4-FFF2-40B4-BE49-F238E27FC236}">
                <a16:creationId xmlns:a16="http://schemas.microsoft.com/office/drawing/2014/main" id="{588BD306-ED07-4CDE-9C1E-D1998206FF01}"/>
              </a:ext>
            </a:extLst>
          </p:cNvPr>
          <p:cNvCxnSpPr>
            <a:cxnSpLocks/>
            <a:stCxn id="106" idx="2"/>
            <a:endCxn id="128" idx="0"/>
          </p:cNvCxnSpPr>
          <p:nvPr/>
        </p:nvCxnSpPr>
        <p:spPr>
          <a:xfrm>
            <a:off x="5717839" y="2165408"/>
            <a:ext cx="0" cy="3976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直線矢印コネクタ 129">
            <a:extLst>
              <a:ext uri="{FF2B5EF4-FFF2-40B4-BE49-F238E27FC236}">
                <a16:creationId xmlns:a16="http://schemas.microsoft.com/office/drawing/2014/main" id="{8E58186D-4D9C-438B-A968-B352849680F1}"/>
              </a:ext>
            </a:extLst>
          </p:cNvPr>
          <p:cNvCxnSpPr>
            <a:cxnSpLocks/>
            <a:stCxn id="128" idx="7"/>
            <a:endCxn id="107" idx="1"/>
          </p:cNvCxnSpPr>
          <p:nvPr/>
        </p:nvCxnSpPr>
        <p:spPr>
          <a:xfrm flipV="1">
            <a:off x="6216491" y="1869075"/>
            <a:ext cx="1145511" cy="8028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1" name="直線矢印コネクタ 130">
            <a:extLst>
              <a:ext uri="{FF2B5EF4-FFF2-40B4-BE49-F238E27FC236}">
                <a16:creationId xmlns:a16="http://schemas.microsoft.com/office/drawing/2014/main" id="{28F8FC45-2B24-4D7F-81BC-BEA189392C2E}"/>
              </a:ext>
            </a:extLst>
          </p:cNvPr>
          <p:cNvCxnSpPr>
            <a:cxnSpLocks/>
            <a:stCxn id="108" idx="3"/>
            <a:endCxn id="109" idx="1"/>
          </p:cNvCxnSpPr>
          <p:nvPr/>
        </p:nvCxnSpPr>
        <p:spPr>
          <a:xfrm>
            <a:off x="9632188" y="1869075"/>
            <a:ext cx="26480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2" name="直線矢印コネクタ 131">
            <a:extLst>
              <a:ext uri="{FF2B5EF4-FFF2-40B4-BE49-F238E27FC236}">
                <a16:creationId xmlns:a16="http://schemas.microsoft.com/office/drawing/2014/main" id="{82F5DF22-DF75-47A1-B94B-8761D0AE3160}"/>
              </a:ext>
            </a:extLst>
          </p:cNvPr>
          <p:cNvCxnSpPr>
            <a:cxnSpLocks/>
            <a:stCxn id="126" idx="7"/>
            <a:endCxn id="109" idx="1"/>
          </p:cNvCxnSpPr>
          <p:nvPr/>
        </p:nvCxnSpPr>
        <p:spPr>
          <a:xfrm flipV="1">
            <a:off x="9601658" y="1869075"/>
            <a:ext cx="295333" cy="8028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3" name="楕円 132">
            <a:extLst>
              <a:ext uri="{FF2B5EF4-FFF2-40B4-BE49-F238E27FC236}">
                <a16:creationId xmlns:a16="http://schemas.microsoft.com/office/drawing/2014/main" id="{756F5B98-F9F1-402D-85A8-F30D53DD5740}"/>
              </a:ext>
            </a:extLst>
          </p:cNvPr>
          <p:cNvSpPr/>
          <p:nvPr/>
        </p:nvSpPr>
        <p:spPr>
          <a:xfrm>
            <a:off x="9870267" y="2563096"/>
            <a:ext cx="1015073" cy="743185"/>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Raw Data</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34" name="直線矢印コネクタ 133">
            <a:extLst>
              <a:ext uri="{FF2B5EF4-FFF2-40B4-BE49-F238E27FC236}">
                <a16:creationId xmlns:a16="http://schemas.microsoft.com/office/drawing/2014/main" id="{D6CA0C6B-1321-4E6B-A207-0B496CE667F9}"/>
              </a:ext>
            </a:extLst>
          </p:cNvPr>
          <p:cNvCxnSpPr>
            <a:cxnSpLocks/>
            <a:stCxn id="109" idx="2"/>
            <a:endCxn id="133" idx="0"/>
          </p:cNvCxnSpPr>
          <p:nvPr/>
        </p:nvCxnSpPr>
        <p:spPr>
          <a:xfrm flipH="1">
            <a:off x="10377804" y="2165408"/>
            <a:ext cx="1" cy="3976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5" name="直線矢印コネクタ 134">
            <a:extLst>
              <a:ext uri="{FF2B5EF4-FFF2-40B4-BE49-F238E27FC236}">
                <a16:creationId xmlns:a16="http://schemas.microsoft.com/office/drawing/2014/main" id="{B2441942-B6A8-4172-96BF-BC23F0B30B4A}"/>
              </a:ext>
            </a:extLst>
          </p:cNvPr>
          <p:cNvCxnSpPr>
            <a:cxnSpLocks/>
            <a:stCxn id="109" idx="3"/>
            <a:endCxn id="110" idx="1"/>
          </p:cNvCxnSpPr>
          <p:nvPr/>
        </p:nvCxnSpPr>
        <p:spPr>
          <a:xfrm>
            <a:off x="10858617" y="1869075"/>
            <a:ext cx="17420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直線矢印コネクタ 135">
            <a:extLst>
              <a:ext uri="{FF2B5EF4-FFF2-40B4-BE49-F238E27FC236}">
                <a16:creationId xmlns:a16="http://schemas.microsoft.com/office/drawing/2014/main" id="{FC95E7C4-C2A7-4F33-B24E-682A4A4442D6}"/>
              </a:ext>
            </a:extLst>
          </p:cNvPr>
          <p:cNvCxnSpPr>
            <a:cxnSpLocks/>
            <a:stCxn id="133" idx="7"/>
            <a:endCxn id="110" idx="1"/>
          </p:cNvCxnSpPr>
          <p:nvPr/>
        </p:nvCxnSpPr>
        <p:spPr>
          <a:xfrm flipV="1">
            <a:off x="10736686" y="1869075"/>
            <a:ext cx="296133" cy="8028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7" name="コネクタ: カギ線 136">
            <a:extLst>
              <a:ext uri="{FF2B5EF4-FFF2-40B4-BE49-F238E27FC236}">
                <a16:creationId xmlns:a16="http://schemas.microsoft.com/office/drawing/2014/main" id="{80CA49E8-41C3-4D4F-9A1F-48A1765D579C}"/>
              </a:ext>
            </a:extLst>
          </p:cNvPr>
          <p:cNvCxnSpPr>
            <a:cxnSpLocks/>
            <a:stCxn id="110" idx="0"/>
            <a:endCxn id="138" idx="0"/>
          </p:cNvCxnSpPr>
          <p:nvPr/>
        </p:nvCxnSpPr>
        <p:spPr>
          <a:xfrm rot="16200000" flipH="1" flipV="1">
            <a:off x="4959070" y="-2984669"/>
            <a:ext cx="1997152" cy="11111972"/>
          </a:xfrm>
          <a:prstGeom prst="bentConnector3">
            <a:avLst>
              <a:gd name="adj1" fmla="val -9539"/>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8" name="正方形/長方形 137">
            <a:extLst>
              <a:ext uri="{FF2B5EF4-FFF2-40B4-BE49-F238E27FC236}">
                <a16:creationId xmlns:a16="http://schemas.microsoft.com/office/drawing/2014/main" id="{43C750CA-1FBA-41CE-8E78-EA6975EA16AB}"/>
              </a:ext>
            </a:extLst>
          </p:cNvPr>
          <p:cNvSpPr/>
          <p:nvPr/>
        </p:nvSpPr>
        <p:spPr>
          <a:xfrm>
            <a:off x="343805" y="3569893"/>
            <a:ext cx="115711" cy="5926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500" dirty="0">
              <a:solidFill>
                <a:schemeClr val="tx1"/>
              </a:solidFill>
              <a:latin typeface="メイリオ" panose="020B0604030504040204" pitchFamily="50" charset="-128"/>
              <a:ea typeface="メイリオ" panose="020B0604030504040204" pitchFamily="50" charset="-128"/>
            </a:endParaRPr>
          </a:p>
        </p:txBody>
      </p:sp>
      <p:sp>
        <p:nvSpPr>
          <p:cNvPr id="139" name="楕円 138">
            <a:extLst>
              <a:ext uri="{FF2B5EF4-FFF2-40B4-BE49-F238E27FC236}">
                <a16:creationId xmlns:a16="http://schemas.microsoft.com/office/drawing/2014/main" id="{E33C9FB0-4BC6-4261-A7EF-2EC587B90045}"/>
              </a:ext>
            </a:extLst>
          </p:cNvPr>
          <p:cNvSpPr/>
          <p:nvPr/>
        </p:nvSpPr>
        <p:spPr>
          <a:xfrm>
            <a:off x="5649764" y="3461913"/>
            <a:ext cx="1445153" cy="743185"/>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Data</a:t>
            </a:r>
          </a:p>
          <a:p>
            <a:pPr algn="ctr"/>
            <a:r>
              <a:rPr kumimoji="1" lang="en-US" altLang="ja-JP" sz="1167" dirty="0">
                <a:solidFill>
                  <a:schemeClr val="tx1"/>
                </a:solidFill>
                <a:latin typeface="メイリオ" panose="020B0604030504040204" pitchFamily="50" charset="-128"/>
                <a:ea typeface="メイリオ" panose="020B0604030504040204" pitchFamily="50" charset="-128"/>
              </a:rPr>
              <a:t>Warehouse</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40" name="四角形: 角を丸くする 139">
            <a:extLst>
              <a:ext uri="{FF2B5EF4-FFF2-40B4-BE49-F238E27FC236}">
                <a16:creationId xmlns:a16="http://schemas.microsoft.com/office/drawing/2014/main" id="{091B18A8-1E43-4F3D-96EE-D02C7C8BD01B}"/>
              </a:ext>
            </a:extLst>
          </p:cNvPr>
          <p:cNvSpPr/>
          <p:nvPr/>
        </p:nvSpPr>
        <p:spPr>
          <a:xfrm>
            <a:off x="9896991" y="3537172"/>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Collect</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41" name="直線矢印コネクタ 140">
            <a:extLst>
              <a:ext uri="{FF2B5EF4-FFF2-40B4-BE49-F238E27FC236}">
                <a16:creationId xmlns:a16="http://schemas.microsoft.com/office/drawing/2014/main" id="{6CF8B244-D84D-4C24-B9CC-4C77693ECAD0}"/>
              </a:ext>
            </a:extLst>
          </p:cNvPr>
          <p:cNvCxnSpPr>
            <a:cxnSpLocks/>
            <a:stCxn id="133" idx="4"/>
            <a:endCxn id="140" idx="0"/>
          </p:cNvCxnSpPr>
          <p:nvPr/>
        </p:nvCxnSpPr>
        <p:spPr>
          <a:xfrm>
            <a:off x="10377804" y="3306282"/>
            <a:ext cx="1" cy="23089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直線矢印コネクタ 141">
            <a:extLst>
              <a:ext uri="{FF2B5EF4-FFF2-40B4-BE49-F238E27FC236}">
                <a16:creationId xmlns:a16="http://schemas.microsoft.com/office/drawing/2014/main" id="{2AAB7100-E89C-418E-AC9F-6DFE010B0854}"/>
              </a:ext>
            </a:extLst>
          </p:cNvPr>
          <p:cNvCxnSpPr>
            <a:cxnSpLocks/>
            <a:endCxn id="139" idx="6"/>
          </p:cNvCxnSpPr>
          <p:nvPr/>
        </p:nvCxnSpPr>
        <p:spPr>
          <a:xfrm flipH="1" flipV="1">
            <a:off x="7094916" y="3833506"/>
            <a:ext cx="2793103" cy="93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3" name="四角形: 角を丸くする 142">
            <a:extLst>
              <a:ext uri="{FF2B5EF4-FFF2-40B4-BE49-F238E27FC236}">
                <a16:creationId xmlns:a16="http://schemas.microsoft.com/office/drawing/2014/main" id="{DCDBDFA5-A78B-4FA5-8B3D-FD7F35FDAAF2}"/>
              </a:ext>
            </a:extLst>
          </p:cNvPr>
          <p:cNvSpPr/>
          <p:nvPr/>
        </p:nvSpPr>
        <p:spPr>
          <a:xfrm>
            <a:off x="1166107" y="5506710"/>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Analyze</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44" name="コネクタ: カギ線 143">
            <a:extLst>
              <a:ext uri="{FF2B5EF4-FFF2-40B4-BE49-F238E27FC236}">
                <a16:creationId xmlns:a16="http://schemas.microsoft.com/office/drawing/2014/main" id="{FAC2DF74-70AE-4365-89D6-30389A9453E6}"/>
              </a:ext>
            </a:extLst>
          </p:cNvPr>
          <p:cNvCxnSpPr>
            <a:cxnSpLocks/>
            <a:stCxn id="99" idx="2"/>
            <a:endCxn id="143" idx="1"/>
          </p:cNvCxnSpPr>
          <p:nvPr/>
        </p:nvCxnSpPr>
        <p:spPr>
          <a:xfrm rot="16200000" flipH="1">
            <a:off x="145552" y="4782488"/>
            <a:ext cx="1663857" cy="377253"/>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5" name="四角形: 角を丸くする 144">
            <a:extLst>
              <a:ext uri="{FF2B5EF4-FFF2-40B4-BE49-F238E27FC236}">
                <a16:creationId xmlns:a16="http://schemas.microsoft.com/office/drawing/2014/main" id="{5163B57D-2330-4E78-808C-64E16634ABF8}"/>
              </a:ext>
            </a:extLst>
          </p:cNvPr>
          <p:cNvSpPr/>
          <p:nvPr/>
        </p:nvSpPr>
        <p:spPr>
          <a:xfrm>
            <a:off x="2349145" y="5506710"/>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Prepare</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46" name="直線矢印コネクタ 145">
            <a:extLst>
              <a:ext uri="{FF2B5EF4-FFF2-40B4-BE49-F238E27FC236}">
                <a16:creationId xmlns:a16="http://schemas.microsoft.com/office/drawing/2014/main" id="{9E97F330-A259-4C1C-A070-26146353BCB7}"/>
              </a:ext>
            </a:extLst>
          </p:cNvPr>
          <p:cNvCxnSpPr>
            <a:cxnSpLocks/>
            <a:stCxn id="143" idx="3"/>
            <a:endCxn id="145" idx="1"/>
          </p:cNvCxnSpPr>
          <p:nvPr/>
        </p:nvCxnSpPr>
        <p:spPr>
          <a:xfrm>
            <a:off x="2127733" y="5803044"/>
            <a:ext cx="22141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7" name="楕円 146">
            <a:extLst>
              <a:ext uri="{FF2B5EF4-FFF2-40B4-BE49-F238E27FC236}">
                <a16:creationId xmlns:a16="http://schemas.microsoft.com/office/drawing/2014/main" id="{53644DD6-2184-4369-B4EA-93F11F91760B}"/>
              </a:ext>
            </a:extLst>
          </p:cNvPr>
          <p:cNvSpPr/>
          <p:nvPr/>
        </p:nvSpPr>
        <p:spPr>
          <a:xfrm>
            <a:off x="2141230" y="4426171"/>
            <a:ext cx="1377456" cy="743185"/>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Data Repository</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48" name="コネクタ: カギ線 147">
            <a:extLst>
              <a:ext uri="{FF2B5EF4-FFF2-40B4-BE49-F238E27FC236}">
                <a16:creationId xmlns:a16="http://schemas.microsoft.com/office/drawing/2014/main" id="{86C0D860-601C-48FE-9F60-C1F70F90405C}"/>
              </a:ext>
            </a:extLst>
          </p:cNvPr>
          <p:cNvCxnSpPr>
            <a:cxnSpLocks/>
            <a:stCxn id="139" idx="2"/>
            <a:endCxn id="143" idx="0"/>
          </p:cNvCxnSpPr>
          <p:nvPr/>
        </p:nvCxnSpPr>
        <p:spPr>
          <a:xfrm rot="10800000" flipV="1">
            <a:off x="1646920" y="3833505"/>
            <a:ext cx="4002843" cy="1673205"/>
          </a:xfrm>
          <a:prstGeom prst="bent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9" name="直線矢印コネクタ 148">
            <a:extLst>
              <a:ext uri="{FF2B5EF4-FFF2-40B4-BE49-F238E27FC236}">
                <a16:creationId xmlns:a16="http://schemas.microsoft.com/office/drawing/2014/main" id="{D9840A13-BD62-45B0-85A7-600DEEA9DEC7}"/>
              </a:ext>
            </a:extLst>
          </p:cNvPr>
          <p:cNvCxnSpPr>
            <a:cxnSpLocks/>
            <a:stCxn id="145" idx="0"/>
            <a:endCxn id="147" idx="4"/>
          </p:cNvCxnSpPr>
          <p:nvPr/>
        </p:nvCxnSpPr>
        <p:spPr>
          <a:xfrm flipV="1">
            <a:off x="2829958" y="5169356"/>
            <a:ext cx="0" cy="3373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0" name="四角形: 角を丸くする 149">
            <a:extLst>
              <a:ext uri="{FF2B5EF4-FFF2-40B4-BE49-F238E27FC236}">
                <a16:creationId xmlns:a16="http://schemas.microsoft.com/office/drawing/2014/main" id="{CF4A9228-A722-4855-B8EF-4E4E443A8721}"/>
              </a:ext>
            </a:extLst>
          </p:cNvPr>
          <p:cNvSpPr/>
          <p:nvPr/>
        </p:nvSpPr>
        <p:spPr>
          <a:xfrm>
            <a:off x="3535584" y="5506710"/>
            <a:ext cx="1116143"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Preprocess</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51" name="直線矢印コネクタ 150">
            <a:extLst>
              <a:ext uri="{FF2B5EF4-FFF2-40B4-BE49-F238E27FC236}">
                <a16:creationId xmlns:a16="http://schemas.microsoft.com/office/drawing/2014/main" id="{AE25161B-C76A-4AA9-BE61-ED9B4F0BB5D7}"/>
              </a:ext>
            </a:extLst>
          </p:cNvPr>
          <p:cNvCxnSpPr>
            <a:cxnSpLocks/>
            <a:stCxn id="105" idx="2"/>
            <a:endCxn id="118" idx="0"/>
          </p:cNvCxnSpPr>
          <p:nvPr/>
        </p:nvCxnSpPr>
        <p:spPr>
          <a:xfrm>
            <a:off x="4348941" y="2165408"/>
            <a:ext cx="1" cy="39768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2" name="楕円 151">
            <a:extLst>
              <a:ext uri="{FF2B5EF4-FFF2-40B4-BE49-F238E27FC236}">
                <a16:creationId xmlns:a16="http://schemas.microsoft.com/office/drawing/2014/main" id="{5F6D8421-4D08-46B1-9E61-9B382F36972C}"/>
              </a:ext>
            </a:extLst>
          </p:cNvPr>
          <p:cNvSpPr/>
          <p:nvPr/>
        </p:nvSpPr>
        <p:spPr>
          <a:xfrm>
            <a:off x="3493313" y="4426171"/>
            <a:ext cx="1200684" cy="743185"/>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Features</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53" name="直線矢印コネクタ 152">
            <a:extLst>
              <a:ext uri="{FF2B5EF4-FFF2-40B4-BE49-F238E27FC236}">
                <a16:creationId xmlns:a16="http://schemas.microsoft.com/office/drawing/2014/main" id="{214E819D-B07D-4C13-A200-66AA2EAEBDEA}"/>
              </a:ext>
            </a:extLst>
          </p:cNvPr>
          <p:cNvCxnSpPr>
            <a:cxnSpLocks/>
            <a:stCxn id="150" idx="0"/>
            <a:endCxn id="152" idx="4"/>
          </p:cNvCxnSpPr>
          <p:nvPr/>
        </p:nvCxnSpPr>
        <p:spPr>
          <a:xfrm flipH="1" flipV="1">
            <a:off x="4093655" y="5169356"/>
            <a:ext cx="1" cy="3373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4" name="直線矢印コネクタ 153">
            <a:extLst>
              <a:ext uri="{FF2B5EF4-FFF2-40B4-BE49-F238E27FC236}">
                <a16:creationId xmlns:a16="http://schemas.microsoft.com/office/drawing/2014/main" id="{C9BD4955-854C-4F5E-8C60-6139602BC7F9}"/>
              </a:ext>
            </a:extLst>
          </p:cNvPr>
          <p:cNvCxnSpPr>
            <a:cxnSpLocks/>
            <a:stCxn id="150" idx="3"/>
            <a:endCxn id="172" idx="1"/>
          </p:cNvCxnSpPr>
          <p:nvPr/>
        </p:nvCxnSpPr>
        <p:spPr>
          <a:xfrm>
            <a:off x="4651727" y="5803044"/>
            <a:ext cx="155914"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5" name="楕円 154">
            <a:extLst>
              <a:ext uri="{FF2B5EF4-FFF2-40B4-BE49-F238E27FC236}">
                <a16:creationId xmlns:a16="http://schemas.microsoft.com/office/drawing/2014/main" id="{04313FCF-82C9-46BE-B950-5C96850E6E56}"/>
              </a:ext>
            </a:extLst>
          </p:cNvPr>
          <p:cNvSpPr/>
          <p:nvPr/>
        </p:nvSpPr>
        <p:spPr>
          <a:xfrm>
            <a:off x="4694298" y="4426171"/>
            <a:ext cx="1188312" cy="743185"/>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Artifact</a:t>
            </a:r>
          </a:p>
        </p:txBody>
      </p:sp>
      <p:cxnSp>
        <p:nvCxnSpPr>
          <p:cNvPr id="156" name="直線矢印コネクタ 155">
            <a:extLst>
              <a:ext uri="{FF2B5EF4-FFF2-40B4-BE49-F238E27FC236}">
                <a16:creationId xmlns:a16="http://schemas.microsoft.com/office/drawing/2014/main" id="{8E613023-B5A7-4267-B6AC-413F174BDDC6}"/>
              </a:ext>
            </a:extLst>
          </p:cNvPr>
          <p:cNvCxnSpPr>
            <a:cxnSpLocks/>
            <a:stCxn id="172" idx="0"/>
            <a:endCxn id="155" idx="4"/>
          </p:cNvCxnSpPr>
          <p:nvPr/>
        </p:nvCxnSpPr>
        <p:spPr>
          <a:xfrm flipV="1">
            <a:off x="5288454" y="5169356"/>
            <a:ext cx="0" cy="3373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7" name="四角形: 角を丸くする 156">
            <a:extLst>
              <a:ext uri="{FF2B5EF4-FFF2-40B4-BE49-F238E27FC236}">
                <a16:creationId xmlns:a16="http://schemas.microsoft.com/office/drawing/2014/main" id="{0658CE01-F807-4B04-ACB1-2512A3A6DC07}"/>
              </a:ext>
            </a:extLst>
          </p:cNvPr>
          <p:cNvSpPr/>
          <p:nvPr/>
        </p:nvSpPr>
        <p:spPr>
          <a:xfrm>
            <a:off x="6107753" y="5506710"/>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Test</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58" name="四角形: 角を丸くする 157">
            <a:extLst>
              <a:ext uri="{FF2B5EF4-FFF2-40B4-BE49-F238E27FC236}">
                <a16:creationId xmlns:a16="http://schemas.microsoft.com/office/drawing/2014/main" id="{4E1CCFA8-DAFD-4646-A09A-DA98B5909617}"/>
              </a:ext>
            </a:extLst>
          </p:cNvPr>
          <p:cNvSpPr/>
          <p:nvPr/>
        </p:nvSpPr>
        <p:spPr>
          <a:xfrm>
            <a:off x="7470469" y="5506710"/>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Release</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59" name="直線矢印コネクタ 158">
            <a:extLst>
              <a:ext uri="{FF2B5EF4-FFF2-40B4-BE49-F238E27FC236}">
                <a16:creationId xmlns:a16="http://schemas.microsoft.com/office/drawing/2014/main" id="{645C5449-74FC-4BCD-8B5E-82C8EB6156F1}"/>
              </a:ext>
            </a:extLst>
          </p:cNvPr>
          <p:cNvCxnSpPr>
            <a:cxnSpLocks/>
            <a:stCxn id="172" idx="3"/>
            <a:endCxn id="157" idx="1"/>
          </p:cNvCxnSpPr>
          <p:nvPr/>
        </p:nvCxnSpPr>
        <p:spPr>
          <a:xfrm>
            <a:off x="5769267" y="5803044"/>
            <a:ext cx="33848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0" name="直線矢印コネクタ 159">
            <a:extLst>
              <a:ext uri="{FF2B5EF4-FFF2-40B4-BE49-F238E27FC236}">
                <a16:creationId xmlns:a16="http://schemas.microsoft.com/office/drawing/2014/main" id="{0DF0810B-E7E2-4D2A-9908-D313877AFFE5}"/>
              </a:ext>
            </a:extLst>
          </p:cNvPr>
          <p:cNvCxnSpPr>
            <a:cxnSpLocks/>
            <a:stCxn id="155" idx="5"/>
            <a:endCxn id="157" idx="1"/>
          </p:cNvCxnSpPr>
          <p:nvPr/>
        </p:nvCxnSpPr>
        <p:spPr>
          <a:xfrm>
            <a:off x="5708586" y="5060519"/>
            <a:ext cx="399167" cy="7425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1" name="楕円 160">
            <a:extLst>
              <a:ext uri="{FF2B5EF4-FFF2-40B4-BE49-F238E27FC236}">
                <a16:creationId xmlns:a16="http://schemas.microsoft.com/office/drawing/2014/main" id="{26E60B42-794B-45D1-A743-8C61DF64DB8E}"/>
              </a:ext>
            </a:extLst>
          </p:cNvPr>
          <p:cNvSpPr/>
          <p:nvPr/>
        </p:nvSpPr>
        <p:spPr>
          <a:xfrm>
            <a:off x="5882635" y="4426171"/>
            <a:ext cx="1411862" cy="743185"/>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Verification</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62" name="直線矢印コネクタ 161">
            <a:extLst>
              <a:ext uri="{FF2B5EF4-FFF2-40B4-BE49-F238E27FC236}">
                <a16:creationId xmlns:a16="http://schemas.microsoft.com/office/drawing/2014/main" id="{EED81953-00FC-47A5-92B8-B7D3AA15D68E}"/>
              </a:ext>
            </a:extLst>
          </p:cNvPr>
          <p:cNvCxnSpPr>
            <a:cxnSpLocks/>
            <a:stCxn id="157" idx="0"/>
            <a:endCxn id="161" idx="4"/>
          </p:cNvCxnSpPr>
          <p:nvPr/>
        </p:nvCxnSpPr>
        <p:spPr>
          <a:xfrm flipV="1">
            <a:off x="6588566" y="5169356"/>
            <a:ext cx="0" cy="3373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3" name="直線矢印コネクタ 162">
            <a:extLst>
              <a:ext uri="{FF2B5EF4-FFF2-40B4-BE49-F238E27FC236}">
                <a16:creationId xmlns:a16="http://schemas.microsoft.com/office/drawing/2014/main" id="{64639C29-716E-4F06-A8C1-F8B39AE6F0FF}"/>
              </a:ext>
            </a:extLst>
          </p:cNvPr>
          <p:cNvCxnSpPr>
            <a:cxnSpLocks/>
            <a:stCxn id="147" idx="5"/>
            <a:endCxn id="150" idx="1"/>
          </p:cNvCxnSpPr>
          <p:nvPr/>
        </p:nvCxnSpPr>
        <p:spPr>
          <a:xfrm>
            <a:off x="3316962" y="5060519"/>
            <a:ext cx="218622" cy="7425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4" name="直線矢印コネクタ 163">
            <a:extLst>
              <a:ext uri="{FF2B5EF4-FFF2-40B4-BE49-F238E27FC236}">
                <a16:creationId xmlns:a16="http://schemas.microsoft.com/office/drawing/2014/main" id="{F7DC5A4D-ABF9-43E5-B602-7AF06CFF3AE4}"/>
              </a:ext>
            </a:extLst>
          </p:cNvPr>
          <p:cNvCxnSpPr>
            <a:cxnSpLocks/>
            <a:stCxn id="152" idx="5"/>
            <a:endCxn id="172" idx="1"/>
          </p:cNvCxnSpPr>
          <p:nvPr/>
        </p:nvCxnSpPr>
        <p:spPr>
          <a:xfrm>
            <a:off x="4518161" y="5060519"/>
            <a:ext cx="289480" cy="7425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5" name="直線矢印コネクタ 164">
            <a:extLst>
              <a:ext uri="{FF2B5EF4-FFF2-40B4-BE49-F238E27FC236}">
                <a16:creationId xmlns:a16="http://schemas.microsoft.com/office/drawing/2014/main" id="{3584E19A-8C2A-49F1-998B-EADCADFE203D}"/>
              </a:ext>
            </a:extLst>
          </p:cNvPr>
          <p:cNvCxnSpPr>
            <a:cxnSpLocks/>
            <a:stCxn id="157" idx="3"/>
            <a:endCxn id="158" idx="1"/>
          </p:cNvCxnSpPr>
          <p:nvPr/>
        </p:nvCxnSpPr>
        <p:spPr>
          <a:xfrm>
            <a:off x="7069379" y="5803044"/>
            <a:ext cx="40109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6" name="楕円 165">
            <a:extLst>
              <a:ext uri="{FF2B5EF4-FFF2-40B4-BE49-F238E27FC236}">
                <a16:creationId xmlns:a16="http://schemas.microsoft.com/office/drawing/2014/main" id="{5E87A574-5595-4A8A-96F5-8CBCACB93FFB}"/>
              </a:ext>
            </a:extLst>
          </p:cNvPr>
          <p:cNvSpPr/>
          <p:nvPr/>
        </p:nvSpPr>
        <p:spPr>
          <a:xfrm>
            <a:off x="7319103" y="4426171"/>
            <a:ext cx="1264358" cy="743185"/>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Model</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67" name="直線矢印コネクタ 166">
            <a:extLst>
              <a:ext uri="{FF2B5EF4-FFF2-40B4-BE49-F238E27FC236}">
                <a16:creationId xmlns:a16="http://schemas.microsoft.com/office/drawing/2014/main" id="{099DA923-8DD5-4282-865D-040C116C2FB4}"/>
              </a:ext>
            </a:extLst>
          </p:cNvPr>
          <p:cNvCxnSpPr>
            <a:cxnSpLocks/>
            <a:stCxn id="158" idx="0"/>
            <a:endCxn id="166" idx="4"/>
          </p:cNvCxnSpPr>
          <p:nvPr/>
        </p:nvCxnSpPr>
        <p:spPr>
          <a:xfrm flipV="1">
            <a:off x="7951282" y="5169356"/>
            <a:ext cx="0" cy="3373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8" name="直線矢印コネクタ 167">
            <a:extLst>
              <a:ext uri="{FF2B5EF4-FFF2-40B4-BE49-F238E27FC236}">
                <a16:creationId xmlns:a16="http://schemas.microsoft.com/office/drawing/2014/main" id="{294EB670-1FA5-42E0-887B-845BA90E3944}"/>
              </a:ext>
            </a:extLst>
          </p:cNvPr>
          <p:cNvCxnSpPr>
            <a:cxnSpLocks/>
            <a:stCxn id="161" idx="5"/>
            <a:endCxn id="158" idx="1"/>
          </p:cNvCxnSpPr>
          <p:nvPr/>
        </p:nvCxnSpPr>
        <p:spPr>
          <a:xfrm>
            <a:off x="7087735" y="5060519"/>
            <a:ext cx="382734" cy="7425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9" name="四角形: 角を丸くする 168">
            <a:extLst>
              <a:ext uri="{FF2B5EF4-FFF2-40B4-BE49-F238E27FC236}">
                <a16:creationId xmlns:a16="http://schemas.microsoft.com/office/drawing/2014/main" id="{A996BF52-2C3A-4C1D-9C9A-631C2171EB31}"/>
              </a:ext>
            </a:extLst>
          </p:cNvPr>
          <p:cNvSpPr/>
          <p:nvPr/>
        </p:nvSpPr>
        <p:spPr>
          <a:xfrm>
            <a:off x="8670562" y="5506710"/>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Deploy</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70" name="四角形: 角を丸くする 169">
            <a:extLst>
              <a:ext uri="{FF2B5EF4-FFF2-40B4-BE49-F238E27FC236}">
                <a16:creationId xmlns:a16="http://schemas.microsoft.com/office/drawing/2014/main" id="{689FDDF2-C3E2-43D1-B180-48CAB5507C5C}"/>
              </a:ext>
            </a:extLst>
          </p:cNvPr>
          <p:cNvSpPr/>
          <p:nvPr/>
        </p:nvSpPr>
        <p:spPr>
          <a:xfrm>
            <a:off x="9896991" y="5506710"/>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Operate</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71" name="四角形: 角を丸くする 170">
            <a:extLst>
              <a:ext uri="{FF2B5EF4-FFF2-40B4-BE49-F238E27FC236}">
                <a16:creationId xmlns:a16="http://schemas.microsoft.com/office/drawing/2014/main" id="{AA9ECBC0-B27A-4889-AD48-B854B148CD4D}"/>
              </a:ext>
            </a:extLst>
          </p:cNvPr>
          <p:cNvSpPr/>
          <p:nvPr/>
        </p:nvSpPr>
        <p:spPr>
          <a:xfrm>
            <a:off x="11032820" y="5506710"/>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Monitor</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sp>
        <p:nvSpPr>
          <p:cNvPr id="172" name="四角形: 角を丸くする 171">
            <a:extLst>
              <a:ext uri="{FF2B5EF4-FFF2-40B4-BE49-F238E27FC236}">
                <a16:creationId xmlns:a16="http://schemas.microsoft.com/office/drawing/2014/main" id="{49A5537F-129B-45DC-9A92-5CCC2A7CF6A9}"/>
              </a:ext>
            </a:extLst>
          </p:cNvPr>
          <p:cNvSpPr/>
          <p:nvPr/>
        </p:nvSpPr>
        <p:spPr>
          <a:xfrm>
            <a:off x="4807641" y="5506710"/>
            <a:ext cx="961626" cy="592667"/>
          </a:xfrm>
          <a:prstGeom prst="roundRect">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Train</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73" name="直線矢印コネクタ 172">
            <a:extLst>
              <a:ext uri="{FF2B5EF4-FFF2-40B4-BE49-F238E27FC236}">
                <a16:creationId xmlns:a16="http://schemas.microsoft.com/office/drawing/2014/main" id="{E9FC7337-F7CA-4E86-933C-553ACFB63D98}"/>
              </a:ext>
            </a:extLst>
          </p:cNvPr>
          <p:cNvCxnSpPr>
            <a:cxnSpLocks/>
            <a:stCxn id="158" idx="3"/>
            <a:endCxn id="169" idx="1"/>
          </p:cNvCxnSpPr>
          <p:nvPr/>
        </p:nvCxnSpPr>
        <p:spPr>
          <a:xfrm>
            <a:off x="8432095" y="5803044"/>
            <a:ext cx="238467"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4" name="直線矢印コネクタ 173">
            <a:extLst>
              <a:ext uri="{FF2B5EF4-FFF2-40B4-BE49-F238E27FC236}">
                <a16:creationId xmlns:a16="http://schemas.microsoft.com/office/drawing/2014/main" id="{40941C1A-412B-42CB-B7E9-28E71534776E}"/>
              </a:ext>
            </a:extLst>
          </p:cNvPr>
          <p:cNvCxnSpPr>
            <a:cxnSpLocks/>
            <a:stCxn id="166" idx="5"/>
            <a:endCxn id="169" idx="1"/>
          </p:cNvCxnSpPr>
          <p:nvPr/>
        </p:nvCxnSpPr>
        <p:spPr>
          <a:xfrm>
            <a:off x="8398300" y="5060519"/>
            <a:ext cx="272262" cy="74252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5" name="直線矢印コネクタ 174">
            <a:extLst>
              <a:ext uri="{FF2B5EF4-FFF2-40B4-BE49-F238E27FC236}">
                <a16:creationId xmlns:a16="http://schemas.microsoft.com/office/drawing/2014/main" id="{AC0A9260-B5E9-42AB-8906-C7D1D2030A8B}"/>
              </a:ext>
            </a:extLst>
          </p:cNvPr>
          <p:cNvCxnSpPr>
            <a:cxnSpLocks/>
            <a:stCxn id="169" idx="0"/>
            <a:endCxn id="176" idx="4"/>
          </p:cNvCxnSpPr>
          <p:nvPr/>
        </p:nvCxnSpPr>
        <p:spPr>
          <a:xfrm flipV="1">
            <a:off x="9151375" y="5169357"/>
            <a:ext cx="0" cy="3373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6" name="楕円 175">
            <a:extLst>
              <a:ext uri="{FF2B5EF4-FFF2-40B4-BE49-F238E27FC236}">
                <a16:creationId xmlns:a16="http://schemas.microsoft.com/office/drawing/2014/main" id="{05327272-88C3-451C-B7F3-F8B5D5D850FE}"/>
              </a:ext>
            </a:extLst>
          </p:cNvPr>
          <p:cNvSpPr/>
          <p:nvPr/>
        </p:nvSpPr>
        <p:spPr>
          <a:xfrm>
            <a:off x="8617114" y="4426171"/>
            <a:ext cx="1068523" cy="743185"/>
          </a:xfrm>
          <a:prstGeom prst="ellipse">
            <a:avLst/>
          </a:prstGeom>
          <a:solidFill>
            <a:srgbClr val="FF4F8B"/>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bg1"/>
                </a:solidFill>
                <a:latin typeface="メイリオ" panose="020B0604030504040204" pitchFamily="50" charset="-128"/>
                <a:ea typeface="メイリオ" panose="020B0604030504040204" pitchFamily="50" charset="-128"/>
              </a:rPr>
              <a:t>ML Service</a:t>
            </a:r>
            <a:endParaRPr kumimoji="1" lang="ja-JP" altLang="en-US" sz="1167" dirty="0">
              <a:solidFill>
                <a:schemeClr val="bg1"/>
              </a:solidFill>
              <a:latin typeface="メイリオ" panose="020B0604030504040204" pitchFamily="50" charset="-128"/>
              <a:ea typeface="メイリオ" panose="020B0604030504040204" pitchFamily="50" charset="-128"/>
            </a:endParaRPr>
          </a:p>
        </p:txBody>
      </p:sp>
      <p:cxnSp>
        <p:nvCxnSpPr>
          <p:cNvPr id="177" name="直線矢印コネクタ 176">
            <a:extLst>
              <a:ext uri="{FF2B5EF4-FFF2-40B4-BE49-F238E27FC236}">
                <a16:creationId xmlns:a16="http://schemas.microsoft.com/office/drawing/2014/main" id="{7870FAF8-8537-4934-A921-FF7C79991CE0}"/>
              </a:ext>
            </a:extLst>
          </p:cNvPr>
          <p:cNvCxnSpPr>
            <a:cxnSpLocks/>
            <a:stCxn id="169" idx="3"/>
            <a:endCxn id="170" idx="1"/>
          </p:cNvCxnSpPr>
          <p:nvPr/>
        </p:nvCxnSpPr>
        <p:spPr>
          <a:xfrm>
            <a:off x="9632188" y="5803044"/>
            <a:ext cx="26480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8" name="直線矢印コネクタ 177">
            <a:extLst>
              <a:ext uri="{FF2B5EF4-FFF2-40B4-BE49-F238E27FC236}">
                <a16:creationId xmlns:a16="http://schemas.microsoft.com/office/drawing/2014/main" id="{E9143DC5-3778-4D7A-A42B-54FAA03430D6}"/>
              </a:ext>
            </a:extLst>
          </p:cNvPr>
          <p:cNvCxnSpPr>
            <a:cxnSpLocks/>
            <a:stCxn id="170" idx="3"/>
            <a:endCxn id="171" idx="1"/>
          </p:cNvCxnSpPr>
          <p:nvPr/>
        </p:nvCxnSpPr>
        <p:spPr>
          <a:xfrm>
            <a:off x="10858617" y="5803044"/>
            <a:ext cx="17420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9" name="楕円 178">
            <a:extLst>
              <a:ext uri="{FF2B5EF4-FFF2-40B4-BE49-F238E27FC236}">
                <a16:creationId xmlns:a16="http://schemas.microsoft.com/office/drawing/2014/main" id="{C048D082-CAA1-4076-8E02-1A3B43553670}"/>
              </a:ext>
            </a:extLst>
          </p:cNvPr>
          <p:cNvSpPr/>
          <p:nvPr/>
        </p:nvSpPr>
        <p:spPr>
          <a:xfrm>
            <a:off x="9843543" y="4426171"/>
            <a:ext cx="1068523" cy="743185"/>
          </a:xfrm>
          <a:prstGeom prst="ellipse">
            <a:avLst/>
          </a:prstGeom>
          <a:solidFill>
            <a:schemeClr val="bg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167" dirty="0">
                <a:solidFill>
                  <a:schemeClr val="tx1"/>
                </a:solidFill>
                <a:latin typeface="メイリオ" panose="020B0604030504040204" pitchFamily="50" charset="-128"/>
                <a:ea typeface="メイリオ" panose="020B0604030504040204" pitchFamily="50" charset="-128"/>
              </a:rPr>
              <a:t>Raw Data</a:t>
            </a:r>
            <a:endParaRPr kumimoji="1" lang="ja-JP" altLang="en-US" sz="1167" dirty="0">
              <a:solidFill>
                <a:schemeClr val="tx1"/>
              </a:solidFill>
              <a:latin typeface="メイリオ" panose="020B0604030504040204" pitchFamily="50" charset="-128"/>
              <a:ea typeface="メイリオ" panose="020B0604030504040204" pitchFamily="50" charset="-128"/>
            </a:endParaRPr>
          </a:p>
        </p:txBody>
      </p:sp>
      <p:cxnSp>
        <p:nvCxnSpPr>
          <p:cNvPr id="180" name="直線矢印コネクタ 179">
            <a:extLst>
              <a:ext uri="{FF2B5EF4-FFF2-40B4-BE49-F238E27FC236}">
                <a16:creationId xmlns:a16="http://schemas.microsoft.com/office/drawing/2014/main" id="{8A4D319F-B33B-43C0-AEF2-6113DE740779}"/>
              </a:ext>
            </a:extLst>
          </p:cNvPr>
          <p:cNvCxnSpPr>
            <a:cxnSpLocks/>
            <a:stCxn id="170" idx="0"/>
            <a:endCxn id="179" idx="4"/>
          </p:cNvCxnSpPr>
          <p:nvPr/>
        </p:nvCxnSpPr>
        <p:spPr>
          <a:xfrm flipV="1">
            <a:off x="10377804" y="5169357"/>
            <a:ext cx="0" cy="33735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1" name="直線矢印コネクタ 180">
            <a:extLst>
              <a:ext uri="{FF2B5EF4-FFF2-40B4-BE49-F238E27FC236}">
                <a16:creationId xmlns:a16="http://schemas.microsoft.com/office/drawing/2014/main" id="{ADED40C4-98B4-4666-9590-75C6F1B56EC0}"/>
              </a:ext>
            </a:extLst>
          </p:cNvPr>
          <p:cNvCxnSpPr>
            <a:cxnSpLocks/>
            <a:stCxn id="176" idx="5"/>
            <a:endCxn id="170" idx="1"/>
          </p:cNvCxnSpPr>
          <p:nvPr/>
        </p:nvCxnSpPr>
        <p:spPr>
          <a:xfrm>
            <a:off x="9529154" y="5060520"/>
            <a:ext cx="367837" cy="7425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2" name="直線矢印コネクタ 181">
            <a:extLst>
              <a:ext uri="{FF2B5EF4-FFF2-40B4-BE49-F238E27FC236}">
                <a16:creationId xmlns:a16="http://schemas.microsoft.com/office/drawing/2014/main" id="{F99E6E6A-1C9F-4C40-B903-8C6751DCAF2A}"/>
              </a:ext>
            </a:extLst>
          </p:cNvPr>
          <p:cNvCxnSpPr>
            <a:cxnSpLocks/>
            <a:stCxn id="179" idx="5"/>
            <a:endCxn id="171" idx="1"/>
          </p:cNvCxnSpPr>
          <p:nvPr/>
        </p:nvCxnSpPr>
        <p:spPr>
          <a:xfrm>
            <a:off x="10755584" y="5060520"/>
            <a:ext cx="277236" cy="7425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3" name="直線矢印コネクタ 182">
            <a:extLst>
              <a:ext uri="{FF2B5EF4-FFF2-40B4-BE49-F238E27FC236}">
                <a16:creationId xmlns:a16="http://schemas.microsoft.com/office/drawing/2014/main" id="{5FC96345-3FA7-4120-B9E9-957A0129F94F}"/>
              </a:ext>
            </a:extLst>
          </p:cNvPr>
          <p:cNvCxnSpPr>
            <a:cxnSpLocks/>
            <a:stCxn id="179" idx="0"/>
            <a:endCxn id="140" idx="2"/>
          </p:cNvCxnSpPr>
          <p:nvPr/>
        </p:nvCxnSpPr>
        <p:spPr>
          <a:xfrm flipV="1">
            <a:off x="10377804" y="4129839"/>
            <a:ext cx="0" cy="29633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4" name="コネクタ: カギ線 183">
            <a:extLst>
              <a:ext uri="{FF2B5EF4-FFF2-40B4-BE49-F238E27FC236}">
                <a16:creationId xmlns:a16="http://schemas.microsoft.com/office/drawing/2014/main" id="{6B50735A-3DE8-48FA-B120-2EF02121A0AF}"/>
              </a:ext>
            </a:extLst>
          </p:cNvPr>
          <p:cNvCxnSpPr>
            <a:cxnSpLocks/>
            <a:stCxn id="171" idx="2"/>
            <a:endCxn id="138" idx="2"/>
          </p:cNvCxnSpPr>
          <p:nvPr/>
        </p:nvCxnSpPr>
        <p:spPr>
          <a:xfrm rot="5400000" flipH="1">
            <a:off x="4989238" y="-425017"/>
            <a:ext cx="1936818" cy="11111973"/>
          </a:xfrm>
          <a:prstGeom prst="bentConnector3">
            <a:avLst>
              <a:gd name="adj1" fmla="val -9836"/>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5" name="直線矢印コネクタ 184">
            <a:extLst>
              <a:ext uri="{FF2B5EF4-FFF2-40B4-BE49-F238E27FC236}">
                <a16:creationId xmlns:a16="http://schemas.microsoft.com/office/drawing/2014/main" id="{2DCFDDB4-6303-4A19-84CE-0E08139E3D6B}"/>
              </a:ext>
            </a:extLst>
          </p:cNvPr>
          <p:cNvCxnSpPr>
            <a:cxnSpLocks/>
            <a:stCxn id="126" idx="4"/>
            <a:endCxn id="176" idx="0"/>
          </p:cNvCxnSpPr>
          <p:nvPr/>
        </p:nvCxnSpPr>
        <p:spPr>
          <a:xfrm flipH="1">
            <a:off x="9151376" y="3306281"/>
            <a:ext cx="9824" cy="1119890"/>
          </a:xfrm>
          <a:prstGeom prst="straightConnector1">
            <a:avLst/>
          </a:prstGeom>
          <a:ln>
            <a:solidFill>
              <a:schemeClr val="accent4"/>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86" name="矢印: 五方向 185">
            <a:extLst>
              <a:ext uri="{FF2B5EF4-FFF2-40B4-BE49-F238E27FC236}">
                <a16:creationId xmlns:a16="http://schemas.microsoft.com/office/drawing/2014/main" id="{6EAAF709-293D-4E7B-A1B6-5D2FB52D800C}"/>
              </a:ext>
            </a:extLst>
          </p:cNvPr>
          <p:cNvSpPr/>
          <p:nvPr/>
        </p:nvSpPr>
        <p:spPr>
          <a:xfrm>
            <a:off x="263407" y="961102"/>
            <a:ext cx="11843926" cy="310446"/>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000" b="1" dirty="0">
                <a:latin typeface="メイリオ" panose="020B0604030504040204" pitchFamily="50" charset="-128"/>
                <a:ea typeface="メイリオ" panose="020B0604030504040204" pitchFamily="50" charset="-128"/>
              </a:rPr>
              <a:t>DevOps</a:t>
            </a:r>
            <a:endParaRPr kumimoji="1" lang="ja-JP" altLang="en-US" sz="2000" b="1" dirty="0">
              <a:latin typeface="メイリオ" panose="020B0604030504040204" pitchFamily="50" charset="-128"/>
              <a:ea typeface="メイリオ" panose="020B0604030504040204" pitchFamily="50" charset="-128"/>
            </a:endParaRPr>
          </a:p>
        </p:txBody>
      </p:sp>
      <p:sp>
        <p:nvSpPr>
          <p:cNvPr id="187" name="矢印: 五方向 186">
            <a:extLst>
              <a:ext uri="{FF2B5EF4-FFF2-40B4-BE49-F238E27FC236}">
                <a16:creationId xmlns:a16="http://schemas.microsoft.com/office/drawing/2014/main" id="{E5318FC5-A671-4EF5-8281-6BBE91270E8D}"/>
              </a:ext>
            </a:extLst>
          </p:cNvPr>
          <p:cNvSpPr/>
          <p:nvPr/>
        </p:nvSpPr>
        <p:spPr>
          <a:xfrm>
            <a:off x="263407" y="6381427"/>
            <a:ext cx="11843926" cy="310446"/>
          </a:xfrm>
          <a:prstGeom prst="homePlate">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000" b="1" dirty="0">
                <a:latin typeface="メイリオ" panose="020B0604030504040204" pitchFamily="50" charset="-128"/>
                <a:ea typeface="メイリオ" panose="020B0604030504040204" pitchFamily="50" charset="-128"/>
              </a:rPr>
              <a:t>MLOps</a:t>
            </a:r>
            <a:endParaRPr kumimoji="1" lang="ja-JP" altLang="en-US" sz="2000" b="1" dirty="0">
              <a:latin typeface="メイリオ" panose="020B0604030504040204" pitchFamily="50" charset="-128"/>
              <a:ea typeface="メイリオ" panose="020B0604030504040204" pitchFamily="50" charset="-128"/>
            </a:endParaRPr>
          </a:p>
        </p:txBody>
      </p:sp>
      <p:cxnSp>
        <p:nvCxnSpPr>
          <p:cNvPr id="188" name="直線矢印コネクタ 187">
            <a:extLst>
              <a:ext uri="{FF2B5EF4-FFF2-40B4-BE49-F238E27FC236}">
                <a16:creationId xmlns:a16="http://schemas.microsoft.com/office/drawing/2014/main" id="{82F1AE95-0AC5-4E6E-9001-DFB370D9CB77}"/>
              </a:ext>
            </a:extLst>
          </p:cNvPr>
          <p:cNvCxnSpPr>
            <a:cxnSpLocks/>
            <a:stCxn id="150" idx="0"/>
            <a:endCxn id="147" idx="5"/>
          </p:cNvCxnSpPr>
          <p:nvPr/>
        </p:nvCxnSpPr>
        <p:spPr>
          <a:xfrm flipH="1" flipV="1">
            <a:off x="3316962" y="5060519"/>
            <a:ext cx="776694" cy="44619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3" name="正方形/長方形 192">
            <a:extLst>
              <a:ext uri="{FF2B5EF4-FFF2-40B4-BE49-F238E27FC236}">
                <a16:creationId xmlns:a16="http://schemas.microsoft.com/office/drawing/2014/main" id="{B5893C5A-4817-42C1-98B9-8CCBC98A34D0}"/>
              </a:ext>
            </a:extLst>
          </p:cNvPr>
          <p:cNvSpPr/>
          <p:nvPr/>
        </p:nvSpPr>
        <p:spPr>
          <a:xfrm>
            <a:off x="104362" y="1073860"/>
            <a:ext cx="2115967" cy="5087786"/>
          </a:xfrm>
          <a:prstGeom prst="rect">
            <a:avLst/>
          </a:prstGeom>
          <a:solidFill>
            <a:srgbClr val="FF4F8B">
              <a:alpha val="70000"/>
            </a:srgbClr>
          </a:solidFill>
          <a:ln w="9525" cap="flat" cmpd="sng" algn="ctr">
            <a:no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dirty="0">
              <a:ln>
                <a:noFill/>
              </a:ln>
              <a:solidFill>
                <a:srgbClr val="FFFFFF"/>
              </a:solidFill>
              <a:effectLst/>
              <a:uLnTx/>
              <a:uFillTx/>
              <a:latin typeface="Meiryo"/>
              <a:ea typeface="Meiryo"/>
              <a:cs typeface="+mn-cs"/>
            </a:endParaRPr>
          </a:p>
        </p:txBody>
      </p:sp>
      <p:sp>
        <p:nvSpPr>
          <p:cNvPr id="194" name="テキスト ボックス 193">
            <a:extLst>
              <a:ext uri="{FF2B5EF4-FFF2-40B4-BE49-F238E27FC236}">
                <a16:creationId xmlns:a16="http://schemas.microsoft.com/office/drawing/2014/main" id="{522510EF-4278-4721-BA12-648B1726B938}"/>
              </a:ext>
            </a:extLst>
          </p:cNvPr>
          <p:cNvSpPr txBox="1"/>
          <p:nvPr/>
        </p:nvSpPr>
        <p:spPr>
          <a:xfrm>
            <a:off x="134744" y="1148313"/>
            <a:ext cx="2034202" cy="523220"/>
          </a:xfrm>
          <a:prstGeom prst="rect">
            <a:avLst/>
          </a:prstGeom>
          <a:noFill/>
        </p:spPr>
        <p:txBody>
          <a:bodyPr wrap="square" rtlCol="0">
            <a:spAutoFit/>
          </a:bodyPr>
          <a:lstStyle/>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Product</a:t>
            </a:r>
          </a:p>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Manager</a:t>
            </a:r>
            <a:endParaRPr kumimoji="1" lang="ja-JP" altLang="en-US"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endParaRPr>
          </a:p>
        </p:txBody>
      </p:sp>
      <p:sp>
        <p:nvSpPr>
          <p:cNvPr id="195" name="テキスト ボックス 194">
            <a:extLst>
              <a:ext uri="{FF2B5EF4-FFF2-40B4-BE49-F238E27FC236}">
                <a16:creationId xmlns:a16="http://schemas.microsoft.com/office/drawing/2014/main" id="{6D29DB24-8DC2-483E-B937-FD92DB55B16F}"/>
              </a:ext>
            </a:extLst>
          </p:cNvPr>
          <p:cNvSpPr txBox="1"/>
          <p:nvPr/>
        </p:nvSpPr>
        <p:spPr>
          <a:xfrm>
            <a:off x="138299" y="1778705"/>
            <a:ext cx="1913128" cy="502573"/>
          </a:xfrm>
          <a:prstGeom prst="rect">
            <a:avLst/>
          </a:prstGeom>
          <a:noFill/>
        </p:spPr>
        <p:txBody>
          <a:bodyPr wrap="square" rtlCol="0">
            <a:spAutoFit/>
          </a:bodyPr>
          <a:lstStyle/>
          <a:p>
            <a:pPr defTabSz="609576"/>
            <a:r>
              <a:rPr kumimoji="1" lang="ja-JP" altLang="en-US" sz="1333" b="1" dirty="0">
                <a:solidFill>
                  <a:srgbClr val="232F3E"/>
                </a:solidFill>
                <a:ea typeface="メイリオ" panose="020B0604030504040204" pitchFamily="34" charset="-128"/>
                <a:cs typeface="Amazon Ember" panose="020B0603020204020204" pitchFamily="34" charset="0"/>
              </a:rPr>
              <a:t>実装すべきソフトウェア機能を定義する。</a:t>
            </a:r>
          </a:p>
        </p:txBody>
      </p:sp>
      <p:sp>
        <p:nvSpPr>
          <p:cNvPr id="196" name="正方形/長方形 195">
            <a:extLst>
              <a:ext uri="{FF2B5EF4-FFF2-40B4-BE49-F238E27FC236}">
                <a16:creationId xmlns:a16="http://schemas.microsoft.com/office/drawing/2014/main" id="{3947D52D-141C-41D6-BD49-F26F895719A2}"/>
              </a:ext>
            </a:extLst>
          </p:cNvPr>
          <p:cNvSpPr/>
          <p:nvPr/>
        </p:nvSpPr>
        <p:spPr>
          <a:xfrm>
            <a:off x="109126" y="2876283"/>
            <a:ext cx="1054484" cy="2265755"/>
          </a:xfrm>
          <a:prstGeom prst="rect">
            <a:avLst/>
          </a:prstGeom>
          <a:solidFill>
            <a:srgbClr val="FF4F8B">
              <a:alpha val="70000"/>
            </a:srgbClr>
          </a:solidFill>
          <a:ln w="9525" cap="flat" cmpd="sng" algn="ctr">
            <a:no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dirty="0">
              <a:ln>
                <a:noFill/>
              </a:ln>
              <a:solidFill>
                <a:srgbClr val="FFFFFF"/>
              </a:solidFill>
              <a:effectLst/>
              <a:uLnTx/>
              <a:uFillTx/>
              <a:latin typeface="Meiryo"/>
              <a:ea typeface="Meiryo"/>
              <a:cs typeface="+mn-cs"/>
            </a:endParaRPr>
          </a:p>
        </p:txBody>
      </p:sp>
      <p:sp>
        <p:nvSpPr>
          <p:cNvPr id="197" name="テキスト ボックス 196">
            <a:extLst>
              <a:ext uri="{FF2B5EF4-FFF2-40B4-BE49-F238E27FC236}">
                <a16:creationId xmlns:a16="http://schemas.microsoft.com/office/drawing/2014/main" id="{0BE12D50-0831-4045-8FEF-B03B06ED1E1D}"/>
              </a:ext>
            </a:extLst>
          </p:cNvPr>
          <p:cNvSpPr txBox="1"/>
          <p:nvPr/>
        </p:nvSpPr>
        <p:spPr>
          <a:xfrm>
            <a:off x="104363" y="2860282"/>
            <a:ext cx="1099210" cy="523220"/>
          </a:xfrm>
          <a:prstGeom prst="rect">
            <a:avLst/>
          </a:prstGeom>
          <a:noFill/>
        </p:spPr>
        <p:txBody>
          <a:bodyPr wrap="square" rtlCol="0">
            <a:spAutoFit/>
          </a:bodyPr>
          <a:lstStyle/>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Business</a:t>
            </a:r>
          </a:p>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Analyst</a:t>
            </a:r>
            <a:endParaRPr kumimoji="1" lang="ja-JP" altLang="en-US"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endParaRPr>
          </a:p>
        </p:txBody>
      </p:sp>
      <p:sp>
        <p:nvSpPr>
          <p:cNvPr id="198" name="テキスト ボックス 197">
            <a:extLst>
              <a:ext uri="{FF2B5EF4-FFF2-40B4-BE49-F238E27FC236}">
                <a16:creationId xmlns:a16="http://schemas.microsoft.com/office/drawing/2014/main" id="{BA444263-4506-4FEB-99A8-1E7DECA4CFBF}"/>
              </a:ext>
            </a:extLst>
          </p:cNvPr>
          <p:cNvSpPr txBox="1"/>
          <p:nvPr/>
        </p:nvSpPr>
        <p:spPr>
          <a:xfrm>
            <a:off x="85835" y="3545192"/>
            <a:ext cx="1120964" cy="912814"/>
          </a:xfrm>
          <a:prstGeom prst="rect">
            <a:avLst/>
          </a:prstGeom>
          <a:noFill/>
        </p:spPr>
        <p:txBody>
          <a:bodyPr wrap="square" rtlCol="0">
            <a:spAutoFit/>
          </a:bodyPr>
          <a:lstStyle/>
          <a:p>
            <a:pPr defTabSz="609576"/>
            <a:r>
              <a:rPr kumimoji="1" lang="ja-JP" altLang="en-US" sz="1333" b="1" dirty="0">
                <a:solidFill>
                  <a:srgbClr val="232F3E"/>
                </a:solidFill>
                <a:ea typeface="メイリオ" panose="020B0604030504040204" pitchFamily="34" charset="-128"/>
                <a:cs typeface="Amazon Ember" panose="020B0603020204020204" pitchFamily="34" charset="0"/>
              </a:rPr>
              <a:t>解決すべきビジネス上の問題を定義する。</a:t>
            </a:r>
          </a:p>
        </p:txBody>
      </p:sp>
      <p:sp>
        <p:nvSpPr>
          <p:cNvPr id="199" name="正方形/長方形 198">
            <a:extLst>
              <a:ext uri="{FF2B5EF4-FFF2-40B4-BE49-F238E27FC236}">
                <a16:creationId xmlns:a16="http://schemas.microsoft.com/office/drawing/2014/main" id="{9FACCCE0-97E8-4BD2-9039-1CDAA594CFB5}"/>
              </a:ext>
            </a:extLst>
          </p:cNvPr>
          <p:cNvSpPr/>
          <p:nvPr/>
        </p:nvSpPr>
        <p:spPr>
          <a:xfrm>
            <a:off x="1182017" y="2876283"/>
            <a:ext cx="1019291" cy="2265755"/>
          </a:xfrm>
          <a:prstGeom prst="rect">
            <a:avLst/>
          </a:prstGeom>
          <a:solidFill>
            <a:srgbClr val="FF9900">
              <a:alpha val="70000"/>
            </a:srgbClr>
          </a:solidFill>
          <a:ln w="9525" cap="flat" cmpd="sng" algn="ctr">
            <a:no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dirty="0">
              <a:ln>
                <a:noFill/>
              </a:ln>
              <a:solidFill>
                <a:srgbClr val="FFFFFF"/>
              </a:solidFill>
              <a:effectLst/>
              <a:uLnTx/>
              <a:uFillTx/>
              <a:latin typeface="Meiryo"/>
              <a:ea typeface="Meiryo"/>
              <a:cs typeface="+mn-cs"/>
            </a:endParaRPr>
          </a:p>
        </p:txBody>
      </p:sp>
      <p:sp>
        <p:nvSpPr>
          <p:cNvPr id="200" name="テキスト ボックス 199">
            <a:extLst>
              <a:ext uri="{FF2B5EF4-FFF2-40B4-BE49-F238E27FC236}">
                <a16:creationId xmlns:a16="http://schemas.microsoft.com/office/drawing/2014/main" id="{51DA7F85-3A6F-441D-9249-DAB9903ABEE9}"/>
              </a:ext>
            </a:extLst>
          </p:cNvPr>
          <p:cNvSpPr txBox="1"/>
          <p:nvPr/>
        </p:nvSpPr>
        <p:spPr>
          <a:xfrm>
            <a:off x="1177254" y="2860282"/>
            <a:ext cx="1096418" cy="523220"/>
          </a:xfrm>
          <a:prstGeom prst="rect">
            <a:avLst/>
          </a:prstGeom>
          <a:noFill/>
        </p:spPr>
        <p:txBody>
          <a:bodyPr wrap="square" rtlCol="0">
            <a:spAutoFit/>
          </a:bodyPr>
          <a:lstStyle/>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Data</a:t>
            </a:r>
          </a:p>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Analyst</a:t>
            </a:r>
            <a:endParaRPr kumimoji="1" lang="ja-JP" altLang="en-US"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endParaRPr>
          </a:p>
        </p:txBody>
      </p:sp>
      <p:sp>
        <p:nvSpPr>
          <p:cNvPr id="201" name="テキスト ボックス 200">
            <a:extLst>
              <a:ext uri="{FF2B5EF4-FFF2-40B4-BE49-F238E27FC236}">
                <a16:creationId xmlns:a16="http://schemas.microsoft.com/office/drawing/2014/main" id="{823BE7A3-71B0-4611-9D2F-A5F779BF490B}"/>
              </a:ext>
            </a:extLst>
          </p:cNvPr>
          <p:cNvSpPr txBox="1"/>
          <p:nvPr/>
        </p:nvSpPr>
        <p:spPr>
          <a:xfrm>
            <a:off x="1138589" y="3545192"/>
            <a:ext cx="1120964" cy="1117935"/>
          </a:xfrm>
          <a:prstGeom prst="rect">
            <a:avLst/>
          </a:prstGeom>
          <a:noFill/>
        </p:spPr>
        <p:txBody>
          <a:bodyPr wrap="square" rtlCol="0">
            <a:spAutoFit/>
          </a:bodyPr>
          <a:lstStyle/>
          <a:p>
            <a:pPr defTabSz="609576"/>
            <a:r>
              <a:rPr kumimoji="1" lang="ja-JP" altLang="en-US" sz="1333" b="1" dirty="0">
                <a:solidFill>
                  <a:srgbClr val="232F3E"/>
                </a:solidFill>
                <a:ea typeface="メイリオ" panose="020B0604030504040204" pitchFamily="34" charset="-128"/>
                <a:cs typeface="Amazon Ember" panose="020B0603020204020204" pitchFamily="34" charset="0"/>
              </a:rPr>
              <a:t>データの可視化と分析で問題を定量的に特定する。</a:t>
            </a:r>
          </a:p>
        </p:txBody>
      </p:sp>
      <p:sp>
        <p:nvSpPr>
          <p:cNvPr id="202" name="正方形/長方形 201">
            <a:extLst>
              <a:ext uri="{FF2B5EF4-FFF2-40B4-BE49-F238E27FC236}">
                <a16:creationId xmlns:a16="http://schemas.microsoft.com/office/drawing/2014/main" id="{10C450A7-0746-4DA0-B243-5188C26017FC}"/>
              </a:ext>
            </a:extLst>
          </p:cNvPr>
          <p:cNvSpPr/>
          <p:nvPr/>
        </p:nvSpPr>
        <p:spPr>
          <a:xfrm>
            <a:off x="1203572" y="722872"/>
            <a:ext cx="10850282" cy="318545"/>
          </a:xfrm>
          <a:prstGeom prst="rect">
            <a:avLst/>
          </a:prstGeom>
          <a:solidFill>
            <a:srgbClr val="527FFF">
              <a:alpha val="70000"/>
            </a:srgbClr>
          </a:solidFill>
          <a:ln w="9525" cap="flat" cmpd="sng" algn="ctr">
            <a:no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dirty="0">
              <a:ln>
                <a:noFill/>
              </a:ln>
              <a:solidFill>
                <a:srgbClr val="FFFFFF"/>
              </a:solidFill>
              <a:effectLst/>
              <a:uLnTx/>
              <a:uFillTx/>
              <a:latin typeface="Meiryo"/>
              <a:ea typeface="Meiryo"/>
              <a:cs typeface="+mn-cs"/>
            </a:endParaRPr>
          </a:p>
        </p:txBody>
      </p:sp>
      <p:sp>
        <p:nvSpPr>
          <p:cNvPr id="203" name="テキスト ボックス 202">
            <a:extLst>
              <a:ext uri="{FF2B5EF4-FFF2-40B4-BE49-F238E27FC236}">
                <a16:creationId xmlns:a16="http://schemas.microsoft.com/office/drawing/2014/main" id="{6DC43273-C836-4EF3-AA9F-DCCC9477DED4}"/>
              </a:ext>
            </a:extLst>
          </p:cNvPr>
          <p:cNvSpPr txBox="1"/>
          <p:nvPr/>
        </p:nvSpPr>
        <p:spPr>
          <a:xfrm>
            <a:off x="2362505" y="741749"/>
            <a:ext cx="7854804" cy="297454"/>
          </a:xfrm>
          <a:prstGeom prst="rect">
            <a:avLst/>
          </a:prstGeom>
          <a:noFill/>
        </p:spPr>
        <p:txBody>
          <a:bodyPr wrap="square" rtlCol="0">
            <a:spAutoFit/>
          </a:bodyPr>
          <a:lstStyle/>
          <a:p>
            <a:pPr defTabSz="609576"/>
            <a:r>
              <a:rPr kumimoji="1" lang="ja-JP" altLang="en-US" sz="1333"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ソフトウェア開発に必要なソフトウェアアーキテクチャ全体を設計する。</a:t>
            </a:r>
          </a:p>
        </p:txBody>
      </p:sp>
      <p:sp>
        <p:nvSpPr>
          <p:cNvPr id="204" name="テキスト ボックス 203">
            <a:extLst>
              <a:ext uri="{FF2B5EF4-FFF2-40B4-BE49-F238E27FC236}">
                <a16:creationId xmlns:a16="http://schemas.microsoft.com/office/drawing/2014/main" id="{856A1AF7-AF7A-40B9-9767-2ADB76CE04E2}"/>
              </a:ext>
            </a:extLst>
          </p:cNvPr>
          <p:cNvSpPr txBox="1"/>
          <p:nvPr/>
        </p:nvSpPr>
        <p:spPr>
          <a:xfrm>
            <a:off x="1300657" y="696355"/>
            <a:ext cx="1220116" cy="307777"/>
          </a:xfrm>
          <a:prstGeom prst="rect">
            <a:avLst/>
          </a:prstGeom>
          <a:noFill/>
        </p:spPr>
        <p:txBody>
          <a:bodyPr wrap="square" rtlCol="0">
            <a:spAutoFit/>
          </a:bodyPr>
          <a:lstStyle/>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Architect</a:t>
            </a:r>
            <a:endParaRPr kumimoji="1" lang="ja-JP" altLang="en-US"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endParaRPr>
          </a:p>
        </p:txBody>
      </p:sp>
      <p:sp>
        <p:nvSpPr>
          <p:cNvPr id="205" name="正方形/長方形 204">
            <a:extLst>
              <a:ext uri="{FF2B5EF4-FFF2-40B4-BE49-F238E27FC236}">
                <a16:creationId xmlns:a16="http://schemas.microsoft.com/office/drawing/2014/main" id="{968835DC-1B07-45F1-AC6B-49E7813F49F4}"/>
              </a:ext>
            </a:extLst>
          </p:cNvPr>
          <p:cNvSpPr/>
          <p:nvPr/>
        </p:nvSpPr>
        <p:spPr>
          <a:xfrm>
            <a:off x="2230229" y="1079455"/>
            <a:ext cx="9823625" cy="318545"/>
          </a:xfrm>
          <a:prstGeom prst="rect">
            <a:avLst/>
          </a:prstGeom>
          <a:solidFill>
            <a:srgbClr val="527FFF">
              <a:alpha val="70000"/>
            </a:srgbClr>
          </a:solidFill>
          <a:ln w="9525" cap="flat" cmpd="sng" algn="ctr">
            <a:no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dirty="0">
              <a:ln>
                <a:noFill/>
              </a:ln>
              <a:solidFill>
                <a:srgbClr val="FFFFFF"/>
              </a:solidFill>
              <a:effectLst/>
              <a:uLnTx/>
              <a:uFillTx/>
              <a:latin typeface="Meiryo"/>
              <a:ea typeface="Meiryo"/>
              <a:cs typeface="+mn-cs"/>
            </a:endParaRPr>
          </a:p>
        </p:txBody>
      </p:sp>
      <p:sp>
        <p:nvSpPr>
          <p:cNvPr id="206" name="テキスト ボックス 205">
            <a:extLst>
              <a:ext uri="{FF2B5EF4-FFF2-40B4-BE49-F238E27FC236}">
                <a16:creationId xmlns:a16="http://schemas.microsoft.com/office/drawing/2014/main" id="{1BE694B5-9A08-4FBD-AFF3-42F36FB602EA}"/>
              </a:ext>
            </a:extLst>
          </p:cNvPr>
          <p:cNvSpPr txBox="1"/>
          <p:nvPr/>
        </p:nvSpPr>
        <p:spPr>
          <a:xfrm>
            <a:off x="2246168" y="1071196"/>
            <a:ext cx="2034202" cy="307777"/>
          </a:xfrm>
          <a:prstGeom prst="rect">
            <a:avLst/>
          </a:prstGeom>
          <a:noFill/>
        </p:spPr>
        <p:txBody>
          <a:bodyPr wrap="square" rtlCol="0">
            <a:spAutoFit/>
          </a:bodyPr>
          <a:lstStyle/>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DevOps Engineer</a:t>
            </a:r>
            <a:endParaRPr kumimoji="1" lang="ja-JP" altLang="en-US"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endParaRPr>
          </a:p>
        </p:txBody>
      </p:sp>
      <p:sp>
        <p:nvSpPr>
          <p:cNvPr id="207" name="テキスト ボックス 206">
            <a:extLst>
              <a:ext uri="{FF2B5EF4-FFF2-40B4-BE49-F238E27FC236}">
                <a16:creationId xmlns:a16="http://schemas.microsoft.com/office/drawing/2014/main" id="{8EE52E91-B7CA-499E-AF54-E9DE26506E87}"/>
              </a:ext>
            </a:extLst>
          </p:cNvPr>
          <p:cNvSpPr txBox="1"/>
          <p:nvPr/>
        </p:nvSpPr>
        <p:spPr>
          <a:xfrm>
            <a:off x="4093656" y="1098393"/>
            <a:ext cx="5852176" cy="297454"/>
          </a:xfrm>
          <a:prstGeom prst="rect">
            <a:avLst/>
          </a:prstGeom>
          <a:noFill/>
        </p:spPr>
        <p:txBody>
          <a:bodyPr wrap="square" rtlCol="0">
            <a:spAutoFit/>
          </a:bodyPr>
          <a:lstStyle/>
          <a:p>
            <a:pPr defTabSz="609576"/>
            <a:r>
              <a:rPr kumimoji="1" lang="ja-JP" altLang="en-US" sz="1333" b="1" dirty="0">
                <a:solidFill>
                  <a:srgbClr val="232F3E"/>
                </a:solidFill>
                <a:ea typeface="メイリオ" panose="020B0604030504040204" pitchFamily="34" charset="-128"/>
                <a:cs typeface="Amazon Ember" panose="020B0603020204020204" pitchFamily="34" charset="0"/>
              </a:rPr>
              <a:t>ソフトウェアの開発・運用プロセスを自動化する。</a:t>
            </a:r>
          </a:p>
        </p:txBody>
      </p:sp>
      <p:sp>
        <p:nvSpPr>
          <p:cNvPr id="208" name="正方形/長方形 207">
            <a:extLst>
              <a:ext uri="{FF2B5EF4-FFF2-40B4-BE49-F238E27FC236}">
                <a16:creationId xmlns:a16="http://schemas.microsoft.com/office/drawing/2014/main" id="{E54EA780-F5B0-44BB-BDE0-0F08A84F20FA}"/>
              </a:ext>
            </a:extLst>
          </p:cNvPr>
          <p:cNvSpPr/>
          <p:nvPr/>
        </p:nvSpPr>
        <p:spPr>
          <a:xfrm>
            <a:off x="2230229" y="1466884"/>
            <a:ext cx="7456938" cy="1544819"/>
          </a:xfrm>
          <a:prstGeom prst="rect">
            <a:avLst/>
          </a:prstGeom>
          <a:solidFill>
            <a:srgbClr val="527FFF">
              <a:alpha val="70000"/>
            </a:srgbClr>
          </a:solidFill>
          <a:ln w="9525" cap="flat" cmpd="sng" algn="ctr">
            <a:no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dirty="0">
              <a:ln>
                <a:noFill/>
              </a:ln>
              <a:solidFill>
                <a:srgbClr val="FFFFFF"/>
              </a:solidFill>
              <a:effectLst/>
              <a:uLnTx/>
              <a:uFillTx/>
              <a:latin typeface="Meiryo"/>
              <a:ea typeface="Meiryo"/>
              <a:cs typeface="+mn-cs"/>
            </a:endParaRPr>
          </a:p>
        </p:txBody>
      </p:sp>
      <p:sp>
        <p:nvSpPr>
          <p:cNvPr id="209" name="テキスト ボックス 208">
            <a:extLst>
              <a:ext uri="{FF2B5EF4-FFF2-40B4-BE49-F238E27FC236}">
                <a16:creationId xmlns:a16="http://schemas.microsoft.com/office/drawing/2014/main" id="{C2C6FC8C-CC3F-4820-A47C-CB88221B8376}"/>
              </a:ext>
            </a:extLst>
          </p:cNvPr>
          <p:cNvSpPr txBox="1"/>
          <p:nvPr/>
        </p:nvSpPr>
        <p:spPr>
          <a:xfrm>
            <a:off x="2225628" y="2173118"/>
            <a:ext cx="5852176" cy="297454"/>
          </a:xfrm>
          <a:prstGeom prst="rect">
            <a:avLst/>
          </a:prstGeom>
          <a:noFill/>
        </p:spPr>
        <p:txBody>
          <a:bodyPr wrap="square" rtlCol="0">
            <a:spAutoFit/>
          </a:bodyPr>
          <a:lstStyle/>
          <a:p>
            <a:pPr defTabSz="609576"/>
            <a:r>
              <a:rPr kumimoji="1" lang="ja-JP" altLang="en-US" sz="1333" b="1" dirty="0">
                <a:solidFill>
                  <a:srgbClr val="232F3E"/>
                </a:solidFill>
                <a:ea typeface="メイリオ" panose="020B0604030504040204" pitchFamily="34" charset="-128"/>
                <a:cs typeface="Amazon Ember" panose="020B0603020204020204" pitchFamily="34" charset="0"/>
              </a:rPr>
              <a:t>ソフトウェアの開発を行う。</a:t>
            </a:r>
          </a:p>
        </p:txBody>
      </p:sp>
      <p:sp>
        <p:nvSpPr>
          <p:cNvPr id="210" name="テキスト ボックス 209">
            <a:extLst>
              <a:ext uri="{FF2B5EF4-FFF2-40B4-BE49-F238E27FC236}">
                <a16:creationId xmlns:a16="http://schemas.microsoft.com/office/drawing/2014/main" id="{4F053A0C-76E6-4FFE-881D-A411A8D03149}"/>
              </a:ext>
            </a:extLst>
          </p:cNvPr>
          <p:cNvSpPr txBox="1"/>
          <p:nvPr/>
        </p:nvSpPr>
        <p:spPr>
          <a:xfrm>
            <a:off x="2260611" y="1562379"/>
            <a:ext cx="2034202" cy="523220"/>
          </a:xfrm>
          <a:prstGeom prst="rect">
            <a:avLst/>
          </a:prstGeom>
          <a:noFill/>
        </p:spPr>
        <p:txBody>
          <a:bodyPr wrap="square" rtlCol="0">
            <a:spAutoFit/>
          </a:bodyPr>
          <a:lstStyle/>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Software </a:t>
            </a:r>
          </a:p>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Engineer</a:t>
            </a:r>
            <a:endParaRPr kumimoji="1" lang="ja-JP" altLang="en-US"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endParaRPr>
          </a:p>
        </p:txBody>
      </p:sp>
      <p:sp>
        <p:nvSpPr>
          <p:cNvPr id="211" name="正方形/長方形 210">
            <a:extLst>
              <a:ext uri="{FF2B5EF4-FFF2-40B4-BE49-F238E27FC236}">
                <a16:creationId xmlns:a16="http://schemas.microsoft.com/office/drawing/2014/main" id="{8CE74363-16E1-4ECB-96AD-AAC5ED7B527A}"/>
              </a:ext>
            </a:extLst>
          </p:cNvPr>
          <p:cNvSpPr/>
          <p:nvPr/>
        </p:nvSpPr>
        <p:spPr>
          <a:xfrm>
            <a:off x="9733143" y="1427721"/>
            <a:ext cx="1077536" cy="1618144"/>
          </a:xfrm>
          <a:prstGeom prst="rect">
            <a:avLst/>
          </a:prstGeom>
          <a:solidFill>
            <a:srgbClr val="16BF9F">
              <a:alpha val="70000"/>
            </a:srgbClr>
          </a:solidFill>
          <a:ln w="9525" cap="flat" cmpd="sng" algn="ctr">
            <a:no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dirty="0">
              <a:ln>
                <a:noFill/>
              </a:ln>
              <a:solidFill>
                <a:srgbClr val="FFFFFF"/>
              </a:solidFill>
              <a:effectLst/>
              <a:uLnTx/>
              <a:uFillTx/>
              <a:latin typeface="Meiryo"/>
              <a:ea typeface="Meiryo"/>
              <a:cs typeface="+mn-cs"/>
            </a:endParaRPr>
          </a:p>
        </p:txBody>
      </p:sp>
      <p:sp>
        <p:nvSpPr>
          <p:cNvPr id="212" name="テキスト ボックス 211">
            <a:extLst>
              <a:ext uri="{FF2B5EF4-FFF2-40B4-BE49-F238E27FC236}">
                <a16:creationId xmlns:a16="http://schemas.microsoft.com/office/drawing/2014/main" id="{A86208C3-648B-41DB-A10C-E4CBCFE0F83E}"/>
              </a:ext>
            </a:extLst>
          </p:cNvPr>
          <p:cNvSpPr txBox="1"/>
          <p:nvPr/>
        </p:nvSpPr>
        <p:spPr>
          <a:xfrm>
            <a:off x="9728380" y="1374770"/>
            <a:ext cx="1096418" cy="307777"/>
          </a:xfrm>
          <a:prstGeom prst="rect">
            <a:avLst/>
          </a:prstGeom>
          <a:noFill/>
        </p:spPr>
        <p:txBody>
          <a:bodyPr wrap="square" rtlCol="0">
            <a:spAutoFit/>
          </a:bodyPr>
          <a:lstStyle/>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Operator</a:t>
            </a:r>
            <a:endParaRPr kumimoji="1" lang="ja-JP" altLang="en-US"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endParaRPr>
          </a:p>
        </p:txBody>
      </p:sp>
      <p:sp>
        <p:nvSpPr>
          <p:cNvPr id="213" name="テキスト ボックス 212">
            <a:extLst>
              <a:ext uri="{FF2B5EF4-FFF2-40B4-BE49-F238E27FC236}">
                <a16:creationId xmlns:a16="http://schemas.microsoft.com/office/drawing/2014/main" id="{D4A2D621-38BA-40E1-8F0D-DD6D32D4FE96}"/>
              </a:ext>
            </a:extLst>
          </p:cNvPr>
          <p:cNvSpPr txBox="1"/>
          <p:nvPr/>
        </p:nvSpPr>
        <p:spPr>
          <a:xfrm>
            <a:off x="9728381" y="2145448"/>
            <a:ext cx="1120964" cy="707694"/>
          </a:xfrm>
          <a:prstGeom prst="rect">
            <a:avLst/>
          </a:prstGeom>
          <a:noFill/>
        </p:spPr>
        <p:txBody>
          <a:bodyPr wrap="square" rtlCol="0">
            <a:spAutoFit/>
          </a:bodyPr>
          <a:lstStyle/>
          <a:p>
            <a:pPr defTabSz="609576"/>
            <a:r>
              <a:rPr kumimoji="1" lang="ja-JP" altLang="en-US" sz="1333" b="1" dirty="0">
                <a:solidFill>
                  <a:srgbClr val="232F3E"/>
                </a:solidFill>
                <a:ea typeface="メイリオ" panose="020B0604030504040204" pitchFamily="34" charset="-128"/>
                <a:cs typeface="Amazon Ember" panose="020B0603020204020204" pitchFamily="34" charset="0"/>
              </a:rPr>
              <a:t>サービスを利用し業務を行う。</a:t>
            </a:r>
          </a:p>
        </p:txBody>
      </p:sp>
      <p:sp>
        <p:nvSpPr>
          <p:cNvPr id="214" name="正方形/長方形 213">
            <a:extLst>
              <a:ext uri="{FF2B5EF4-FFF2-40B4-BE49-F238E27FC236}">
                <a16:creationId xmlns:a16="http://schemas.microsoft.com/office/drawing/2014/main" id="{4917449A-EDE1-4DE0-8A12-C0CE9C79527E}"/>
              </a:ext>
            </a:extLst>
          </p:cNvPr>
          <p:cNvSpPr/>
          <p:nvPr/>
        </p:nvSpPr>
        <p:spPr>
          <a:xfrm>
            <a:off x="10840096" y="1446179"/>
            <a:ext cx="1233280" cy="1601603"/>
          </a:xfrm>
          <a:prstGeom prst="rect">
            <a:avLst/>
          </a:prstGeom>
          <a:solidFill>
            <a:srgbClr val="161E2D">
              <a:lumMod val="25000"/>
              <a:lumOff val="75000"/>
            </a:srgbClr>
          </a:solidFill>
          <a:ln w="9525" cap="flat" cmpd="sng" algn="ctr">
            <a:no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dirty="0">
              <a:ln>
                <a:noFill/>
              </a:ln>
              <a:solidFill>
                <a:srgbClr val="FFFFFF"/>
              </a:solidFill>
              <a:effectLst/>
              <a:uLnTx/>
              <a:uFillTx/>
              <a:latin typeface="Meiryo"/>
              <a:ea typeface="Meiryo"/>
              <a:cs typeface="+mn-cs"/>
            </a:endParaRPr>
          </a:p>
        </p:txBody>
      </p:sp>
      <p:sp>
        <p:nvSpPr>
          <p:cNvPr id="215" name="テキスト ボックス 214">
            <a:extLst>
              <a:ext uri="{FF2B5EF4-FFF2-40B4-BE49-F238E27FC236}">
                <a16:creationId xmlns:a16="http://schemas.microsoft.com/office/drawing/2014/main" id="{EDE1EA7C-74F6-493C-903A-B488C2D04CC3}"/>
              </a:ext>
            </a:extLst>
          </p:cNvPr>
          <p:cNvSpPr txBox="1"/>
          <p:nvPr/>
        </p:nvSpPr>
        <p:spPr>
          <a:xfrm>
            <a:off x="10843414" y="1448529"/>
            <a:ext cx="1210288" cy="523220"/>
          </a:xfrm>
          <a:prstGeom prst="rect">
            <a:avLst/>
          </a:prstGeom>
          <a:noFill/>
        </p:spPr>
        <p:txBody>
          <a:bodyPr wrap="square" rtlCol="0">
            <a:spAutoFit/>
          </a:bodyPr>
          <a:lstStyle/>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System</a:t>
            </a:r>
          </a:p>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Admin</a:t>
            </a:r>
            <a:endParaRPr kumimoji="1" lang="ja-JP" altLang="en-US"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endParaRPr>
          </a:p>
        </p:txBody>
      </p:sp>
      <p:sp>
        <p:nvSpPr>
          <p:cNvPr id="216" name="テキスト ボックス 215">
            <a:extLst>
              <a:ext uri="{FF2B5EF4-FFF2-40B4-BE49-F238E27FC236}">
                <a16:creationId xmlns:a16="http://schemas.microsoft.com/office/drawing/2014/main" id="{CD1C3975-8D00-417B-A706-AA0D256B0DC6}"/>
              </a:ext>
            </a:extLst>
          </p:cNvPr>
          <p:cNvSpPr txBox="1"/>
          <p:nvPr/>
        </p:nvSpPr>
        <p:spPr>
          <a:xfrm>
            <a:off x="10821429" y="2095038"/>
            <a:ext cx="1235921" cy="502573"/>
          </a:xfrm>
          <a:prstGeom prst="rect">
            <a:avLst/>
          </a:prstGeom>
          <a:noFill/>
        </p:spPr>
        <p:txBody>
          <a:bodyPr wrap="square" rtlCol="0">
            <a:spAutoFit/>
          </a:bodyPr>
          <a:lstStyle/>
          <a:p>
            <a:pPr defTabSz="609576"/>
            <a:r>
              <a:rPr kumimoji="1" lang="ja-JP" altLang="en-US" sz="1333" b="1" dirty="0">
                <a:solidFill>
                  <a:srgbClr val="232F3E"/>
                </a:solidFill>
                <a:ea typeface="メイリオ" panose="020B0604030504040204" pitchFamily="34" charset="-128"/>
                <a:cs typeface="Amazon Ember" panose="020B0603020204020204" pitchFamily="34" charset="0"/>
              </a:rPr>
              <a:t>サービスの挙動を監視する。</a:t>
            </a:r>
          </a:p>
        </p:txBody>
      </p:sp>
      <p:sp>
        <p:nvSpPr>
          <p:cNvPr id="217" name="正方形/長方形 216">
            <a:extLst>
              <a:ext uri="{FF2B5EF4-FFF2-40B4-BE49-F238E27FC236}">
                <a16:creationId xmlns:a16="http://schemas.microsoft.com/office/drawing/2014/main" id="{C82CBD2D-5585-4653-A87F-242522333155}"/>
              </a:ext>
            </a:extLst>
          </p:cNvPr>
          <p:cNvSpPr/>
          <p:nvPr/>
        </p:nvSpPr>
        <p:spPr>
          <a:xfrm>
            <a:off x="2236356" y="3472427"/>
            <a:ext cx="9817346" cy="254787"/>
          </a:xfrm>
          <a:prstGeom prst="rect">
            <a:avLst/>
          </a:prstGeom>
          <a:solidFill>
            <a:srgbClr val="527FFF">
              <a:alpha val="70000"/>
            </a:srgbClr>
          </a:solidFill>
          <a:ln w="9525" cap="flat" cmpd="sng" algn="ctr">
            <a:no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dirty="0">
              <a:ln>
                <a:noFill/>
              </a:ln>
              <a:solidFill>
                <a:srgbClr val="FFFFFF"/>
              </a:solidFill>
              <a:effectLst/>
              <a:uLnTx/>
              <a:uFillTx/>
              <a:latin typeface="Meiryo"/>
              <a:ea typeface="Meiryo"/>
              <a:cs typeface="+mn-cs"/>
            </a:endParaRPr>
          </a:p>
        </p:txBody>
      </p:sp>
      <p:sp>
        <p:nvSpPr>
          <p:cNvPr id="218" name="テキスト ボックス 217">
            <a:extLst>
              <a:ext uri="{FF2B5EF4-FFF2-40B4-BE49-F238E27FC236}">
                <a16:creationId xmlns:a16="http://schemas.microsoft.com/office/drawing/2014/main" id="{02DBC25C-BA95-4551-867A-7879E6F3B5FD}"/>
              </a:ext>
            </a:extLst>
          </p:cNvPr>
          <p:cNvSpPr txBox="1"/>
          <p:nvPr/>
        </p:nvSpPr>
        <p:spPr>
          <a:xfrm>
            <a:off x="2187140" y="3425118"/>
            <a:ext cx="2034202" cy="307777"/>
          </a:xfrm>
          <a:prstGeom prst="rect">
            <a:avLst/>
          </a:prstGeom>
          <a:noFill/>
        </p:spPr>
        <p:txBody>
          <a:bodyPr wrap="square" rtlCol="0">
            <a:spAutoFit/>
          </a:bodyPr>
          <a:lstStyle/>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Data architect</a:t>
            </a:r>
            <a:endParaRPr kumimoji="1" lang="ja-JP" altLang="en-US"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endParaRPr>
          </a:p>
        </p:txBody>
      </p:sp>
      <p:sp>
        <p:nvSpPr>
          <p:cNvPr id="219" name="正方形/長方形 218">
            <a:extLst>
              <a:ext uri="{FF2B5EF4-FFF2-40B4-BE49-F238E27FC236}">
                <a16:creationId xmlns:a16="http://schemas.microsoft.com/office/drawing/2014/main" id="{B6154B61-AD5A-4C6B-8336-2257AC73E0E7}"/>
              </a:ext>
            </a:extLst>
          </p:cNvPr>
          <p:cNvSpPr/>
          <p:nvPr/>
        </p:nvSpPr>
        <p:spPr>
          <a:xfrm>
            <a:off x="2225628" y="3097113"/>
            <a:ext cx="9847748" cy="277430"/>
          </a:xfrm>
          <a:prstGeom prst="rect">
            <a:avLst/>
          </a:prstGeom>
          <a:solidFill>
            <a:srgbClr val="232F3E">
              <a:lumMod val="50000"/>
              <a:lumOff val="50000"/>
              <a:alpha val="70000"/>
            </a:srgbClr>
          </a:solidFill>
          <a:ln w="9525" cap="flat" cmpd="sng" algn="ctr">
            <a:solidFill>
              <a:srgbClr val="232F3E"/>
            </a:solid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dirty="0">
              <a:ln>
                <a:noFill/>
              </a:ln>
              <a:solidFill>
                <a:srgbClr val="FFFFFF"/>
              </a:solidFill>
              <a:effectLst/>
              <a:uLnTx/>
              <a:uFillTx/>
              <a:latin typeface="Meiryo"/>
              <a:ea typeface="Meiryo"/>
              <a:cs typeface="+mn-cs"/>
            </a:endParaRPr>
          </a:p>
        </p:txBody>
      </p:sp>
      <p:sp>
        <p:nvSpPr>
          <p:cNvPr id="220" name="テキスト ボックス 219">
            <a:extLst>
              <a:ext uri="{FF2B5EF4-FFF2-40B4-BE49-F238E27FC236}">
                <a16:creationId xmlns:a16="http://schemas.microsoft.com/office/drawing/2014/main" id="{CC81B385-39DD-49A4-B79E-2AB98794A0F1}"/>
              </a:ext>
            </a:extLst>
          </p:cNvPr>
          <p:cNvSpPr txBox="1"/>
          <p:nvPr/>
        </p:nvSpPr>
        <p:spPr>
          <a:xfrm>
            <a:off x="2158233" y="3068843"/>
            <a:ext cx="2034202" cy="307777"/>
          </a:xfrm>
          <a:prstGeom prst="rect">
            <a:avLst/>
          </a:prstGeom>
          <a:noFill/>
        </p:spPr>
        <p:txBody>
          <a:bodyPr wrap="square" rtlCol="0">
            <a:spAutoFit/>
          </a:bodyPr>
          <a:lstStyle/>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IT Auditor</a:t>
            </a:r>
            <a:endParaRPr kumimoji="1" lang="ja-JP" altLang="en-US"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endParaRPr>
          </a:p>
        </p:txBody>
      </p:sp>
      <p:sp>
        <p:nvSpPr>
          <p:cNvPr id="221" name="テキスト ボックス 220">
            <a:extLst>
              <a:ext uri="{FF2B5EF4-FFF2-40B4-BE49-F238E27FC236}">
                <a16:creationId xmlns:a16="http://schemas.microsoft.com/office/drawing/2014/main" id="{35B1B5FE-7CA7-4F3F-88D7-4C15EFE33E29}"/>
              </a:ext>
            </a:extLst>
          </p:cNvPr>
          <p:cNvSpPr txBox="1"/>
          <p:nvPr/>
        </p:nvSpPr>
        <p:spPr>
          <a:xfrm>
            <a:off x="4197952" y="3124416"/>
            <a:ext cx="5852176" cy="297454"/>
          </a:xfrm>
          <a:prstGeom prst="rect">
            <a:avLst/>
          </a:prstGeom>
          <a:noFill/>
        </p:spPr>
        <p:txBody>
          <a:bodyPr wrap="square" rtlCol="0">
            <a:spAutoFit/>
          </a:bodyPr>
          <a:lstStyle/>
          <a:p>
            <a:pPr defTabSz="609576"/>
            <a:r>
              <a:rPr kumimoji="1" lang="ja-JP" altLang="en-US" sz="1333" b="1" dirty="0">
                <a:solidFill>
                  <a:srgbClr val="232F3E"/>
                </a:solidFill>
                <a:ea typeface="メイリオ" panose="020B0604030504040204" pitchFamily="34" charset="-128"/>
                <a:cs typeface="Amazon Ember" panose="020B0603020204020204" pitchFamily="34" charset="0"/>
              </a:rPr>
              <a:t>システム全体の権限管理や監査を行う。</a:t>
            </a:r>
          </a:p>
        </p:txBody>
      </p:sp>
      <p:sp>
        <p:nvSpPr>
          <p:cNvPr id="222" name="テキスト ボックス 221">
            <a:extLst>
              <a:ext uri="{FF2B5EF4-FFF2-40B4-BE49-F238E27FC236}">
                <a16:creationId xmlns:a16="http://schemas.microsoft.com/office/drawing/2014/main" id="{95CECC68-03CF-4F3C-8594-08FA7ADDBC91}"/>
              </a:ext>
            </a:extLst>
          </p:cNvPr>
          <p:cNvSpPr txBox="1"/>
          <p:nvPr/>
        </p:nvSpPr>
        <p:spPr>
          <a:xfrm>
            <a:off x="4226859" y="3480691"/>
            <a:ext cx="5852176" cy="297454"/>
          </a:xfrm>
          <a:prstGeom prst="rect">
            <a:avLst/>
          </a:prstGeom>
          <a:noFill/>
        </p:spPr>
        <p:txBody>
          <a:bodyPr wrap="square" rtlCol="0">
            <a:spAutoFit/>
          </a:bodyPr>
          <a:lstStyle/>
          <a:p>
            <a:pPr defTabSz="609576"/>
            <a:r>
              <a:rPr kumimoji="1" lang="ja-JP" altLang="en-US" sz="1333" b="1" dirty="0">
                <a:solidFill>
                  <a:srgbClr val="232F3E"/>
                </a:solidFill>
                <a:ea typeface="メイリオ" panose="020B0604030504040204" pitchFamily="34" charset="-128"/>
                <a:cs typeface="Amazon Ember" panose="020B0603020204020204" pitchFamily="34" charset="0"/>
              </a:rPr>
              <a:t>データを管理する基盤を設計する。</a:t>
            </a:r>
          </a:p>
        </p:txBody>
      </p:sp>
      <p:sp>
        <p:nvSpPr>
          <p:cNvPr id="223" name="正方形/長方形 222">
            <a:extLst>
              <a:ext uri="{FF2B5EF4-FFF2-40B4-BE49-F238E27FC236}">
                <a16:creationId xmlns:a16="http://schemas.microsoft.com/office/drawing/2014/main" id="{2FBFD6D0-2389-4B02-80FE-91564B4CCF03}"/>
              </a:ext>
            </a:extLst>
          </p:cNvPr>
          <p:cNvSpPr/>
          <p:nvPr/>
        </p:nvSpPr>
        <p:spPr>
          <a:xfrm>
            <a:off x="5960998" y="3826748"/>
            <a:ext cx="3724638" cy="2265755"/>
          </a:xfrm>
          <a:prstGeom prst="rect">
            <a:avLst/>
          </a:prstGeom>
          <a:solidFill>
            <a:srgbClr val="FF9900">
              <a:alpha val="70000"/>
            </a:srgbClr>
          </a:solidFill>
          <a:ln w="9525" cap="flat" cmpd="sng" algn="ctr">
            <a:no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dirty="0">
              <a:ln>
                <a:noFill/>
              </a:ln>
              <a:solidFill>
                <a:srgbClr val="FFFFFF"/>
              </a:solidFill>
              <a:effectLst/>
              <a:uLnTx/>
              <a:uFillTx/>
              <a:latin typeface="Meiryo"/>
              <a:ea typeface="Meiryo"/>
              <a:cs typeface="+mn-cs"/>
            </a:endParaRPr>
          </a:p>
        </p:txBody>
      </p:sp>
      <p:sp>
        <p:nvSpPr>
          <p:cNvPr id="224" name="テキスト ボックス 223">
            <a:extLst>
              <a:ext uri="{FF2B5EF4-FFF2-40B4-BE49-F238E27FC236}">
                <a16:creationId xmlns:a16="http://schemas.microsoft.com/office/drawing/2014/main" id="{7DB35B6F-7AC5-4FC7-ABBD-D1567AE87FDB}"/>
              </a:ext>
            </a:extLst>
          </p:cNvPr>
          <p:cNvSpPr txBox="1"/>
          <p:nvPr/>
        </p:nvSpPr>
        <p:spPr>
          <a:xfrm>
            <a:off x="6013196" y="3829099"/>
            <a:ext cx="1321839" cy="523220"/>
          </a:xfrm>
          <a:prstGeom prst="rect">
            <a:avLst/>
          </a:prstGeom>
          <a:noFill/>
        </p:spPr>
        <p:txBody>
          <a:bodyPr wrap="square" rtlCol="0">
            <a:spAutoFit/>
          </a:bodyPr>
          <a:lstStyle/>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ML</a:t>
            </a:r>
          </a:p>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Engineer</a:t>
            </a:r>
            <a:endParaRPr kumimoji="1" lang="ja-JP" altLang="en-US"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endParaRPr>
          </a:p>
        </p:txBody>
      </p:sp>
      <p:sp>
        <p:nvSpPr>
          <p:cNvPr id="225" name="テキスト ボックス 224">
            <a:extLst>
              <a:ext uri="{FF2B5EF4-FFF2-40B4-BE49-F238E27FC236}">
                <a16:creationId xmlns:a16="http://schemas.microsoft.com/office/drawing/2014/main" id="{339ABE3B-C20F-4713-9070-4ECEB4532ADD}"/>
              </a:ext>
            </a:extLst>
          </p:cNvPr>
          <p:cNvSpPr txBox="1"/>
          <p:nvPr/>
        </p:nvSpPr>
        <p:spPr>
          <a:xfrm>
            <a:off x="6037008" y="4475609"/>
            <a:ext cx="2405903" cy="707694"/>
          </a:xfrm>
          <a:prstGeom prst="rect">
            <a:avLst/>
          </a:prstGeom>
          <a:noFill/>
        </p:spPr>
        <p:txBody>
          <a:bodyPr wrap="square" rtlCol="0">
            <a:spAutoFit/>
          </a:bodyPr>
          <a:lstStyle/>
          <a:p>
            <a:pPr defTabSz="609576"/>
            <a:r>
              <a:rPr kumimoji="1" lang="ja-JP" altLang="en-US" sz="1333" b="1" dirty="0">
                <a:solidFill>
                  <a:srgbClr val="232F3E"/>
                </a:solidFill>
                <a:ea typeface="メイリオ" panose="020B0604030504040204" pitchFamily="34" charset="-128"/>
                <a:cs typeface="Amazon Ember" panose="020B0603020204020204" pitchFamily="34" charset="0"/>
              </a:rPr>
              <a:t>機械学習モデルを本番環境にデプロイ可能な形式に変換する。</a:t>
            </a:r>
          </a:p>
        </p:txBody>
      </p:sp>
      <p:sp>
        <p:nvSpPr>
          <p:cNvPr id="226" name="正方形/長方形 225">
            <a:extLst>
              <a:ext uri="{FF2B5EF4-FFF2-40B4-BE49-F238E27FC236}">
                <a16:creationId xmlns:a16="http://schemas.microsoft.com/office/drawing/2014/main" id="{00BC6657-9234-49C6-A188-17D7086C37E9}"/>
              </a:ext>
            </a:extLst>
          </p:cNvPr>
          <p:cNvSpPr/>
          <p:nvPr/>
        </p:nvSpPr>
        <p:spPr>
          <a:xfrm>
            <a:off x="10840096" y="3826748"/>
            <a:ext cx="1233280" cy="2265755"/>
          </a:xfrm>
          <a:prstGeom prst="rect">
            <a:avLst/>
          </a:prstGeom>
          <a:solidFill>
            <a:srgbClr val="161E2D">
              <a:lumMod val="25000"/>
              <a:lumOff val="75000"/>
            </a:srgbClr>
          </a:solidFill>
          <a:ln w="9525" cap="flat" cmpd="sng" algn="ctr">
            <a:no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dirty="0">
              <a:ln>
                <a:noFill/>
              </a:ln>
              <a:solidFill>
                <a:srgbClr val="FFFFFF"/>
              </a:solidFill>
              <a:effectLst/>
              <a:uLnTx/>
              <a:uFillTx/>
              <a:latin typeface="Meiryo"/>
              <a:ea typeface="Meiryo"/>
              <a:cs typeface="+mn-cs"/>
            </a:endParaRPr>
          </a:p>
        </p:txBody>
      </p:sp>
      <p:sp>
        <p:nvSpPr>
          <p:cNvPr id="227" name="テキスト ボックス 226">
            <a:extLst>
              <a:ext uri="{FF2B5EF4-FFF2-40B4-BE49-F238E27FC236}">
                <a16:creationId xmlns:a16="http://schemas.microsoft.com/office/drawing/2014/main" id="{F3759621-7388-4908-9F0E-D8C2DE2C8387}"/>
              </a:ext>
            </a:extLst>
          </p:cNvPr>
          <p:cNvSpPr txBox="1"/>
          <p:nvPr/>
        </p:nvSpPr>
        <p:spPr>
          <a:xfrm>
            <a:off x="10843414" y="3829099"/>
            <a:ext cx="1321839" cy="523220"/>
          </a:xfrm>
          <a:prstGeom prst="rect">
            <a:avLst/>
          </a:prstGeom>
          <a:noFill/>
        </p:spPr>
        <p:txBody>
          <a:bodyPr wrap="square" rtlCol="0">
            <a:spAutoFit/>
          </a:bodyPr>
          <a:lstStyle/>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Model risk Manager</a:t>
            </a:r>
            <a:endParaRPr kumimoji="1" lang="ja-JP" altLang="en-US"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endParaRPr>
          </a:p>
        </p:txBody>
      </p:sp>
      <p:sp>
        <p:nvSpPr>
          <p:cNvPr id="228" name="テキスト ボックス 227">
            <a:extLst>
              <a:ext uri="{FF2B5EF4-FFF2-40B4-BE49-F238E27FC236}">
                <a16:creationId xmlns:a16="http://schemas.microsoft.com/office/drawing/2014/main" id="{4B5B5616-51D0-4805-A4E3-60EBD911FA4B}"/>
              </a:ext>
            </a:extLst>
          </p:cNvPr>
          <p:cNvSpPr txBox="1"/>
          <p:nvPr/>
        </p:nvSpPr>
        <p:spPr>
          <a:xfrm>
            <a:off x="10821429" y="4475608"/>
            <a:ext cx="1235921" cy="707694"/>
          </a:xfrm>
          <a:prstGeom prst="rect">
            <a:avLst/>
          </a:prstGeom>
          <a:noFill/>
        </p:spPr>
        <p:txBody>
          <a:bodyPr wrap="square" rtlCol="0">
            <a:spAutoFit/>
          </a:bodyPr>
          <a:lstStyle/>
          <a:p>
            <a:pPr defTabSz="609576"/>
            <a:r>
              <a:rPr kumimoji="1" lang="ja-JP" altLang="en-US" sz="1333" b="1" dirty="0">
                <a:solidFill>
                  <a:srgbClr val="232F3E"/>
                </a:solidFill>
                <a:ea typeface="メイリオ" panose="020B0604030504040204" pitchFamily="34" charset="-128"/>
                <a:cs typeface="Amazon Ember" panose="020B0603020204020204" pitchFamily="34" charset="0"/>
              </a:rPr>
              <a:t>機械学習のサービスの挙動を監視する。</a:t>
            </a:r>
          </a:p>
        </p:txBody>
      </p:sp>
      <p:sp>
        <p:nvSpPr>
          <p:cNvPr id="229" name="正方形/長方形 228">
            <a:extLst>
              <a:ext uri="{FF2B5EF4-FFF2-40B4-BE49-F238E27FC236}">
                <a16:creationId xmlns:a16="http://schemas.microsoft.com/office/drawing/2014/main" id="{72C5EF65-430F-42E9-BF46-9740D606A42F}"/>
              </a:ext>
            </a:extLst>
          </p:cNvPr>
          <p:cNvSpPr/>
          <p:nvPr/>
        </p:nvSpPr>
        <p:spPr>
          <a:xfrm>
            <a:off x="9732187" y="3863725"/>
            <a:ext cx="1053669" cy="2193886"/>
          </a:xfrm>
          <a:prstGeom prst="rect">
            <a:avLst/>
          </a:prstGeom>
          <a:solidFill>
            <a:srgbClr val="16BF9F">
              <a:alpha val="70000"/>
            </a:srgbClr>
          </a:solidFill>
          <a:ln w="9525" cap="flat" cmpd="sng" algn="ctr">
            <a:solidFill>
              <a:srgbClr val="527FFF"/>
            </a:solid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dirty="0">
              <a:ln>
                <a:noFill/>
              </a:ln>
              <a:solidFill>
                <a:srgbClr val="FFFFFF"/>
              </a:solidFill>
              <a:effectLst/>
              <a:uLnTx/>
              <a:uFillTx/>
              <a:latin typeface="Meiryo"/>
              <a:ea typeface="Meiryo"/>
              <a:cs typeface="+mn-cs"/>
            </a:endParaRPr>
          </a:p>
        </p:txBody>
      </p:sp>
      <p:sp>
        <p:nvSpPr>
          <p:cNvPr id="230" name="テキスト ボックス 229">
            <a:extLst>
              <a:ext uri="{FF2B5EF4-FFF2-40B4-BE49-F238E27FC236}">
                <a16:creationId xmlns:a16="http://schemas.microsoft.com/office/drawing/2014/main" id="{37388036-4B88-4305-9A9A-F907C6CAF962}"/>
              </a:ext>
            </a:extLst>
          </p:cNvPr>
          <p:cNvSpPr txBox="1"/>
          <p:nvPr/>
        </p:nvSpPr>
        <p:spPr>
          <a:xfrm>
            <a:off x="9728380" y="3848439"/>
            <a:ext cx="1096418" cy="523220"/>
          </a:xfrm>
          <a:prstGeom prst="rect">
            <a:avLst/>
          </a:prstGeom>
          <a:noFill/>
        </p:spPr>
        <p:txBody>
          <a:bodyPr wrap="square" rtlCol="0">
            <a:spAutoFit/>
          </a:bodyPr>
          <a:lstStyle/>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ML</a:t>
            </a:r>
          </a:p>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Operator</a:t>
            </a:r>
            <a:endParaRPr kumimoji="1" lang="ja-JP" altLang="en-US"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endParaRPr>
          </a:p>
        </p:txBody>
      </p:sp>
      <p:sp>
        <p:nvSpPr>
          <p:cNvPr id="231" name="正方形/長方形 230">
            <a:extLst>
              <a:ext uri="{FF2B5EF4-FFF2-40B4-BE49-F238E27FC236}">
                <a16:creationId xmlns:a16="http://schemas.microsoft.com/office/drawing/2014/main" id="{BADA49A9-6B46-4A4D-A240-7D8A4EEAEFC2}"/>
              </a:ext>
            </a:extLst>
          </p:cNvPr>
          <p:cNvSpPr/>
          <p:nvPr/>
        </p:nvSpPr>
        <p:spPr>
          <a:xfrm>
            <a:off x="4732721" y="3826748"/>
            <a:ext cx="1200154" cy="2265755"/>
          </a:xfrm>
          <a:prstGeom prst="rect">
            <a:avLst/>
          </a:prstGeom>
          <a:solidFill>
            <a:srgbClr val="FF9900">
              <a:alpha val="70000"/>
            </a:srgbClr>
          </a:solidFill>
          <a:ln w="9525" cap="flat" cmpd="sng" algn="ctr">
            <a:no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dirty="0">
              <a:ln>
                <a:noFill/>
              </a:ln>
              <a:solidFill>
                <a:srgbClr val="FFFFFF"/>
              </a:solidFill>
              <a:effectLst/>
              <a:uLnTx/>
              <a:uFillTx/>
              <a:latin typeface="Meiryo"/>
              <a:ea typeface="Meiryo"/>
              <a:cs typeface="+mn-cs"/>
            </a:endParaRPr>
          </a:p>
        </p:txBody>
      </p:sp>
      <p:sp>
        <p:nvSpPr>
          <p:cNvPr id="232" name="テキスト ボックス 231">
            <a:extLst>
              <a:ext uri="{FF2B5EF4-FFF2-40B4-BE49-F238E27FC236}">
                <a16:creationId xmlns:a16="http://schemas.microsoft.com/office/drawing/2014/main" id="{C00B709B-58EC-4860-AF0C-EEB6891864FD}"/>
              </a:ext>
            </a:extLst>
          </p:cNvPr>
          <p:cNvSpPr txBox="1"/>
          <p:nvPr/>
        </p:nvSpPr>
        <p:spPr>
          <a:xfrm>
            <a:off x="4734050" y="3829099"/>
            <a:ext cx="1321839" cy="523220"/>
          </a:xfrm>
          <a:prstGeom prst="rect">
            <a:avLst/>
          </a:prstGeom>
          <a:noFill/>
        </p:spPr>
        <p:txBody>
          <a:bodyPr wrap="square" rtlCol="0">
            <a:spAutoFit/>
          </a:bodyPr>
          <a:lstStyle/>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Data Scientist</a:t>
            </a:r>
            <a:endParaRPr kumimoji="1" lang="ja-JP" altLang="en-US"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endParaRPr>
          </a:p>
        </p:txBody>
      </p:sp>
      <p:sp>
        <p:nvSpPr>
          <p:cNvPr id="233" name="テキスト ボックス 232">
            <a:extLst>
              <a:ext uri="{FF2B5EF4-FFF2-40B4-BE49-F238E27FC236}">
                <a16:creationId xmlns:a16="http://schemas.microsoft.com/office/drawing/2014/main" id="{A9299099-2D7A-48DC-8ED7-FD1F727CEFBB}"/>
              </a:ext>
            </a:extLst>
          </p:cNvPr>
          <p:cNvSpPr txBox="1"/>
          <p:nvPr/>
        </p:nvSpPr>
        <p:spPr>
          <a:xfrm>
            <a:off x="4715343" y="4475609"/>
            <a:ext cx="1239575" cy="502573"/>
          </a:xfrm>
          <a:prstGeom prst="rect">
            <a:avLst/>
          </a:prstGeom>
          <a:noFill/>
        </p:spPr>
        <p:txBody>
          <a:bodyPr wrap="square" rtlCol="0">
            <a:spAutoFit/>
          </a:bodyPr>
          <a:lstStyle/>
          <a:p>
            <a:pPr defTabSz="609576"/>
            <a:r>
              <a:rPr kumimoji="1" lang="ja-JP" altLang="en-US" sz="1333" b="1" dirty="0">
                <a:solidFill>
                  <a:srgbClr val="232F3E"/>
                </a:solidFill>
                <a:ea typeface="メイリオ" panose="020B0604030504040204" pitchFamily="34" charset="-128"/>
                <a:cs typeface="Amazon Ember" panose="020B0603020204020204" pitchFamily="34" charset="0"/>
              </a:rPr>
              <a:t>機械学習モデルを構築する</a:t>
            </a:r>
          </a:p>
        </p:txBody>
      </p:sp>
      <p:sp>
        <p:nvSpPr>
          <p:cNvPr id="234" name="正方形/長方形 233">
            <a:extLst>
              <a:ext uri="{FF2B5EF4-FFF2-40B4-BE49-F238E27FC236}">
                <a16:creationId xmlns:a16="http://schemas.microsoft.com/office/drawing/2014/main" id="{40B02ED4-33FB-46C1-8AB5-4112BE174381}"/>
              </a:ext>
            </a:extLst>
          </p:cNvPr>
          <p:cNvSpPr/>
          <p:nvPr/>
        </p:nvSpPr>
        <p:spPr>
          <a:xfrm>
            <a:off x="2267760" y="3826748"/>
            <a:ext cx="1209893" cy="2265755"/>
          </a:xfrm>
          <a:prstGeom prst="rect">
            <a:avLst/>
          </a:prstGeom>
          <a:solidFill>
            <a:srgbClr val="16BF9F">
              <a:alpha val="70000"/>
            </a:srgbClr>
          </a:solidFill>
          <a:ln w="9525" cap="flat" cmpd="sng" algn="ctr">
            <a:no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dirty="0">
              <a:ln>
                <a:noFill/>
              </a:ln>
              <a:solidFill>
                <a:srgbClr val="FFFFFF"/>
              </a:solidFill>
              <a:effectLst/>
              <a:uLnTx/>
              <a:uFillTx/>
              <a:latin typeface="Meiryo"/>
              <a:ea typeface="Meiryo"/>
              <a:cs typeface="+mn-cs"/>
            </a:endParaRPr>
          </a:p>
        </p:txBody>
      </p:sp>
      <p:sp>
        <p:nvSpPr>
          <p:cNvPr id="235" name="テキスト ボックス 234">
            <a:extLst>
              <a:ext uri="{FF2B5EF4-FFF2-40B4-BE49-F238E27FC236}">
                <a16:creationId xmlns:a16="http://schemas.microsoft.com/office/drawing/2014/main" id="{FC9FE673-7388-4BC3-B3A9-F48DCE16606C}"/>
              </a:ext>
            </a:extLst>
          </p:cNvPr>
          <p:cNvSpPr txBox="1"/>
          <p:nvPr/>
        </p:nvSpPr>
        <p:spPr>
          <a:xfrm>
            <a:off x="2261632" y="3810747"/>
            <a:ext cx="1154792" cy="523220"/>
          </a:xfrm>
          <a:prstGeom prst="rect">
            <a:avLst/>
          </a:prstGeom>
          <a:noFill/>
        </p:spPr>
        <p:txBody>
          <a:bodyPr wrap="square" rtlCol="0">
            <a:spAutoFit/>
          </a:bodyPr>
          <a:lstStyle/>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Domain Expert</a:t>
            </a:r>
            <a:endParaRPr kumimoji="1" lang="ja-JP" altLang="en-US"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endParaRPr>
          </a:p>
        </p:txBody>
      </p:sp>
      <p:sp>
        <p:nvSpPr>
          <p:cNvPr id="236" name="テキスト ボックス 235">
            <a:extLst>
              <a:ext uri="{FF2B5EF4-FFF2-40B4-BE49-F238E27FC236}">
                <a16:creationId xmlns:a16="http://schemas.microsoft.com/office/drawing/2014/main" id="{21E149D8-8253-457E-8A2D-479C2ABCE657}"/>
              </a:ext>
            </a:extLst>
          </p:cNvPr>
          <p:cNvSpPr txBox="1"/>
          <p:nvPr/>
        </p:nvSpPr>
        <p:spPr>
          <a:xfrm>
            <a:off x="2261815" y="4495657"/>
            <a:ext cx="1154791" cy="1323054"/>
          </a:xfrm>
          <a:prstGeom prst="rect">
            <a:avLst/>
          </a:prstGeom>
          <a:noFill/>
        </p:spPr>
        <p:txBody>
          <a:bodyPr wrap="square" rtlCol="0">
            <a:spAutoFit/>
          </a:bodyPr>
          <a:lstStyle/>
          <a:p>
            <a:pPr defTabSz="609576"/>
            <a:r>
              <a:rPr kumimoji="1" lang="ja-JP" altLang="en-US" sz="1333" b="1" dirty="0">
                <a:solidFill>
                  <a:srgbClr val="232F3E"/>
                </a:solidFill>
                <a:ea typeface="メイリオ" panose="020B0604030504040204" pitchFamily="34" charset="-128"/>
                <a:cs typeface="Amazon Ember" panose="020B0603020204020204" pitchFamily="34" charset="0"/>
              </a:rPr>
              <a:t>あるべき挙動をデータを用いて定義する。</a:t>
            </a:r>
            <a:br>
              <a:rPr kumimoji="1" lang="en-US" altLang="ja-JP" sz="1333" b="1" dirty="0">
                <a:solidFill>
                  <a:srgbClr val="232F3E"/>
                </a:solidFill>
                <a:ea typeface="メイリオ" panose="020B0604030504040204" pitchFamily="34" charset="-128"/>
                <a:cs typeface="Amazon Ember" panose="020B0603020204020204" pitchFamily="34" charset="0"/>
              </a:rPr>
            </a:br>
            <a:r>
              <a:rPr kumimoji="1" lang="ja-JP" altLang="en-US" sz="1333" b="1" dirty="0">
                <a:solidFill>
                  <a:srgbClr val="232F3E"/>
                </a:solidFill>
                <a:ea typeface="メイリオ" panose="020B0604030504040204" pitchFamily="34" charset="-128"/>
                <a:cs typeface="Amazon Ember" panose="020B0603020204020204" pitchFamily="34" charset="0"/>
              </a:rPr>
              <a:t>評価尺度を定義する。</a:t>
            </a:r>
          </a:p>
        </p:txBody>
      </p:sp>
      <p:sp>
        <p:nvSpPr>
          <p:cNvPr id="237" name="正方形/長方形 236">
            <a:extLst>
              <a:ext uri="{FF2B5EF4-FFF2-40B4-BE49-F238E27FC236}">
                <a16:creationId xmlns:a16="http://schemas.microsoft.com/office/drawing/2014/main" id="{0180CAF2-85DD-4393-A899-F7174DB45091}"/>
              </a:ext>
            </a:extLst>
          </p:cNvPr>
          <p:cNvSpPr/>
          <p:nvPr/>
        </p:nvSpPr>
        <p:spPr>
          <a:xfrm>
            <a:off x="3508470" y="3826748"/>
            <a:ext cx="1200154" cy="2265755"/>
          </a:xfrm>
          <a:prstGeom prst="rect">
            <a:avLst/>
          </a:prstGeom>
          <a:solidFill>
            <a:srgbClr val="FF9900">
              <a:alpha val="70000"/>
            </a:srgbClr>
          </a:solidFill>
          <a:ln w="9525" cap="flat" cmpd="sng" algn="ctr">
            <a:no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dirty="0">
              <a:ln>
                <a:noFill/>
              </a:ln>
              <a:solidFill>
                <a:srgbClr val="FFFFFF"/>
              </a:solidFill>
              <a:effectLst/>
              <a:uLnTx/>
              <a:uFillTx/>
              <a:latin typeface="Meiryo"/>
              <a:ea typeface="Meiryo"/>
              <a:cs typeface="+mn-cs"/>
            </a:endParaRPr>
          </a:p>
        </p:txBody>
      </p:sp>
      <p:sp>
        <p:nvSpPr>
          <p:cNvPr id="238" name="テキスト ボックス 237">
            <a:extLst>
              <a:ext uri="{FF2B5EF4-FFF2-40B4-BE49-F238E27FC236}">
                <a16:creationId xmlns:a16="http://schemas.microsoft.com/office/drawing/2014/main" id="{5F9C804D-A5A9-443C-BF85-437AEA0BFF44}"/>
              </a:ext>
            </a:extLst>
          </p:cNvPr>
          <p:cNvSpPr txBox="1"/>
          <p:nvPr/>
        </p:nvSpPr>
        <p:spPr>
          <a:xfrm>
            <a:off x="3531503" y="3829099"/>
            <a:ext cx="1321839" cy="523220"/>
          </a:xfrm>
          <a:prstGeom prst="rect">
            <a:avLst/>
          </a:prstGeom>
          <a:noFill/>
        </p:spPr>
        <p:txBody>
          <a:bodyPr wrap="square" rtlCol="0">
            <a:spAutoFit/>
          </a:bodyPr>
          <a:lstStyle/>
          <a:p>
            <a:pPr defTabSz="609576"/>
            <a:r>
              <a:rPr kumimoji="1" lang="en-US" altLang="ja-JP"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Data Engineer</a:t>
            </a:r>
            <a:endParaRPr kumimoji="1" lang="ja-JP" altLang="en-US" sz="14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endParaRPr>
          </a:p>
        </p:txBody>
      </p:sp>
      <p:sp>
        <p:nvSpPr>
          <p:cNvPr id="239" name="テキスト ボックス 238">
            <a:extLst>
              <a:ext uri="{FF2B5EF4-FFF2-40B4-BE49-F238E27FC236}">
                <a16:creationId xmlns:a16="http://schemas.microsoft.com/office/drawing/2014/main" id="{D643AFCE-3973-4BA1-BFFC-F6D1777CF666}"/>
              </a:ext>
            </a:extLst>
          </p:cNvPr>
          <p:cNvSpPr txBox="1"/>
          <p:nvPr/>
        </p:nvSpPr>
        <p:spPr>
          <a:xfrm>
            <a:off x="3484373" y="4475609"/>
            <a:ext cx="1239575" cy="912814"/>
          </a:xfrm>
          <a:prstGeom prst="rect">
            <a:avLst/>
          </a:prstGeom>
          <a:noFill/>
        </p:spPr>
        <p:txBody>
          <a:bodyPr wrap="square" rtlCol="0">
            <a:spAutoFit/>
          </a:bodyPr>
          <a:lstStyle/>
          <a:p>
            <a:pPr defTabSz="609576"/>
            <a:r>
              <a:rPr kumimoji="1" lang="ja-JP" altLang="en-US" sz="1333" b="1" dirty="0">
                <a:solidFill>
                  <a:srgbClr val="232F3E"/>
                </a:solidFill>
                <a:ea typeface="メイリオ" panose="020B0604030504040204" pitchFamily="34" charset="-128"/>
                <a:cs typeface="Amazon Ember" panose="020B0603020204020204" pitchFamily="34" charset="0"/>
              </a:rPr>
              <a:t>機械学習モデルに入力可能なデータと特徴を作成する。</a:t>
            </a:r>
          </a:p>
        </p:txBody>
      </p:sp>
      <p:sp>
        <p:nvSpPr>
          <p:cNvPr id="240" name="テキスト ボックス 239">
            <a:extLst>
              <a:ext uri="{FF2B5EF4-FFF2-40B4-BE49-F238E27FC236}">
                <a16:creationId xmlns:a16="http://schemas.microsoft.com/office/drawing/2014/main" id="{E616569C-197E-4858-8B62-ADBCBF808202}"/>
              </a:ext>
            </a:extLst>
          </p:cNvPr>
          <p:cNvSpPr txBox="1"/>
          <p:nvPr/>
        </p:nvSpPr>
        <p:spPr>
          <a:xfrm>
            <a:off x="9689716" y="4515498"/>
            <a:ext cx="1120964" cy="1528175"/>
          </a:xfrm>
          <a:prstGeom prst="rect">
            <a:avLst/>
          </a:prstGeom>
          <a:noFill/>
        </p:spPr>
        <p:txBody>
          <a:bodyPr wrap="square" rtlCol="0">
            <a:spAutoFit/>
          </a:bodyPr>
          <a:lstStyle/>
          <a:p>
            <a:pPr defTabSz="609576"/>
            <a:r>
              <a:rPr kumimoji="1" lang="ja-JP" altLang="en-US" sz="1333" b="1" dirty="0">
                <a:solidFill>
                  <a:srgbClr val="232F3E"/>
                </a:solidFill>
                <a:ea typeface="メイリオ" panose="020B0604030504040204" pitchFamily="34" charset="-128"/>
                <a:cs typeface="Amazon Ember" panose="020B0603020204020204" pitchFamily="34" charset="0"/>
              </a:rPr>
              <a:t>推論結果に基づき業務を行いつつ、推論結果にフィードバックを与える。</a:t>
            </a:r>
          </a:p>
        </p:txBody>
      </p:sp>
      <p:sp>
        <p:nvSpPr>
          <p:cNvPr id="241" name="正方形/長方形 240">
            <a:extLst>
              <a:ext uri="{FF2B5EF4-FFF2-40B4-BE49-F238E27FC236}">
                <a16:creationId xmlns:a16="http://schemas.microsoft.com/office/drawing/2014/main" id="{8E0DBA39-4C46-4690-B52B-30E933A64E70}"/>
              </a:ext>
            </a:extLst>
          </p:cNvPr>
          <p:cNvSpPr/>
          <p:nvPr/>
        </p:nvSpPr>
        <p:spPr>
          <a:xfrm>
            <a:off x="2230229" y="6122224"/>
            <a:ext cx="9823625" cy="318545"/>
          </a:xfrm>
          <a:prstGeom prst="rect">
            <a:avLst/>
          </a:prstGeom>
          <a:solidFill>
            <a:srgbClr val="527FFF">
              <a:alpha val="70000"/>
            </a:srgbClr>
          </a:solidFill>
          <a:ln w="9525" cap="flat" cmpd="sng" algn="ctr">
            <a:solidFill>
              <a:srgbClr val="16BF9F"/>
            </a:solid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dirty="0">
              <a:ln>
                <a:noFill/>
              </a:ln>
              <a:solidFill>
                <a:srgbClr val="FFFFFF"/>
              </a:solidFill>
              <a:effectLst/>
              <a:uLnTx/>
              <a:uFillTx/>
              <a:latin typeface="Meiryo"/>
              <a:ea typeface="Meiryo"/>
              <a:cs typeface="+mn-cs"/>
            </a:endParaRPr>
          </a:p>
        </p:txBody>
      </p:sp>
      <p:sp>
        <p:nvSpPr>
          <p:cNvPr id="242" name="テキスト ボックス 241">
            <a:extLst>
              <a:ext uri="{FF2B5EF4-FFF2-40B4-BE49-F238E27FC236}">
                <a16:creationId xmlns:a16="http://schemas.microsoft.com/office/drawing/2014/main" id="{9CC6FD52-15F9-4930-B1BA-AEFC2DFE4B35}"/>
              </a:ext>
            </a:extLst>
          </p:cNvPr>
          <p:cNvSpPr txBox="1"/>
          <p:nvPr/>
        </p:nvSpPr>
        <p:spPr>
          <a:xfrm>
            <a:off x="2246168" y="6113965"/>
            <a:ext cx="2034202" cy="348878"/>
          </a:xfrm>
          <a:prstGeom prst="rect">
            <a:avLst/>
          </a:prstGeom>
          <a:noFill/>
        </p:spPr>
        <p:txBody>
          <a:bodyPr wrap="square" rtlCol="0">
            <a:spAutoFit/>
          </a:bodyPr>
          <a:lstStyle/>
          <a:p>
            <a:pPr defTabSz="609576"/>
            <a:r>
              <a:rPr kumimoji="1" lang="en-US" altLang="ja-JP" sz="16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MLOps Engineer</a:t>
            </a:r>
            <a:endParaRPr kumimoji="1" lang="ja-JP" altLang="en-US" sz="16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endParaRPr>
          </a:p>
        </p:txBody>
      </p:sp>
      <p:sp>
        <p:nvSpPr>
          <p:cNvPr id="243" name="テキスト ボックス 242">
            <a:extLst>
              <a:ext uri="{FF2B5EF4-FFF2-40B4-BE49-F238E27FC236}">
                <a16:creationId xmlns:a16="http://schemas.microsoft.com/office/drawing/2014/main" id="{B2FA40B9-71E7-451A-B8AE-05AD462CBB06}"/>
              </a:ext>
            </a:extLst>
          </p:cNvPr>
          <p:cNvSpPr txBox="1"/>
          <p:nvPr/>
        </p:nvSpPr>
        <p:spPr>
          <a:xfrm>
            <a:off x="4093656" y="6141162"/>
            <a:ext cx="5852176" cy="297454"/>
          </a:xfrm>
          <a:prstGeom prst="rect">
            <a:avLst/>
          </a:prstGeom>
          <a:noFill/>
        </p:spPr>
        <p:txBody>
          <a:bodyPr wrap="square" rtlCol="0">
            <a:spAutoFit/>
          </a:bodyPr>
          <a:lstStyle/>
          <a:p>
            <a:pPr defTabSz="609576"/>
            <a:r>
              <a:rPr kumimoji="1" lang="ja-JP" altLang="en-US" sz="1333" b="1" dirty="0">
                <a:solidFill>
                  <a:srgbClr val="232F3E"/>
                </a:solidFill>
                <a:ea typeface="メイリオ" panose="020B0604030504040204" pitchFamily="34" charset="-128"/>
                <a:cs typeface="Amazon Ember" panose="020B0603020204020204" pitchFamily="34" charset="0"/>
              </a:rPr>
              <a:t>機械学習モデルの開発・運用プロセスを自動化する。</a:t>
            </a:r>
          </a:p>
        </p:txBody>
      </p:sp>
      <p:sp>
        <p:nvSpPr>
          <p:cNvPr id="244" name="正方形/長方形 243">
            <a:extLst>
              <a:ext uri="{FF2B5EF4-FFF2-40B4-BE49-F238E27FC236}">
                <a16:creationId xmlns:a16="http://schemas.microsoft.com/office/drawing/2014/main" id="{9C90A030-BFA0-4680-8EF7-F435EEED1201}"/>
              </a:ext>
            </a:extLst>
          </p:cNvPr>
          <p:cNvSpPr/>
          <p:nvPr/>
        </p:nvSpPr>
        <p:spPr>
          <a:xfrm>
            <a:off x="1177254" y="6473212"/>
            <a:ext cx="10876601" cy="333425"/>
          </a:xfrm>
          <a:prstGeom prst="rect">
            <a:avLst/>
          </a:prstGeom>
          <a:solidFill>
            <a:srgbClr val="527FFF">
              <a:alpha val="70000"/>
            </a:srgbClr>
          </a:solidFill>
          <a:ln w="9525" cap="flat" cmpd="sng" algn="ctr">
            <a:solidFill>
              <a:srgbClr val="16BF9F"/>
            </a:solid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endParaRPr kumimoji="1" lang="ja-JP" altLang="en-US" sz="2400" b="0" i="0" u="none" strike="noStrike" kern="0" cap="none" spc="0" normalizeH="0" baseline="0" noProof="0" dirty="0">
              <a:ln>
                <a:noFill/>
              </a:ln>
              <a:solidFill>
                <a:srgbClr val="FFFFFF"/>
              </a:solidFill>
              <a:effectLst/>
              <a:uLnTx/>
              <a:uFillTx/>
              <a:latin typeface="Meiryo"/>
              <a:ea typeface="Meiryo"/>
              <a:cs typeface="+mn-cs"/>
            </a:endParaRPr>
          </a:p>
        </p:txBody>
      </p:sp>
      <p:sp>
        <p:nvSpPr>
          <p:cNvPr id="245" name="テキスト ボックス 244">
            <a:extLst>
              <a:ext uri="{FF2B5EF4-FFF2-40B4-BE49-F238E27FC236}">
                <a16:creationId xmlns:a16="http://schemas.microsoft.com/office/drawing/2014/main" id="{2B1EB013-23D8-48B6-B552-9B9ED754927A}"/>
              </a:ext>
            </a:extLst>
          </p:cNvPr>
          <p:cNvSpPr txBox="1"/>
          <p:nvPr/>
        </p:nvSpPr>
        <p:spPr>
          <a:xfrm>
            <a:off x="1212567" y="6473211"/>
            <a:ext cx="2034202" cy="348878"/>
          </a:xfrm>
          <a:prstGeom prst="rect">
            <a:avLst/>
          </a:prstGeom>
          <a:noFill/>
        </p:spPr>
        <p:txBody>
          <a:bodyPr wrap="square" rtlCol="0">
            <a:spAutoFit/>
          </a:bodyPr>
          <a:lstStyle/>
          <a:p>
            <a:pPr defTabSz="609576"/>
            <a:r>
              <a:rPr kumimoji="1" lang="en-US" altLang="ja-JP" sz="16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rPr>
              <a:t>AI/ML Architect</a:t>
            </a:r>
            <a:endParaRPr kumimoji="1" lang="ja-JP" altLang="en-US" sz="1600" b="1" dirty="0">
              <a:solidFill>
                <a:srgbClr val="232F3E"/>
              </a:solidFill>
              <a:latin typeface="メイリオ" panose="020B0604030504040204" pitchFamily="50" charset="-128"/>
              <a:ea typeface="メイリオ" panose="020B0604030504040204" pitchFamily="50" charset="-128"/>
              <a:cs typeface="Amazon Ember" panose="020B0603020204020204" pitchFamily="34" charset="0"/>
            </a:endParaRPr>
          </a:p>
        </p:txBody>
      </p:sp>
      <p:sp>
        <p:nvSpPr>
          <p:cNvPr id="246" name="テキスト ボックス 245">
            <a:extLst>
              <a:ext uri="{FF2B5EF4-FFF2-40B4-BE49-F238E27FC236}">
                <a16:creationId xmlns:a16="http://schemas.microsoft.com/office/drawing/2014/main" id="{31721397-6714-4A38-8BF1-B9B8CA6124EE}"/>
              </a:ext>
            </a:extLst>
          </p:cNvPr>
          <p:cNvSpPr txBox="1"/>
          <p:nvPr/>
        </p:nvSpPr>
        <p:spPr>
          <a:xfrm>
            <a:off x="3087108" y="6500516"/>
            <a:ext cx="5852176" cy="297454"/>
          </a:xfrm>
          <a:prstGeom prst="rect">
            <a:avLst/>
          </a:prstGeom>
          <a:noFill/>
        </p:spPr>
        <p:txBody>
          <a:bodyPr wrap="square" rtlCol="0">
            <a:spAutoFit/>
          </a:bodyPr>
          <a:lstStyle/>
          <a:p>
            <a:pPr defTabSz="609576"/>
            <a:r>
              <a:rPr kumimoji="1" lang="ja-JP" altLang="en-US" sz="1333" b="1" dirty="0">
                <a:solidFill>
                  <a:srgbClr val="232F3E"/>
                </a:solidFill>
                <a:ea typeface="メイリオ" panose="020B0604030504040204" pitchFamily="34" charset="-128"/>
                <a:cs typeface="Amazon Ember" panose="020B0603020204020204" pitchFamily="34" charset="0"/>
              </a:rPr>
              <a:t>機械学習に必要なアーキテクチャ全体を設計する。</a:t>
            </a:r>
          </a:p>
        </p:txBody>
      </p:sp>
    </p:spTree>
    <p:extLst>
      <p:ext uri="{BB962C8B-B14F-4D97-AF65-F5344CB8AC3E}">
        <p14:creationId xmlns:p14="http://schemas.microsoft.com/office/powerpoint/2010/main" val="1831594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a:extLst>
              <a:ext uri="{FF2B5EF4-FFF2-40B4-BE49-F238E27FC236}">
                <a16:creationId xmlns:a16="http://schemas.microsoft.com/office/drawing/2014/main" id="{A976A26B-EB63-DD2E-1287-A125E95D7740}"/>
              </a:ext>
            </a:extLst>
          </p:cNvPr>
          <p:cNvSpPr>
            <a:spLocks noGrp="1"/>
          </p:cNvSpPr>
          <p:nvPr>
            <p:ph type="title"/>
          </p:nvPr>
        </p:nvSpPr>
        <p:spPr/>
        <p:txBody>
          <a:bodyPr/>
          <a:lstStyle/>
          <a:p>
            <a:r>
              <a:rPr lang="en-US" altLang="ja-JP" dirty="0">
                <a:latin typeface="+mn-ea"/>
                <a:ea typeface="+mn-ea"/>
              </a:rPr>
              <a:t>Responsible AI </a:t>
            </a:r>
            <a:r>
              <a:rPr lang="ja-JP" altLang="en-US" dirty="0">
                <a:latin typeface="+mn-ea"/>
                <a:ea typeface="+mn-ea"/>
              </a:rPr>
              <a:t>：責任ある</a:t>
            </a:r>
            <a:r>
              <a:rPr lang="en-US" altLang="ja-JP" dirty="0">
                <a:latin typeface="+mn-ea"/>
                <a:ea typeface="+mn-ea"/>
              </a:rPr>
              <a:t> AI </a:t>
            </a:r>
            <a:endParaRPr lang="ja-JP" altLang="en-US" dirty="0">
              <a:latin typeface="+mn-ea"/>
              <a:ea typeface="+mn-ea"/>
            </a:endParaRPr>
          </a:p>
        </p:txBody>
      </p:sp>
      <p:sp>
        <p:nvSpPr>
          <p:cNvPr id="15" name="スライド番号プレースホルダー 2">
            <a:extLst>
              <a:ext uri="{FF2B5EF4-FFF2-40B4-BE49-F238E27FC236}">
                <a16:creationId xmlns:a16="http://schemas.microsoft.com/office/drawing/2014/main" id="{FD0B4F74-4977-4AA0-9B64-90A54B329B16}"/>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2"/>
                </a:solidFill>
                <a:latin typeface="Meiryo" panose="020B0604030504040204" pitchFamily="34" charset="-128"/>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23</a:t>
            </a:fld>
            <a:endParaRPr lang="en-US" dirty="0"/>
          </a:p>
        </p:txBody>
      </p:sp>
      <p:sp>
        <p:nvSpPr>
          <p:cNvPr id="49" name="Rectangle: Rounded Corners 22">
            <a:extLst>
              <a:ext uri="{FF2B5EF4-FFF2-40B4-BE49-F238E27FC236}">
                <a16:creationId xmlns:a16="http://schemas.microsoft.com/office/drawing/2014/main" id="{CD3554CB-FC2B-4622-85C3-AE1A4F41196F}"/>
              </a:ext>
            </a:extLst>
          </p:cNvPr>
          <p:cNvSpPr/>
          <p:nvPr/>
        </p:nvSpPr>
        <p:spPr>
          <a:xfrm>
            <a:off x="625283" y="1332143"/>
            <a:ext cx="2560320" cy="914400"/>
          </a:xfrm>
          <a:prstGeom prst="roundRect">
            <a:avLst>
              <a:gd name="adj" fmla="val 4396"/>
            </a:avLst>
          </a:prstGeom>
          <a:noFill/>
          <a:ln w="28575" cap="flat" cmpd="sng" algn="ctr">
            <a:noFill/>
            <a:prstDash val="solid"/>
            <a:miter lim="800000"/>
          </a:ln>
          <a:effectLst/>
        </p:spPr>
        <p:txBody>
          <a:bodyPr wrap="none" lIns="0" tIns="0" rIns="0" bIns="0" anchor="ctr" anchorCtr="0"/>
          <a:lstStyle/>
          <a:p>
            <a:pPr marL="0" marR="0" lvl="0" indent="0" algn="ctr" defTabSz="914400" eaLnBrk="1" fontAlgn="auto" latinLnBrk="0" hangingPunct="1">
              <a:lnSpc>
                <a:spcPct val="100000"/>
              </a:lnSpc>
              <a:spcBef>
                <a:spcPts val="0"/>
              </a:spcBef>
              <a:spcAft>
                <a:spcPts val="0"/>
              </a:spcAft>
              <a:buClrTx/>
              <a:buSzTx/>
              <a:buFontTx/>
              <a:buNone/>
              <a:tabLst/>
              <a:defRPr sz="2400" b="1" kern="1200">
                <a:ln>
                  <a:noFill/>
                </a:ln>
                <a:solidFill>
                  <a:srgbClr val="FFC000"/>
                </a:solidFill>
                <a:effectLst/>
                <a:uLnTx/>
                <a:uFillTx/>
                <a:latin typeface="Amazon Ember"/>
                <a:ea typeface="+mn-ea"/>
                <a:cs typeface="+mn-cs"/>
              </a:defRPr>
            </a:pPr>
            <a:r>
              <a:rPr kumimoji="0" sz="2400" b="1" i="0" u="none" strike="noStrike" kern="1200" cap="none" spc="0" normalizeH="0" baseline="0" noProof="0" dirty="0" err="1">
                <a:ln>
                  <a:noFill/>
                </a:ln>
                <a:solidFill>
                  <a:srgbClr val="FF9900"/>
                </a:solidFill>
                <a:effectLst/>
                <a:uLnTx/>
                <a:uFillTx/>
                <a:latin typeface="Amazon Ember"/>
                <a:ea typeface="メイリオ"/>
                <a:cs typeface="+mn-cs"/>
              </a:rPr>
              <a:t>制御性</a:t>
            </a:r>
            <a:endParaRPr kumimoji="0" sz="2400" b="1" i="0" u="none" strike="noStrike" kern="1200" cap="none" spc="0" normalizeH="0" baseline="0" noProof="0" dirty="0">
              <a:ln>
                <a:noFill/>
              </a:ln>
              <a:solidFill>
                <a:srgbClr val="FF9900"/>
              </a:solidFill>
              <a:effectLst/>
              <a:uLnTx/>
              <a:uFillTx/>
              <a:latin typeface="Amazon Ember"/>
              <a:ea typeface="メイリオ"/>
              <a:cs typeface="+mn-cs"/>
            </a:endParaRPr>
          </a:p>
        </p:txBody>
      </p:sp>
      <p:sp>
        <p:nvSpPr>
          <p:cNvPr id="51" name="Rectangle: Rounded Corners 4">
            <a:extLst>
              <a:ext uri="{FF2B5EF4-FFF2-40B4-BE49-F238E27FC236}">
                <a16:creationId xmlns:a16="http://schemas.microsoft.com/office/drawing/2014/main" id="{556DBB30-17A7-4D10-B329-4A1BE93C6403}"/>
              </a:ext>
            </a:extLst>
          </p:cNvPr>
          <p:cNvSpPr/>
          <p:nvPr/>
        </p:nvSpPr>
        <p:spPr>
          <a:xfrm>
            <a:off x="625283" y="1332143"/>
            <a:ext cx="2560320" cy="2103120"/>
          </a:xfrm>
          <a:prstGeom prst="roundRect">
            <a:avLst/>
          </a:prstGeom>
          <a:noFill/>
          <a:ln w="25400" cap="flat" cmpd="sng" algn="ctr">
            <a:solidFill>
              <a:srgbClr val="FFC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Amazon Ember"/>
              <a:ea typeface="メイリオ"/>
              <a:cs typeface="+mn-cs"/>
            </a:endParaRPr>
          </a:p>
        </p:txBody>
      </p:sp>
      <p:sp>
        <p:nvSpPr>
          <p:cNvPr id="53" name="Rectangle: Rounded Corners 20">
            <a:extLst>
              <a:ext uri="{FF2B5EF4-FFF2-40B4-BE49-F238E27FC236}">
                <a16:creationId xmlns:a16="http://schemas.microsoft.com/office/drawing/2014/main" id="{5B548CE7-E106-4406-A79F-36B93EA68EE6}"/>
              </a:ext>
            </a:extLst>
          </p:cNvPr>
          <p:cNvSpPr/>
          <p:nvPr/>
        </p:nvSpPr>
        <p:spPr>
          <a:xfrm>
            <a:off x="3428062" y="1332143"/>
            <a:ext cx="2560320" cy="914400"/>
          </a:xfrm>
          <a:prstGeom prst="roundRect">
            <a:avLst>
              <a:gd name="adj" fmla="val 4396"/>
            </a:avLst>
          </a:prstGeom>
          <a:noFill/>
          <a:ln w="28575" cap="flat" cmpd="sng" algn="ctr">
            <a:noFill/>
            <a:prstDash val="solid"/>
            <a:miter lim="800000"/>
          </a:ln>
          <a:effectLst/>
        </p:spPr>
        <p:txBody>
          <a:bodyPr wrap="none" lIns="0" tIns="0" rIns="0" bIns="0" anchor="ctr" anchorCtr="0"/>
          <a:lstStyle/>
          <a:p>
            <a:pPr marL="0" marR="0" lvl="0" indent="0" algn="ctr" defTabSz="914400" eaLnBrk="1" fontAlgn="auto" latinLnBrk="0" hangingPunct="1">
              <a:lnSpc>
                <a:spcPct val="100000"/>
              </a:lnSpc>
              <a:spcBef>
                <a:spcPts val="0"/>
              </a:spcBef>
              <a:spcAft>
                <a:spcPts val="0"/>
              </a:spcAft>
              <a:buClrTx/>
              <a:buSzTx/>
              <a:buFontTx/>
              <a:buNone/>
              <a:tabLst/>
              <a:defRPr sz="2400" b="1" kern="1200">
                <a:ln>
                  <a:noFill/>
                </a:ln>
                <a:solidFill>
                  <a:srgbClr val="FFC000"/>
                </a:solidFill>
                <a:effectLst/>
                <a:uLnTx/>
                <a:uFillTx/>
                <a:latin typeface="Amazon Ember"/>
                <a:ea typeface="+mn-ea"/>
                <a:cs typeface="+mn-cs"/>
              </a:defRPr>
            </a:pPr>
            <a:r>
              <a:rPr kumimoji="0" sz="2400" b="1" i="0" u="none" strike="noStrike" kern="1200" cap="none" spc="0" normalizeH="0" baseline="0" noProof="0" dirty="0" err="1">
                <a:ln>
                  <a:noFill/>
                </a:ln>
                <a:solidFill>
                  <a:srgbClr val="FF9900"/>
                </a:solidFill>
                <a:effectLst/>
                <a:uLnTx/>
                <a:uFillTx/>
                <a:latin typeface="Amazon Ember"/>
                <a:ea typeface="メイリオ"/>
                <a:cs typeface="+mn-cs"/>
              </a:rPr>
              <a:t>プライバシ</a:t>
            </a:r>
            <a:r>
              <a:rPr kumimoji="0" sz="2400" b="1" i="0" u="none" strike="noStrike" kern="1200" cap="none" spc="0" normalizeH="0" baseline="0" noProof="0" dirty="0">
                <a:ln>
                  <a:noFill/>
                </a:ln>
                <a:solidFill>
                  <a:srgbClr val="FF9900"/>
                </a:solidFill>
                <a:effectLst/>
                <a:uLnTx/>
                <a:uFillTx/>
                <a:latin typeface="Amazon Ember"/>
                <a:ea typeface="メイリオ"/>
                <a:cs typeface="+mn-cs"/>
              </a:rPr>
              <a:t>ー &amp;</a:t>
            </a:r>
          </a:p>
          <a:p>
            <a:pPr marL="0" marR="0" lvl="0" indent="0" algn="ctr" defTabSz="914400" eaLnBrk="1" fontAlgn="auto" latinLnBrk="0" hangingPunct="1">
              <a:lnSpc>
                <a:spcPct val="100000"/>
              </a:lnSpc>
              <a:spcBef>
                <a:spcPts val="0"/>
              </a:spcBef>
              <a:spcAft>
                <a:spcPts val="0"/>
              </a:spcAft>
              <a:buClrTx/>
              <a:buSzTx/>
              <a:buFontTx/>
              <a:buNone/>
              <a:tabLst/>
              <a:defRPr sz="2400" b="1" kern="1200">
                <a:ln>
                  <a:noFill/>
                </a:ln>
                <a:solidFill>
                  <a:srgbClr val="FFC000"/>
                </a:solidFill>
                <a:effectLst/>
                <a:uLnTx/>
                <a:uFillTx/>
                <a:latin typeface="Amazon Ember"/>
                <a:ea typeface="+mn-ea"/>
                <a:cs typeface="+mn-cs"/>
              </a:defRPr>
            </a:pPr>
            <a:r>
              <a:rPr kumimoji="0" sz="2400" b="1" i="0" u="none" strike="noStrike" kern="1200" cap="none" spc="0" normalizeH="0" baseline="0" noProof="0" dirty="0" err="1">
                <a:ln>
                  <a:noFill/>
                </a:ln>
                <a:solidFill>
                  <a:srgbClr val="FF9900"/>
                </a:solidFill>
                <a:effectLst/>
                <a:uLnTx/>
                <a:uFillTx/>
                <a:latin typeface="Amazon Ember"/>
                <a:ea typeface="メイリオ"/>
                <a:cs typeface="+mn-cs"/>
              </a:rPr>
              <a:t>セキュリティ</a:t>
            </a:r>
            <a:endParaRPr kumimoji="0" sz="2400" b="1" i="0" u="none" strike="noStrike" kern="1200" cap="none" spc="0" normalizeH="0" baseline="0" noProof="0" dirty="0">
              <a:ln>
                <a:noFill/>
              </a:ln>
              <a:solidFill>
                <a:srgbClr val="FF9900"/>
              </a:solidFill>
              <a:effectLst/>
              <a:uLnTx/>
              <a:uFillTx/>
              <a:latin typeface="Amazon Ember"/>
              <a:ea typeface="メイリオ"/>
              <a:cs typeface="+mn-cs"/>
            </a:endParaRPr>
          </a:p>
        </p:txBody>
      </p:sp>
      <p:sp>
        <p:nvSpPr>
          <p:cNvPr id="55" name="Rectangle: Rounded Corners 43">
            <a:extLst>
              <a:ext uri="{FF2B5EF4-FFF2-40B4-BE49-F238E27FC236}">
                <a16:creationId xmlns:a16="http://schemas.microsoft.com/office/drawing/2014/main" id="{47DADA83-0032-41F5-9E55-4AE1983A3814}"/>
              </a:ext>
            </a:extLst>
          </p:cNvPr>
          <p:cNvSpPr/>
          <p:nvPr/>
        </p:nvSpPr>
        <p:spPr>
          <a:xfrm>
            <a:off x="3428062" y="1332143"/>
            <a:ext cx="2560320" cy="2103120"/>
          </a:xfrm>
          <a:prstGeom prst="roundRect">
            <a:avLst/>
          </a:prstGeom>
          <a:noFill/>
          <a:ln w="25400" cap="flat" cmpd="sng" algn="ctr">
            <a:solidFill>
              <a:srgbClr val="FFC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Amazon Ember"/>
              <a:ea typeface="メイリオ"/>
              <a:cs typeface="+mn-cs"/>
            </a:endParaRPr>
          </a:p>
        </p:txBody>
      </p:sp>
      <p:sp>
        <p:nvSpPr>
          <p:cNvPr id="57" name="Rectangle: Rounded Corners 10">
            <a:extLst>
              <a:ext uri="{FF2B5EF4-FFF2-40B4-BE49-F238E27FC236}">
                <a16:creationId xmlns:a16="http://schemas.microsoft.com/office/drawing/2014/main" id="{A46F033A-238C-4551-B470-C990B16C0FE9}"/>
              </a:ext>
            </a:extLst>
          </p:cNvPr>
          <p:cNvSpPr/>
          <p:nvPr/>
        </p:nvSpPr>
        <p:spPr>
          <a:xfrm>
            <a:off x="6230841" y="1332143"/>
            <a:ext cx="2560320" cy="914400"/>
          </a:xfrm>
          <a:prstGeom prst="roundRect">
            <a:avLst>
              <a:gd name="adj" fmla="val 4396"/>
            </a:avLst>
          </a:prstGeom>
          <a:noFill/>
          <a:ln w="28575" cap="flat" cmpd="sng" algn="ctr">
            <a:noFill/>
            <a:prstDash val="solid"/>
            <a:miter lim="800000"/>
          </a:ln>
          <a:effectLst/>
        </p:spPr>
        <p:txBody>
          <a:bodyPr wrap="none" lIns="0" tIns="0" rIns="0" bIns="0" anchor="ctr" anchorCtr="0"/>
          <a:lstStyle/>
          <a:p>
            <a:pPr marL="0" marR="0" lvl="0" indent="0" algn="ctr" defTabSz="914400" eaLnBrk="1" fontAlgn="auto" latinLnBrk="0" hangingPunct="1">
              <a:lnSpc>
                <a:spcPct val="100000"/>
              </a:lnSpc>
              <a:spcBef>
                <a:spcPts val="0"/>
              </a:spcBef>
              <a:spcAft>
                <a:spcPts val="0"/>
              </a:spcAft>
              <a:buClrTx/>
              <a:buSzTx/>
              <a:buFontTx/>
              <a:buNone/>
              <a:tabLst/>
              <a:defRPr sz="2400" b="1">
                <a:solidFill>
                  <a:srgbClr val="FFC000"/>
                </a:solidFill>
                <a:latin typeface="Amazon Ember"/>
              </a:defRPr>
            </a:pPr>
            <a:r>
              <a:rPr kumimoji="0" sz="2400" b="1" i="0" u="none" strike="noStrike" kern="0" cap="none" spc="0" normalizeH="0" baseline="0" noProof="0" dirty="0" err="1">
                <a:ln>
                  <a:noFill/>
                </a:ln>
                <a:solidFill>
                  <a:srgbClr val="FF9900"/>
                </a:solidFill>
                <a:effectLst/>
                <a:uLnTx/>
                <a:uFillTx/>
                <a:latin typeface="Amazon Ember"/>
                <a:ea typeface="メイリオ"/>
                <a:cs typeface="+mn-cs"/>
              </a:rPr>
              <a:t>安全性</a:t>
            </a:r>
            <a:endParaRPr kumimoji="0" sz="2400" b="1" i="0" u="none" strike="noStrike" kern="0" cap="none" spc="0" normalizeH="0" baseline="0" noProof="0" dirty="0">
              <a:ln>
                <a:noFill/>
              </a:ln>
              <a:solidFill>
                <a:srgbClr val="FF9900"/>
              </a:solidFill>
              <a:effectLst/>
              <a:uLnTx/>
              <a:uFillTx/>
              <a:latin typeface="Amazon Ember"/>
              <a:ea typeface="メイリオ"/>
              <a:cs typeface="+mn-cs"/>
            </a:endParaRPr>
          </a:p>
        </p:txBody>
      </p:sp>
      <p:sp>
        <p:nvSpPr>
          <p:cNvPr id="59" name="Rectangle: Rounded Corners 44">
            <a:extLst>
              <a:ext uri="{FF2B5EF4-FFF2-40B4-BE49-F238E27FC236}">
                <a16:creationId xmlns:a16="http://schemas.microsoft.com/office/drawing/2014/main" id="{F42455E7-31E0-45A6-960D-3E54E89DAB18}"/>
              </a:ext>
            </a:extLst>
          </p:cNvPr>
          <p:cNvSpPr/>
          <p:nvPr/>
        </p:nvSpPr>
        <p:spPr>
          <a:xfrm>
            <a:off x="6230841" y="1332143"/>
            <a:ext cx="2560320" cy="2103120"/>
          </a:xfrm>
          <a:prstGeom prst="roundRect">
            <a:avLst/>
          </a:prstGeom>
          <a:noFill/>
          <a:ln w="25400" cap="flat" cmpd="sng" algn="ctr">
            <a:solidFill>
              <a:srgbClr val="FFC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Amazon Ember"/>
              <a:ea typeface="メイリオ"/>
              <a:cs typeface="+mn-cs"/>
            </a:endParaRPr>
          </a:p>
        </p:txBody>
      </p:sp>
      <p:sp>
        <p:nvSpPr>
          <p:cNvPr id="61" name="Rectangle: Rounded Corners 63">
            <a:extLst>
              <a:ext uri="{FF2B5EF4-FFF2-40B4-BE49-F238E27FC236}">
                <a16:creationId xmlns:a16="http://schemas.microsoft.com/office/drawing/2014/main" id="{242D40A5-4F06-45D8-B59B-341D9F43C40C}"/>
              </a:ext>
            </a:extLst>
          </p:cNvPr>
          <p:cNvSpPr/>
          <p:nvPr/>
        </p:nvSpPr>
        <p:spPr>
          <a:xfrm>
            <a:off x="9033619" y="1332143"/>
            <a:ext cx="2560320" cy="914400"/>
          </a:xfrm>
          <a:prstGeom prst="roundRect">
            <a:avLst>
              <a:gd name="adj" fmla="val 4396"/>
            </a:avLst>
          </a:prstGeom>
          <a:noFill/>
          <a:ln w="28575" cap="flat" cmpd="sng" algn="ctr">
            <a:noFill/>
            <a:prstDash val="solid"/>
            <a:miter lim="800000"/>
          </a:ln>
          <a:effectLst/>
        </p:spPr>
        <p:txBody>
          <a:bodyPr wrap="none" lIns="0" tIns="0" rIns="0" bIns="0" anchor="ctr" anchorCtr="0"/>
          <a:lstStyle/>
          <a:p>
            <a:pPr marL="0" marR="0" lvl="0" indent="0" algn="ctr" defTabSz="914400" eaLnBrk="1" fontAlgn="auto" latinLnBrk="0" hangingPunct="1">
              <a:lnSpc>
                <a:spcPct val="100000"/>
              </a:lnSpc>
              <a:spcBef>
                <a:spcPts val="0"/>
              </a:spcBef>
              <a:spcAft>
                <a:spcPts val="0"/>
              </a:spcAft>
              <a:buClrTx/>
              <a:buSzTx/>
              <a:buFontTx/>
              <a:buNone/>
              <a:tabLst/>
              <a:defRPr sz="2400" b="1" kern="1200">
                <a:ln>
                  <a:noFill/>
                </a:ln>
                <a:solidFill>
                  <a:srgbClr val="FFC000"/>
                </a:solidFill>
                <a:effectLst/>
                <a:uLnTx/>
                <a:uFillTx/>
                <a:latin typeface="Amazon Ember"/>
                <a:ea typeface="+mn-ea"/>
                <a:cs typeface="+mn-cs"/>
              </a:defRPr>
            </a:pPr>
            <a:r>
              <a:rPr kumimoji="0" sz="2400" b="1" i="0" u="none" strike="noStrike" kern="1200" cap="none" spc="0" normalizeH="0" baseline="0" noProof="0" dirty="0" err="1">
                <a:ln>
                  <a:noFill/>
                </a:ln>
                <a:solidFill>
                  <a:srgbClr val="FF9900"/>
                </a:solidFill>
                <a:effectLst/>
                <a:uLnTx/>
                <a:uFillTx/>
                <a:latin typeface="Amazon Ember"/>
                <a:ea typeface="メイリオ"/>
                <a:cs typeface="+mn-cs"/>
              </a:rPr>
              <a:t>公平さ</a:t>
            </a:r>
            <a:endParaRPr kumimoji="0" sz="2400" b="1" i="0" u="none" strike="noStrike" kern="1200" cap="none" spc="0" normalizeH="0" baseline="0" noProof="0" dirty="0">
              <a:ln>
                <a:noFill/>
              </a:ln>
              <a:solidFill>
                <a:srgbClr val="FF9900"/>
              </a:solidFill>
              <a:effectLst/>
              <a:uLnTx/>
              <a:uFillTx/>
              <a:latin typeface="Amazon Ember"/>
              <a:ea typeface="メイリオ"/>
              <a:cs typeface="+mn-cs"/>
            </a:endParaRPr>
          </a:p>
        </p:txBody>
      </p:sp>
      <p:sp>
        <p:nvSpPr>
          <p:cNvPr id="62" name="Rectangle: Rounded Corners 42">
            <a:extLst>
              <a:ext uri="{FF2B5EF4-FFF2-40B4-BE49-F238E27FC236}">
                <a16:creationId xmlns:a16="http://schemas.microsoft.com/office/drawing/2014/main" id="{F5A913EB-F78E-40E9-9AC0-C078A11F0C8C}"/>
              </a:ext>
            </a:extLst>
          </p:cNvPr>
          <p:cNvSpPr/>
          <p:nvPr/>
        </p:nvSpPr>
        <p:spPr>
          <a:xfrm>
            <a:off x="10221100" y="2518154"/>
            <a:ext cx="2560320" cy="1097280"/>
          </a:xfrm>
          <a:prstGeom prst="roundRect">
            <a:avLst>
              <a:gd name="adj" fmla="val 4396"/>
            </a:avLst>
          </a:prstGeom>
          <a:noFill/>
          <a:ln w="28575" cap="flat" cmpd="sng" algn="ctr">
            <a:noFill/>
            <a:prstDash val="solid"/>
            <a:miter lim="800000"/>
          </a:ln>
          <a:effectLst/>
        </p:spPr>
        <p:txBody>
          <a:bodyPr wrap="none" lIns="0" tIns="0" rIns="0" bIns="0" anchor="t" anchorCtr="0"/>
          <a:lstStyle/>
          <a:p>
            <a:pPr marL="0" marR="0" lvl="0" indent="0" algn="ctr" defTabSz="914400" eaLnBrk="1" fontAlgn="auto" latinLnBrk="0" hangingPunct="1">
              <a:lnSpc>
                <a:spcPct val="100000"/>
              </a:lnSpc>
              <a:spcBef>
                <a:spcPts val="0"/>
              </a:spcBef>
              <a:spcAft>
                <a:spcPts val="0"/>
              </a:spcAft>
              <a:buClrTx/>
              <a:buSzTx/>
              <a:buFontTx/>
              <a:buNone/>
              <a:tabLst/>
              <a:defRPr sz="1600">
                <a:effectLst/>
              </a:defRPr>
            </a:pPr>
            <a:endParaRPr kumimoji="0" sz="1600" b="0" i="0" u="none" strike="noStrike" kern="0" cap="none" spc="0" normalizeH="0" baseline="0" noProof="0" dirty="0">
              <a:ln>
                <a:noFill/>
              </a:ln>
              <a:effectLst/>
              <a:uLnTx/>
              <a:uFillTx/>
              <a:latin typeface="Amazon Ember"/>
              <a:ea typeface="メイリオ"/>
              <a:cs typeface="+mn-cs"/>
            </a:endParaRPr>
          </a:p>
        </p:txBody>
      </p:sp>
      <p:sp>
        <p:nvSpPr>
          <p:cNvPr id="63" name="Rectangle: Rounded Corners 45">
            <a:extLst>
              <a:ext uri="{FF2B5EF4-FFF2-40B4-BE49-F238E27FC236}">
                <a16:creationId xmlns:a16="http://schemas.microsoft.com/office/drawing/2014/main" id="{3309C280-A495-4676-8CE6-13B40D9822BB}"/>
              </a:ext>
            </a:extLst>
          </p:cNvPr>
          <p:cNvSpPr/>
          <p:nvPr/>
        </p:nvSpPr>
        <p:spPr>
          <a:xfrm>
            <a:off x="9033619" y="1332143"/>
            <a:ext cx="2560320" cy="2103120"/>
          </a:xfrm>
          <a:prstGeom prst="roundRect">
            <a:avLst/>
          </a:prstGeom>
          <a:noFill/>
          <a:ln w="25400" cap="flat" cmpd="sng" algn="ctr">
            <a:solidFill>
              <a:srgbClr val="FFC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Amazon Ember"/>
              <a:ea typeface="メイリオ"/>
              <a:cs typeface="+mn-cs"/>
            </a:endParaRPr>
          </a:p>
        </p:txBody>
      </p:sp>
      <p:sp>
        <p:nvSpPr>
          <p:cNvPr id="65" name="Rectangle: Rounded Corners 18">
            <a:extLst>
              <a:ext uri="{FF2B5EF4-FFF2-40B4-BE49-F238E27FC236}">
                <a16:creationId xmlns:a16="http://schemas.microsoft.com/office/drawing/2014/main" id="{2B2C3723-A9FE-46AD-A92D-5F1C08097195}"/>
              </a:ext>
            </a:extLst>
          </p:cNvPr>
          <p:cNvSpPr/>
          <p:nvPr/>
        </p:nvSpPr>
        <p:spPr>
          <a:xfrm>
            <a:off x="9033619" y="3962991"/>
            <a:ext cx="2560320" cy="914400"/>
          </a:xfrm>
          <a:prstGeom prst="roundRect">
            <a:avLst>
              <a:gd name="adj" fmla="val 4396"/>
            </a:avLst>
          </a:prstGeom>
          <a:noFill/>
          <a:ln w="28575" cap="flat" cmpd="sng" algn="ctr">
            <a:noFill/>
            <a:prstDash val="solid"/>
            <a:miter lim="800000"/>
          </a:ln>
          <a:effectLst/>
        </p:spPr>
        <p:txBody>
          <a:bodyPr wrap="none" lIns="0" tIns="0" rIns="0" bIns="0" anchor="ctr" anchorCtr="0"/>
          <a:lstStyle/>
          <a:p>
            <a:pPr marL="0" marR="0" lvl="0" indent="0" algn="ctr" defTabSz="914400" eaLnBrk="1" fontAlgn="auto" latinLnBrk="0" hangingPunct="1">
              <a:lnSpc>
                <a:spcPct val="100000"/>
              </a:lnSpc>
              <a:spcBef>
                <a:spcPts val="0"/>
              </a:spcBef>
              <a:spcAft>
                <a:spcPts val="0"/>
              </a:spcAft>
              <a:buClrTx/>
              <a:buSzTx/>
              <a:buFontTx/>
              <a:buNone/>
              <a:tabLst/>
              <a:defRPr sz="2400" b="1" kern="1200">
                <a:ln>
                  <a:noFill/>
                </a:ln>
                <a:solidFill>
                  <a:srgbClr val="FFC000"/>
                </a:solidFill>
                <a:effectLst/>
                <a:uLnTx/>
                <a:uFillTx/>
                <a:latin typeface="Amazon Ember"/>
                <a:ea typeface="+mn-ea"/>
                <a:cs typeface="+mn-cs"/>
              </a:defRPr>
            </a:pPr>
            <a:r>
              <a:rPr kumimoji="0" sz="2400" b="1" i="0" u="none" strike="noStrike" kern="1200" cap="none" spc="0" normalizeH="0" baseline="0" noProof="0" dirty="0" err="1">
                <a:ln>
                  <a:noFill/>
                </a:ln>
                <a:solidFill>
                  <a:srgbClr val="FF9900"/>
                </a:solidFill>
                <a:effectLst/>
                <a:uLnTx/>
                <a:uFillTx/>
                <a:latin typeface="Amazon Ember"/>
                <a:ea typeface="メイリオ"/>
                <a:cs typeface="+mn-cs"/>
              </a:rPr>
              <a:t>統治</a:t>
            </a:r>
            <a:endParaRPr kumimoji="0" sz="2400" b="1" i="0" u="none" strike="noStrike" kern="1200" cap="none" spc="0" normalizeH="0" baseline="0" noProof="0" dirty="0">
              <a:ln>
                <a:noFill/>
              </a:ln>
              <a:solidFill>
                <a:srgbClr val="FF9900"/>
              </a:solidFill>
              <a:effectLst/>
              <a:uLnTx/>
              <a:uFillTx/>
              <a:latin typeface="Amazon Ember"/>
              <a:ea typeface="メイリオ"/>
              <a:cs typeface="+mn-cs"/>
            </a:endParaRPr>
          </a:p>
        </p:txBody>
      </p:sp>
      <p:sp>
        <p:nvSpPr>
          <p:cNvPr id="67" name="Rectangle: Rounded Corners 46">
            <a:extLst>
              <a:ext uri="{FF2B5EF4-FFF2-40B4-BE49-F238E27FC236}">
                <a16:creationId xmlns:a16="http://schemas.microsoft.com/office/drawing/2014/main" id="{CA2A1D6A-7646-4D40-A58B-45D901D134EF}"/>
              </a:ext>
            </a:extLst>
          </p:cNvPr>
          <p:cNvSpPr/>
          <p:nvPr/>
        </p:nvSpPr>
        <p:spPr>
          <a:xfrm>
            <a:off x="9033619" y="3962991"/>
            <a:ext cx="2560320" cy="2103120"/>
          </a:xfrm>
          <a:prstGeom prst="roundRect">
            <a:avLst/>
          </a:prstGeom>
          <a:noFill/>
          <a:ln w="25400" cap="flat" cmpd="sng" algn="ctr">
            <a:solidFill>
              <a:srgbClr val="FFC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Amazon Ember"/>
              <a:ea typeface="メイリオ"/>
              <a:cs typeface="+mn-cs"/>
            </a:endParaRPr>
          </a:p>
        </p:txBody>
      </p:sp>
      <p:sp>
        <p:nvSpPr>
          <p:cNvPr id="69" name="Rectangle: Rounded Corners 19">
            <a:extLst>
              <a:ext uri="{FF2B5EF4-FFF2-40B4-BE49-F238E27FC236}">
                <a16:creationId xmlns:a16="http://schemas.microsoft.com/office/drawing/2014/main" id="{EFDC7C3F-58BF-4504-9BD5-16499CD579EF}"/>
              </a:ext>
            </a:extLst>
          </p:cNvPr>
          <p:cNvSpPr/>
          <p:nvPr/>
        </p:nvSpPr>
        <p:spPr>
          <a:xfrm>
            <a:off x="6230841" y="3962991"/>
            <a:ext cx="2560320" cy="914400"/>
          </a:xfrm>
          <a:prstGeom prst="roundRect">
            <a:avLst>
              <a:gd name="adj" fmla="val 4396"/>
            </a:avLst>
          </a:prstGeom>
          <a:noFill/>
          <a:ln w="28575" cap="flat" cmpd="sng" algn="ctr">
            <a:noFill/>
            <a:prstDash val="solid"/>
            <a:miter lim="800000"/>
          </a:ln>
          <a:effectLst/>
        </p:spPr>
        <p:txBody>
          <a:bodyPr wrap="none" lIns="0" tIns="0" rIns="0" bIns="0" anchor="ctr" anchorCtr="0"/>
          <a:lstStyle/>
          <a:p>
            <a:pPr marL="0" marR="0" lvl="0" indent="0" algn="ctr" defTabSz="914400" eaLnBrk="1" fontAlgn="auto" latinLnBrk="0" hangingPunct="1">
              <a:lnSpc>
                <a:spcPct val="100000"/>
              </a:lnSpc>
              <a:spcBef>
                <a:spcPts val="0"/>
              </a:spcBef>
              <a:spcAft>
                <a:spcPts val="0"/>
              </a:spcAft>
              <a:buClrTx/>
              <a:buSzTx/>
              <a:buFontTx/>
              <a:buNone/>
              <a:tabLst/>
              <a:defRPr sz="2400" b="1" kern="1200">
                <a:ln>
                  <a:noFill/>
                </a:ln>
                <a:solidFill>
                  <a:srgbClr val="FFC000"/>
                </a:solidFill>
                <a:effectLst/>
                <a:uLnTx/>
                <a:uFillTx/>
                <a:latin typeface="Amazon Ember"/>
                <a:ea typeface="+mn-ea"/>
                <a:cs typeface="+mn-cs"/>
              </a:defRPr>
            </a:pPr>
            <a:r>
              <a:rPr kumimoji="0" sz="2400" b="1" i="0" u="none" strike="noStrike" kern="1200" cap="none" spc="0" normalizeH="0" baseline="0" noProof="0" dirty="0" err="1">
                <a:ln>
                  <a:noFill/>
                </a:ln>
                <a:solidFill>
                  <a:srgbClr val="FF9900"/>
                </a:solidFill>
                <a:effectLst/>
                <a:uLnTx/>
                <a:uFillTx/>
                <a:latin typeface="Amazon Ember"/>
                <a:ea typeface="メイリオ"/>
                <a:cs typeface="+mn-cs"/>
              </a:rPr>
              <a:t>透明性</a:t>
            </a:r>
            <a:endParaRPr kumimoji="0" sz="1400" b="1" i="0" u="none" strike="noStrike" kern="1200" cap="none" spc="0" normalizeH="0" baseline="0" noProof="0" dirty="0">
              <a:ln>
                <a:noFill/>
              </a:ln>
              <a:solidFill>
                <a:srgbClr val="FF9900"/>
              </a:solidFill>
              <a:effectLst/>
              <a:uLnTx/>
              <a:uFillTx/>
              <a:latin typeface="Amazon Ember"/>
              <a:ea typeface="メイリオ"/>
              <a:cs typeface="+mn-cs"/>
            </a:endParaRPr>
          </a:p>
        </p:txBody>
      </p:sp>
      <p:sp>
        <p:nvSpPr>
          <p:cNvPr id="71" name="Rectangle: Rounded Corners 47">
            <a:extLst>
              <a:ext uri="{FF2B5EF4-FFF2-40B4-BE49-F238E27FC236}">
                <a16:creationId xmlns:a16="http://schemas.microsoft.com/office/drawing/2014/main" id="{BCBC4059-CF23-481B-98F1-78DC47632D0F}"/>
              </a:ext>
            </a:extLst>
          </p:cNvPr>
          <p:cNvSpPr/>
          <p:nvPr/>
        </p:nvSpPr>
        <p:spPr>
          <a:xfrm>
            <a:off x="6230841" y="3962991"/>
            <a:ext cx="2560320" cy="2103120"/>
          </a:xfrm>
          <a:prstGeom prst="roundRect">
            <a:avLst/>
          </a:prstGeom>
          <a:noFill/>
          <a:ln w="25400" cap="flat" cmpd="sng" algn="ctr">
            <a:solidFill>
              <a:srgbClr val="FFC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Amazon Ember"/>
              <a:ea typeface="メイリオ"/>
              <a:cs typeface="+mn-cs"/>
            </a:endParaRPr>
          </a:p>
        </p:txBody>
      </p:sp>
      <p:sp>
        <p:nvSpPr>
          <p:cNvPr id="73" name="Rectangle: Rounded Corners 17">
            <a:extLst>
              <a:ext uri="{FF2B5EF4-FFF2-40B4-BE49-F238E27FC236}">
                <a16:creationId xmlns:a16="http://schemas.microsoft.com/office/drawing/2014/main" id="{6F8DF7A9-04BF-42A2-A1D5-F795D7415DCF}"/>
              </a:ext>
            </a:extLst>
          </p:cNvPr>
          <p:cNvSpPr/>
          <p:nvPr/>
        </p:nvSpPr>
        <p:spPr>
          <a:xfrm>
            <a:off x="625283" y="3962991"/>
            <a:ext cx="2560320" cy="914400"/>
          </a:xfrm>
          <a:prstGeom prst="roundRect">
            <a:avLst>
              <a:gd name="adj" fmla="val 4396"/>
            </a:avLst>
          </a:prstGeom>
          <a:noFill/>
          <a:ln w="28575" cap="flat" cmpd="sng" algn="ctr">
            <a:noFill/>
            <a:prstDash val="solid"/>
            <a:miter lim="800000"/>
          </a:ln>
          <a:effectLst/>
        </p:spPr>
        <p:txBody>
          <a:bodyPr wrap="none" lIns="0" tIns="0" rIns="0" bIns="0" anchor="ctr" anchorCtr="0"/>
          <a:lstStyle/>
          <a:p>
            <a:pPr marL="0" marR="0" lvl="0" indent="0" algn="ctr" defTabSz="914400" eaLnBrk="1" fontAlgn="auto" latinLnBrk="0" hangingPunct="1">
              <a:lnSpc>
                <a:spcPct val="100000"/>
              </a:lnSpc>
              <a:spcBef>
                <a:spcPts val="0"/>
              </a:spcBef>
              <a:spcAft>
                <a:spcPts val="0"/>
              </a:spcAft>
              <a:buClrTx/>
              <a:buSzTx/>
              <a:buFontTx/>
              <a:buNone/>
              <a:tabLst/>
              <a:defRPr sz="2400" b="1" kern="1200">
                <a:ln>
                  <a:noFill/>
                </a:ln>
                <a:solidFill>
                  <a:srgbClr val="FFC000"/>
                </a:solidFill>
                <a:effectLst/>
                <a:uLnTx/>
                <a:uFillTx/>
                <a:latin typeface="Amazon Ember"/>
                <a:ea typeface="+mn-ea"/>
                <a:cs typeface="+mn-cs"/>
              </a:defRPr>
            </a:pPr>
            <a:r>
              <a:rPr kumimoji="0" sz="2400" b="1" i="0" u="none" strike="noStrike" kern="1200" cap="none" spc="0" normalizeH="0" baseline="0" noProof="0" dirty="0" err="1">
                <a:ln>
                  <a:noFill/>
                </a:ln>
                <a:solidFill>
                  <a:srgbClr val="FF9900"/>
                </a:solidFill>
                <a:effectLst/>
                <a:uLnTx/>
                <a:uFillTx/>
                <a:latin typeface="Amazon Ember"/>
                <a:ea typeface="メイリオ"/>
                <a:cs typeface="+mn-cs"/>
              </a:rPr>
              <a:t>信憑性と</a:t>
            </a:r>
            <a:endParaRPr kumimoji="0" sz="2400" b="1" i="0" u="none" strike="noStrike" kern="1200" cap="none" spc="0" normalizeH="0" baseline="0" noProof="0" dirty="0">
              <a:ln>
                <a:noFill/>
              </a:ln>
              <a:solidFill>
                <a:srgbClr val="FF9900"/>
              </a:solidFill>
              <a:effectLst/>
              <a:uLnTx/>
              <a:uFillTx/>
              <a:latin typeface="Amazon Ember"/>
              <a:ea typeface="メイリオ"/>
              <a:cs typeface="+mn-cs"/>
            </a:endParaRPr>
          </a:p>
          <a:p>
            <a:pPr marL="0" marR="0" lvl="0" indent="0" algn="ctr" defTabSz="914400" eaLnBrk="1" fontAlgn="auto" latinLnBrk="0" hangingPunct="1">
              <a:lnSpc>
                <a:spcPct val="100000"/>
              </a:lnSpc>
              <a:spcBef>
                <a:spcPts val="0"/>
              </a:spcBef>
              <a:spcAft>
                <a:spcPts val="0"/>
              </a:spcAft>
              <a:buClrTx/>
              <a:buSzTx/>
              <a:buFontTx/>
              <a:buNone/>
              <a:tabLst/>
              <a:defRPr sz="2400" b="1" kern="1200">
                <a:ln>
                  <a:noFill/>
                </a:ln>
                <a:solidFill>
                  <a:srgbClr val="FFC000"/>
                </a:solidFill>
                <a:effectLst/>
                <a:uLnTx/>
                <a:uFillTx/>
                <a:latin typeface="Amazon Ember"/>
                <a:ea typeface="+mn-ea"/>
                <a:cs typeface="+mn-cs"/>
              </a:defRPr>
            </a:pPr>
            <a:r>
              <a:rPr kumimoji="0" sz="2400" b="1" i="0" u="none" strike="noStrike" kern="1200" cap="none" spc="0" normalizeH="0" baseline="0" noProof="0" dirty="0" err="1">
                <a:ln>
                  <a:noFill/>
                </a:ln>
                <a:solidFill>
                  <a:srgbClr val="FF9900"/>
                </a:solidFill>
                <a:effectLst/>
                <a:uLnTx/>
                <a:uFillTx/>
                <a:latin typeface="Amazon Ember"/>
                <a:ea typeface="メイリオ"/>
                <a:cs typeface="+mn-cs"/>
              </a:rPr>
              <a:t>ロバストネス</a:t>
            </a:r>
            <a:endParaRPr kumimoji="0" sz="2400" b="1" i="0" u="none" strike="noStrike" kern="1200" cap="none" spc="0" normalizeH="0" baseline="0" noProof="0" dirty="0">
              <a:ln>
                <a:noFill/>
              </a:ln>
              <a:solidFill>
                <a:srgbClr val="FF9900"/>
              </a:solidFill>
              <a:effectLst/>
              <a:uLnTx/>
              <a:uFillTx/>
              <a:latin typeface="Amazon Ember"/>
              <a:ea typeface="メイリオ"/>
              <a:cs typeface="+mn-cs"/>
            </a:endParaRPr>
          </a:p>
        </p:txBody>
      </p:sp>
      <p:sp>
        <p:nvSpPr>
          <p:cNvPr id="75" name="Rectangle: Rounded Corners 48">
            <a:extLst>
              <a:ext uri="{FF2B5EF4-FFF2-40B4-BE49-F238E27FC236}">
                <a16:creationId xmlns:a16="http://schemas.microsoft.com/office/drawing/2014/main" id="{0FD9F090-BC52-4871-A2C3-2E7D35F34E79}"/>
              </a:ext>
            </a:extLst>
          </p:cNvPr>
          <p:cNvSpPr/>
          <p:nvPr/>
        </p:nvSpPr>
        <p:spPr>
          <a:xfrm>
            <a:off x="625283" y="3962991"/>
            <a:ext cx="2560320" cy="2103120"/>
          </a:xfrm>
          <a:prstGeom prst="roundRect">
            <a:avLst/>
          </a:prstGeom>
          <a:noFill/>
          <a:ln w="25400" cap="flat" cmpd="sng" algn="ctr">
            <a:solidFill>
              <a:srgbClr val="FFC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Amazon Ember"/>
              <a:ea typeface="メイリオ"/>
              <a:cs typeface="+mn-cs"/>
            </a:endParaRPr>
          </a:p>
        </p:txBody>
      </p:sp>
      <p:sp>
        <p:nvSpPr>
          <p:cNvPr id="77" name="Rectangle: Rounded Corners 15">
            <a:extLst>
              <a:ext uri="{FF2B5EF4-FFF2-40B4-BE49-F238E27FC236}">
                <a16:creationId xmlns:a16="http://schemas.microsoft.com/office/drawing/2014/main" id="{440DEB6B-6A20-4FE9-AF5E-143B3A434F5F}"/>
              </a:ext>
            </a:extLst>
          </p:cNvPr>
          <p:cNvSpPr/>
          <p:nvPr/>
        </p:nvSpPr>
        <p:spPr>
          <a:xfrm>
            <a:off x="3428062" y="3962991"/>
            <a:ext cx="2560320" cy="914400"/>
          </a:xfrm>
          <a:prstGeom prst="roundRect">
            <a:avLst>
              <a:gd name="adj" fmla="val 4396"/>
            </a:avLst>
          </a:prstGeom>
          <a:noFill/>
          <a:ln w="28575" cap="flat" cmpd="sng" algn="ctr">
            <a:noFill/>
            <a:prstDash val="solid"/>
            <a:miter lim="800000"/>
          </a:ln>
          <a:effectLst/>
        </p:spPr>
        <p:txBody>
          <a:bodyPr wrap="none" lIns="0" tIns="0" rIns="0" bIns="0" anchor="ctr" anchorCtr="0"/>
          <a:lstStyle/>
          <a:p>
            <a:pPr marL="0" marR="0" lvl="0" indent="0" algn="ctr" defTabSz="914400" eaLnBrk="1" fontAlgn="auto" latinLnBrk="0" hangingPunct="1">
              <a:lnSpc>
                <a:spcPct val="100000"/>
              </a:lnSpc>
              <a:spcBef>
                <a:spcPts val="0"/>
              </a:spcBef>
              <a:spcAft>
                <a:spcPts val="0"/>
              </a:spcAft>
              <a:buClrTx/>
              <a:buSzTx/>
              <a:buFontTx/>
              <a:buNone/>
              <a:tabLst/>
              <a:defRPr sz="2400" b="1" kern="1200">
                <a:ln>
                  <a:noFill/>
                </a:ln>
                <a:solidFill>
                  <a:srgbClr val="FFC000"/>
                </a:solidFill>
                <a:effectLst/>
                <a:uLnTx/>
                <a:uFillTx/>
                <a:latin typeface="Amazon Ember"/>
                <a:ea typeface="+mn-ea"/>
                <a:cs typeface="+mn-cs"/>
              </a:defRPr>
            </a:pPr>
            <a:r>
              <a:rPr kumimoji="0" sz="2400" b="1" i="0" u="none" strike="noStrike" kern="1200" cap="none" spc="0" normalizeH="0" baseline="0" noProof="0" dirty="0" err="1">
                <a:ln>
                  <a:noFill/>
                </a:ln>
                <a:solidFill>
                  <a:srgbClr val="FF9900"/>
                </a:solidFill>
                <a:effectLst/>
                <a:uLnTx/>
                <a:uFillTx/>
                <a:latin typeface="Amazon Ember"/>
                <a:ea typeface="メイリオ"/>
                <a:cs typeface="+mn-cs"/>
              </a:rPr>
              <a:t>説明可能性</a:t>
            </a:r>
            <a:endParaRPr kumimoji="0" sz="2400" b="1" i="0" u="none" strike="noStrike" kern="1200" cap="none" spc="0" normalizeH="0" baseline="0" noProof="0" dirty="0">
              <a:ln>
                <a:noFill/>
              </a:ln>
              <a:solidFill>
                <a:srgbClr val="FF9900"/>
              </a:solidFill>
              <a:effectLst/>
              <a:uLnTx/>
              <a:uFillTx/>
              <a:latin typeface="Amazon Ember"/>
              <a:ea typeface="メイリオ"/>
              <a:cs typeface="+mn-cs"/>
            </a:endParaRPr>
          </a:p>
        </p:txBody>
      </p:sp>
      <p:sp>
        <p:nvSpPr>
          <p:cNvPr id="78" name="Rectangle: Rounded Corners 36">
            <a:extLst>
              <a:ext uri="{FF2B5EF4-FFF2-40B4-BE49-F238E27FC236}">
                <a16:creationId xmlns:a16="http://schemas.microsoft.com/office/drawing/2014/main" id="{F30231CF-1756-4018-97D6-0D2FB096ACC2}"/>
              </a:ext>
            </a:extLst>
          </p:cNvPr>
          <p:cNvSpPr/>
          <p:nvPr/>
        </p:nvSpPr>
        <p:spPr>
          <a:xfrm>
            <a:off x="3428062" y="6408495"/>
            <a:ext cx="2560320" cy="1097280"/>
          </a:xfrm>
          <a:prstGeom prst="roundRect">
            <a:avLst>
              <a:gd name="adj" fmla="val 4396"/>
            </a:avLst>
          </a:prstGeom>
          <a:noFill/>
          <a:ln w="28575" cap="flat" cmpd="sng" algn="ctr">
            <a:noFill/>
            <a:prstDash val="solid"/>
            <a:miter lim="800000"/>
          </a:ln>
          <a:effectLst/>
        </p:spPr>
        <p:txBody>
          <a:bodyPr wrap="none" lIns="0" tIns="0" rIns="0" bIns="0" anchor="t" anchorCtr="0"/>
          <a:lstStyle/>
          <a:p>
            <a:pPr marL="0" marR="0" lvl="0" indent="0" algn="ctr" defTabSz="914400" eaLnBrk="1" fontAlgn="auto" latinLnBrk="0" hangingPunct="1">
              <a:lnSpc>
                <a:spcPct val="100000"/>
              </a:lnSpc>
              <a:spcBef>
                <a:spcPts val="0"/>
              </a:spcBef>
              <a:spcAft>
                <a:spcPts val="0"/>
              </a:spcAft>
              <a:buClrTx/>
              <a:buSzTx/>
              <a:buFontTx/>
              <a:buNone/>
              <a:tabLst/>
              <a:defRPr sz="1600">
                <a:effectLst/>
              </a:defRPr>
            </a:pPr>
            <a:endParaRPr kumimoji="0" sz="1600" b="0" i="0" u="none" strike="noStrike" kern="0" cap="none" spc="0" normalizeH="0" baseline="0" noProof="0" dirty="0">
              <a:ln>
                <a:noFill/>
              </a:ln>
              <a:effectLst/>
              <a:uLnTx/>
              <a:uFillTx/>
              <a:latin typeface="Amazon Ember"/>
              <a:ea typeface="メイリオ"/>
              <a:cs typeface="+mn-cs"/>
            </a:endParaRPr>
          </a:p>
        </p:txBody>
      </p:sp>
      <p:sp>
        <p:nvSpPr>
          <p:cNvPr id="79" name="Rectangle: Rounded Corners 49">
            <a:extLst>
              <a:ext uri="{FF2B5EF4-FFF2-40B4-BE49-F238E27FC236}">
                <a16:creationId xmlns:a16="http://schemas.microsoft.com/office/drawing/2014/main" id="{45E4122E-9C11-43AB-BD40-210832D762BE}"/>
              </a:ext>
            </a:extLst>
          </p:cNvPr>
          <p:cNvSpPr/>
          <p:nvPr/>
        </p:nvSpPr>
        <p:spPr>
          <a:xfrm>
            <a:off x="3428062" y="3962991"/>
            <a:ext cx="2560320" cy="2103120"/>
          </a:xfrm>
          <a:prstGeom prst="roundRect">
            <a:avLst/>
          </a:prstGeom>
          <a:noFill/>
          <a:ln w="25400" cap="flat" cmpd="sng" algn="ctr">
            <a:solidFill>
              <a:srgbClr val="FFC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Amazon Ember"/>
              <a:ea typeface="メイリオ"/>
              <a:cs typeface="+mn-cs"/>
            </a:endParaRPr>
          </a:p>
        </p:txBody>
      </p:sp>
      <p:sp>
        <p:nvSpPr>
          <p:cNvPr id="82" name="テキスト ボックス 81">
            <a:extLst>
              <a:ext uri="{FF2B5EF4-FFF2-40B4-BE49-F238E27FC236}">
                <a16:creationId xmlns:a16="http://schemas.microsoft.com/office/drawing/2014/main" id="{4FABE202-D5BC-4995-9AF5-FFBE84E564DC}"/>
              </a:ext>
            </a:extLst>
          </p:cNvPr>
          <p:cNvSpPr txBox="1"/>
          <p:nvPr/>
        </p:nvSpPr>
        <p:spPr>
          <a:xfrm>
            <a:off x="3460790" y="2460277"/>
            <a:ext cx="2494863" cy="923330"/>
          </a:xfrm>
          <a:prstGeom prst="rect">
            <a:avLst/>
          </a:prstGeom>
          <a:noFill/>
        </p:spPr>
        <p:txBody>
          <a:bodyPr wrap="square" lIns="0" rIns="0" rtlCol="0">
            <a:spAutoFit/>
          </a:bodyPr>
          <a:lstStyle/>
          <a:p>
            <a:pPr algn="ctr"/>
            <a:r>
              <a:rPr kumimoji="1" lang="ja-JP" altLang="en-US" dirty="0">
                <a:latin typeface="メイリオ" panose="020B0604030504040204" pitchFamily="50" charset="-128"/>
                <a:ea typeface="メイリオ" panose="020B0604030504040204" pitchFamily="50" charset="-128"/>
              </a:rPr>
              <a:t>適切に入手し保護</a:t>
            </a:r>
          </a:p>
          <a:p>
            <a:pPr algn="ctr"/>
            <a:r>
              <a:rPr kumimoji="1" lang="ja-JP" altLang="en-US" dirty="0">
                <a:latin typeface="メイリオ" panose="020B0604030504040204" pitchFamily="50" charset="-128"/>
                <a:ea typeface="メイリオ" panose="020B0604030504040204" pitchFamily="50" charset="-128"/>
              </a:rPr>
              <a:t>されたデータとモデル</a:t>
            </a:r>
          </a:p>
          <a:p>
            <a:pPr algn="ctr"/>
            <a:endParaRPr kumimoji="1" lang="ja-JP" altLang="en-US" dirty="0" err="1">
              <a:latin typeface="メイリオ" panose="020B0604030504040204" pitchFamily="50" charset="-128"/>
              <a:ea typeface="メイリオ" panose="020B0604030504040204" pitchFamily="50" charset="-128"/>
            </a:endParaRPr>
          </a:p>
        </p:txBody>
      </p:sp>
      <p:sp>
        <p:nvSpPr>
          <p:cNvPr id="83" name="テキスト ボックス 82">
            <a:extLst>
              <a:ext uri="{FF2B5EF4-FFF2-40B4-BE49-F238E27FC236}">
                <a16:creationId xmlns:a16="http://schemas.microsoft.com/office/drawing/2014/main" id="{41D7FB33-38F8-4762-B160-529A85D7F141}"/>
              </a:ext>
            </a:extLst>
          </p:cNvPr>
          <p:cNvSpPr txBox="1"/>
          <p:nvPr/>
        </p:nvSpPr>
        <p:spPr>
          <a:xfrm>
            <a:off x="690740" y="2460277"/>
            <a:ext cx="2494863" cy="646331"/>
          </a:xfrm>
          <a:prstGeom prst="rect">
            <a:avLst/>
          </a:prstGeom>
          <a:noFill/>
        </p:spPr>
        <p:txBody>
          <a:bodyPr wrap="square" lIns="0" rIns="0" rtlCol="0">
            <a:spAutoFit/>
          </a:bodyPr>
          <a:lstStyle/>
          <a:p>
            <a:pPr algn="ctr"/>
            <a:r>
              <a:rPr kumimoji="1" lang="en-US" altLang="ja-JP" dirty="0">
                <a:latin typeface="メイリオ" panose="020B0604030504040204" pitchFamily="50" charset="-128"/>
                <a:ea typeface="メイリオ" panose="020B0604030504040204" pitchFamily="50" charset="-128"/>
              </a:rPr>
              <a:t>AI </a:t>
            </a:r>
            <a:r>
              <a:rPr kumimoji="1" lang="ja-JP" altLang="en-US" dirty="0">
                <a:latin typeface="メイリオ" panose="020B0604030504040204" pitchFamily="50" charset="-128"/>
                <a:ea typeface="メイリオ" panose="020B0604030504040204" pitchFamily="50" charset="-128"/>
              </a:rPr>
              <a:t>の監視と統制を</a:t>
            </a:r>
            <a:br>
              <a:rPr kumimoji="1" lang="ja-JP" altLang="en-US"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行うメカニズム</a:t>
            </a:r>
          </a:p>
        </p:txBody>
      </p:sp>
      <p:sp>
        <p:nvSpPr>
          <p:cNvPr id="84" name="テキスト ボックス 83">
            <a:extLst>
              <a:ext uri="{FF2B5EF4-FFF2-40B4-BE49-F238E27FC236}">
                <a16:creationId xmlns:a16="http://schemas.microsoft.com/office/drawing/2014/main" id="{21BFB30E-2D54-4BAC-95E9-6A7782D6F6AF}"/>
              </a:ext>
            </a:extLst>
          </p:cNvPr>
          <p:cNvSpPr txBox="1"/>
          <p:nvPr/>
        </p:nvSpPr>
        <p:spPr>
          <a:xfrm>
            <a:off x="6280751" y="2460277"/>
            <a:ext cx="2494863"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sz="1600">
                <a:effectLst/>
              </a:defRPr>
            </a:pPr>
            <a:r>
              <a:rPr kumimoji="0" lang="ja-JP" altLang="en-US" sz="1800" b="0" i="0" u="none" strike="noStrike" kern="0" cap="none" spc="0" normalizeH="0" baseline="0" noProof="0" dirty="0">
                <a:ln>
                  <a:noFill/>
                </a:ln>
                <a:effectLst/>
                <a:uLnTx/>
                <a:uFillTx/>
                <a:latin typeface="Amazon Ember"/>
                <a:ea typeface="メイリオ"/>
                <a:cs typeface="+mn-cs"/>
              </a:rPr>
              <a:t>有害な出力と</a:t>
            </a:r>
          </a:p>
          <a:p>
            <a:pPr marL="0" marR="0" lvl="0" indent="0" algn="ctr" defTabSz="914400" eaLnBrk="1" fontAlgn="auto" latinLnBrk="0" hangingPunct="1">
              <a:lnSpc>
                <a:spcPct val="100000"/>
              </a:lnSpc>
              <a:spcBef>
                <a:spcPts val="0"/>
              </a:spcBef>
              <a:spcAft>
                <a:spcPts val="0"/>
              </a:spcAft>
              <a:buClrTx/>
              <a:buSzTx/>
              <a:buFontTx/>
              <a:buNone/>
              <a:tabLst/>
              <a:defRPr sz="1600">
                <a:effectLst/>
              </a:defRPr>
            </a:pPr>
            <a:r>
              <a:rPr kumimoji="0" lang="ja-JP" altLang="en-US" sz="1800" b="0" i="0" u="none" strike="noStrike" kern="0" cap="none" spc="0" normalizeH="0" baseline="0" noProof="0" dirty="0">
                <a:ln>
                  <a:noFill/>
                </a:ln>
                <a:effectLst/>
                <a:uLnTx/>
                <a:uFillTx/>
                <a:latin typeface="Amazon Ember"/>
                <a:ea typeface="メイリオ"/>
                <a:cs typeface="+mn-cs"/>
              </a:rPr>
              <a:t>誤用の防止</a:t>
            </a:r>
          </a:p>
        </p:txBody>
      </p:sp>
      <p:sp>
        <p:nvSpPr>
          <p:cNvPr id="85" name="テキスト ボックス 84">
            <a:extLst>
              <a:ext uri="{FF2B5EF4-FFF2-40B4-BE49-F238E27FC236}">
                <a16:creationId xmlns:a16="http://schemas.microsoft.com/office/drawing/2014/main" id="{E91AEC08-8079-433A-9D61-3811513599FB}"/>
              </a:ext>
            </a:extLst>
          </p:cNvPr>
          <p:cNvSpPr txBox="1"/>
          <p:nvPr/>
        </p:nvSpPr>
        <p:spPr>
          <a:xfrm>
            <a:off x="9099076" y="2460277"/>
            <a:ext cx="2494863"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sz="1600">
                <a:effectLst/>
              </a:defRPr>
            </a:pPr>
            <a:r>
              <a:rPr kumimoji="0" lang="ja-JP" altLang="en-US" sz="1800" b="0" i="0" u="none" strike="noStrike" kern="0" cap="none" spc="0" normalizeH="0" baseline="0" noProof="0" dirty="0">
                <a:ln>
                  <a:noFill/>
                </a:ln>
                <a:effectLst/>
                <a:uLnTx/>
                <a:uFillTx/>
                <a:latin typeface="Amazon Ember"/>
                <a:ea typeface="メイリオ"/>
                <a:cs typeface="+mn-cs"/>
              </a:rPr>
              <a:t>異なるグループに</a:t>
            </a:r>
          </a:p>
          <a:p>
            <a:pPr marL="0" marR="0" lvl="0" indent="0" algn="ctr" defTabSz="914400" eaLnBrk="1" fontAlgn="auto" latinLnBrk="0" hangingPunct="1">
              <a:lnSpc>
                <a:spcPct val="100000"/>
              </a:lnSpc>
              <a:spcBef>
                <a:spcPts val="0"/>
              </a:spcBef>
              <a:spcAft>
                <a:spcPts val="0"/>
              </a:spcAft>
              <a:buClrTx/>
              <a:buSzTx/>
              <a:buFontTx/>
              <a:buNone/>
              <a:tabLst/>
              <a:defRPr sz="1600">
                <a:effectLst/>
              </a:defRPr>
            </a:pPr>
            <a:r>
              <a:rPr kumimoji="0" lang="ja-JP" altLang="en-US" sz="1800" b="0" i="0" u="none" strike="noStrike" kern="0" cap="none" spc="0" normalizeH="0" baseline="0" noProof="0" dirty="0">
                <a:ln>
                  <a:noFill/>
                </a:ln>
                <a:effectLst/>
                <a:uLnTx/>
                <a:uFillTx/>
                <a:latin typeface="Amazon Ember"/>
                <a:ea typeface="メイリオ"/>
                <a:cs typeface="+mn-cs"/>
              </a:rPr>
              <a:t>対する影響を考慮</a:t>
            </a:r>
          </a:p>
        </p:txBody>
      </p:sp>
      <p:sp>
        <p:nvSpPr>
          <p:cNvPr id="88" name="テキスト ボックス 87">
            <a:extLst>
              <a:ext uri="{FF2B5EF4-FFF2-40B4-BE49-F238E27FC236}">
                <a16:creationId xmlns:a16="http://schemas.microsoft.com/office/drawing/2014/main" id="{830269F5-E387-4CDD-9A65-8FEE5F86338E}"/>
              </a:ext>
            </a:extLst>
          </p:cNvPr>
          <p:cNvSpPr txBox="1"/>
          <p:nvPr/>
        </p:nvSpPr>
        <p:spPr>
          <a:xfrm>
            <a:off x="690740" y="4758110"/>
            <a:ext cx="2494863" cy="923330"/>
          </a:xfrm>
          <a:prstGeom prst="rect">
            <a:avLst/>
          </a:prstGeom>
          <a:noFill/>
        </p:spPr>
        <p:txBody>
          <a:bodyPr wrap="square" lIns="0" rIns="0" rtlCol="0">
            <a:spAutoFit/>
          </a:bodyPr>
          <a:lstStyle/>
          <a:p>
            <a:pPr algn="ctr"/>
            <a:r>
              <a:rPr kumimoji="1" lang="ja-JP" altLang="en-US" dirty="0">
                <a:latin typeface="メイリオ" panose="020B0604030504040204" pitchFamily="50" charset="-128"/>
                <a:ea typeface="メイリオ" panose="020B0604030504040204" pitchFamily="50" charset="-128"/>
              </a:rPr>
              <a:t>予期せぬ事態や敵対的な入力に対しても</a:t>
            </a:r>
          </a:p>
          <a:p>
            <a:pPr algn="ctr"/>
            <a:r>
              <a:rPr kumimoji="1" lang="ja-JP" altLang="en-US" dirty="0">
                <a:latin typeface="メイリオ" panose="020B0604030504040204" pitchFamily="50" charset="-128"/>
                <a:ea typeface="メイリオ" panose="020B0604030504040204" pitchFamily="50" charset="-128"/>
              </a:rPr>
              <a:t>正確な応答を買える</a:t>
            </a:r>
          </a:p>
        </p:txBody>
      </p:sp>
      <p:sp>
        <p:nvSpPr>
          <p:cNvPr id="89" name="テキスト ボックス 88">
            <a:extLst>
              <a:ext uri="{FF2B5EF4-FFF2-40B4-BE49-F238E27FC236}">
                <a16:creationId xmlns:a16="http://schemas.microsoft.com/office/drawing/2014/main" id="{9D91BAB7-3ACC-4E15-81B3-AE4492B954F4}"/>
              </a:ext>
            </a:extLst>
          </p:cNvPr>
          <p:cNvSpPr txBox="1"/>
          <p:nvPr/>
        </p:nvSpPr>
        <p:spPr>
          <a:xfrm>
            <a:off x="3460790" y="4829207"/>
            <a:ext cx="2494863" cy="646331"/>
          </a:xfrm>
          <a:prstGeom prst="rect">
            <a:avLst/>
          </a:prstGeom>
          <a:noFill/>
        </p:spPr>
        <p:txBody>
          <a:bodyPr wrap="square" lIns="0" rIns="0" rtlCol="0">
            <a:spAutoFit/>
          </a:bodyPr>
          <a:lstStyle/>
          <a:p>
            <a:pPr algn="ctr"/>
            <a:r>
              <a:rPr kumimoji="1" lang="ja-JP" altLang="en-US" dirty="0">
                <a:latin typeface="メイリオ" panose="020B0604030504040204" pitchFamily="50" charset="-128"/>
                <a:ea typeface="メイリオ" panose="020B0604030504040204" pitchFamily="50" charset="-128"/>
              </a:rPr>
              <a:t>出力に対する</a:t>
            </a:r>
          </a:p>
          <a:p>
            <a:pPr algn="ctr"/>
            <a:r>
              <a:rPr kumimoji="1" lang="ja-JP" altLang="en-US" dirty="0">
                <a:latin typeface="メイリオ" panose="020B0604030504040204" pitchFamily="50" charset="-128"/>
                <a:ea typeface="メイリオ" panose="020B0604030504040204" pitchFamily="50" charset="-128"/>
              </a:rPr>
              <a:t>理解と評価</a:t>
            </a:r>
          </a:p>
        </p:txBody>
      </p:sp>
      <p:sp>
        <p:nvSpPr>
          <p:cNvPr id="90" name="テキスト ボックス 89">
            <a:extLst>
              <a:ext uri="{FF2B5EF4-FFF2-40B4-BE49-F238E27FC236}">
                <a16:creationId xmlns:a16="http://schemas.microsoft.com/office/drawing/2014/main" id="{6BE18EE7-67EA-4CC6-B044-FA520B173185}"/>
              </a:ext>
            </a:extLst>
          </p:cNvPr>
          <p:cNvSpPr txBox="1"/>
          <p:nvPr/>
        </p:nvSpPr>
        <p:spPr>
          <a:xfrm>
            <a:off x="6280751" y="4759511"/>
            <a:ext cx="2494863" cy="923330"/>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sz="1600">
                <a:effectLst/>
              </a:defRPr>
            </a:pPr>
            <a:r>
              <a:rPr kumimoji="0" lang="ja-JP" altLang="en-US" sz="1800" b="0" i="0" u="none" strike="noStrike" kern="0" cap="none" spc="0" normalizeH="0" baseline="0" noProof="0" dirty="0">
                <a:ln>
                  <a:noFill/>
                </a:ln>
                <a:effectLst/>
                <a:uLnTx/>
                <a:uFillTx/>
                <a:latin typeface="Amazon Ember"/>
                <a:ea typeface="メイリオ"/>
                <a:cs typeface="+mn-cs"/>
              </a:rPr>
              <a:t>意思決定者に</a:t>
            </a:r>
          </a:p>
          <a:p>
            <a:pPr marL="0" marR="0" lvl="0" indent="0" algn="ctr" defTabSz="914400" eaLnBrk="1" fontAlgn="auto" latinLnBrk="0" hangingPunct="1">
              <a:lnSpc>
                <a:spcPct val="100000"/>
              </a:lnSpc>
              <a:spcBef>
                <a:spcPts val="0"/>
              </a:spcBef>
              <a:spcAft>
                <a:spcPts val="0"/>
              </a:spcAft>
              <a:buClrTx/>
              <a:buSzTx/>
              <a:buFontTx/>
              <a:buNone/>
              <a:tabLst/>
              <a:defRPr sz="1600">
                <a:effectLst/>
              </a:defRPr>
            </a:pPr>
            <a:r>
              <a:rPr kumimoji="0" lang="ja-JP" altLang="en-US" sz="1800" b="0" i="0" u="none" strike="noStrike" kern="0" cap="none" spc="0" normalizeH="0" baseline="0" noProof="0" dirty="0">
                <a:ln>
                  <a:noFill/>
                </a:ln>
                <a:effectLst/>
                <a:uLnTx/>
                <a:uFillTx/>
                <a:latin typeface="Amazon Ember"/>
                <a:ea typeface="メイリオ"/>
                <a:cs typeface="+mn-cs"/>
              </a:rPr>
              <a:t>情報と選択肢を</a:t>
            </a:r>
            <a:endParaRPr kumimoji="0" lang="en-US" altLang="ja-JP" sz="1800" b="0" i="0" u="none" strike="noStrike" kern="0" cap="none" spc="0" normalizeH="0" baseline="0" noProof="0" dirty="0">
              <a:ln>
                <a:noFill/>
              </a:ln>
              <a:effectLst/>
              <a:uLnTx/>
              <a:uFillTx/>
              <a:latin typeface="Amazon Ember"/>
              <a:ea typeface="メイリオ"/>
              <a:cs typeface="+mn-cs"/>
            </a:endParaRPr>
          </a:p>
          <a:p>
            <a:pPr marL="0" marR="0" lvl="0" indent="0" algn="ctr" defTabSz="914400" eaLnBrk="1" fontAlgn="auto" latinLnBrk="0" hangingPunct="1">
              <a:lnSpc>
                <a:spcPct val="100000"/>
              </a:lnSpc>
              <a:spcBef>
                <a:spcPts val="0"/>
              </a:spcBef>
              <a:spcAft>
                <a:spcPts val="0"/>
              </a:spcAft>
              <a:buClrTx/>
              <a:buSzTx/>
              <a:buFontTx/>
              <a:buNone/>
              <a:tabLst/>
              <a:defRPr sz="1600">
                <a:effectLst/>
              </a:defRPr>
            </a:pPr>
            <a:r>
              <a:rPr kumimoji="0" lang="ja-JP" altLang="en-US" sz="1800" b="0" i="0" u="none" strike="noStrike" kern="0" cap="none" spc="0" normalizeH="0" baseline="0" noProof="0" dirty="0">
                <a:ln>
                  <a:noFill/>
                </a:ln>
                <a:effectLst/>
                <a:uLnTx/>
                <a:uFillTx/>
                <a:latin typeface="Amazon Ember"/>
                <a:ea typeface="メイリオ"/>
                <a:cs typeface="+mn-cs"/>
              </a:rPr>
              <a:t>提供する</a:t>
            </a:r>
          </a:p>
        </p:txBody>
      </p:sp>
      <p:sp>
        <p:nvSpPr>
          <p:cNvPr id="91" name="テキスト ボックス 90">
            <a:extLst>
              <a:ext uri="{FF2B5EF4-FFF2-40B4-BE49-F238E27FC236}">
                <a16:creationId xmlns:a16="http://schemas.microsoft.com/office/drawing/2014/main" id="{15C28FEA-16E1-4861-BEE8-4CCEC82ADB7E}"/>
              </a:ext>
            </a:extLst>
          </p:cNvPr>
          <p:cNvSpPr txBox="1"/>
          <p:nvPr/>
        </p:nvSpPr>
        <p:spPr>
          <a:xfrm>
            <a:off x="9099076" y="4758110"/>
            <a:ext cx="2494863" cy="1200329"/>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sz="1600">
                <a:effectLst/>
              </a:defRPr>
            </a:pPr>
            <a:r>
              <a:rPr kumimoji="0" lang="en-US" altLang="ja-JP" sz="1800" b="0" i="0" u="none" strike="noStrike" kern="0" cap="none" spc="0" normalizeH="0" baseline="0" noProof="0" dirty="0">
                <a:ln>
                  <a:noFill/>
                </a:ln>
                <a:effectLst/>
                <a:uLnTx/>
                <a:uFillTx/>
                <a:latin typeface="Amazon Ember"/>
                <a:ea typeface="メイリオ"/>
                <a:cs typeface="+mn-cs"/>
              </a:rPr>
              <a:t>AI </a:t>
            </a:r>
            <a:r>
              <a:rPr kumimoji="0" lang="ja-JP" altLang="en-US" sz="1800" b="0" i="0" u="none" strike="noStrike" kern="0" cap="none" spc="0" normalizeH="0" baseline="0" noProof="0" dirty="0">
                <a:ln>
                  <a:noFill/>
                </a:ln>
                <a:effectLst/>
                <a:uLnTx/>
                <a:uFillTx/>
                <a:latin typeface="Amazon Ember"/>
                <a:ea typeface="メイリオ"/>
                <a:cs typeface="+mn-cs"/>
              </a:rPr>
              <a:t>の開発者と共に</a:t>
            </a:r>
          </a:p>
          <a:p>
            <a:pPr marL="0" marR="0" lvl="0" indent="0" algn="ctr" defTabSz="914400" eaLnBrk="1" fontAlgn="auto" latinLnBrk="0" hangingPunct="1">
              <a:lnSpc>
                <a:spcPct val="100000"/>
              </a:lnSpc>
              <a:spcBef>
                <a:spcPts val="0"/>
              </a:spcBef>
              <a:spcAft>
                <a:spcPts val="0"/>
              </a:spcAft>
              <a:buClrTx/>
              <a:buSzTx/>
              <a:buFontTx/>
              <a:buNone/>
              <a:tabLst/>
              <a:defRPr sz="1600">
                <a:effectLst/>
              </a:defRPr>
            </a:pPr>
            <a:r>
              <a:rPr kumimoji="0" lang="ja-JP" altLang="en-US" sz="1800" b="0" i="0" u="none" strike="noStrike" kern="0" cap="none" spc="0" normalizeH="0" baseline="0" noProof="0" dirty="0">
                <a:ln>
                  <a:noFill/>
                </a:ln>
                <a:effectLst/>
                <a:uLnTx/>
                <a:uFillTx/>
                <a:latin typeface="Amazon Ember"/>
                <a:ea typeface="メイリオ"/>
                <a:cs typeface="+mn-cs"/>
              </a:rPr>
              <a:t>提供プロセスの</a:t>
            </a:r>
          </a:p>
          <a:p>
            <a:pPr marL="0" marR="0" lvl="0" indent="0" algn="ctr" defTabSz="914400" eaLnBrk="1" fontAlgn="auto" latinLnBrk="0" hangingPunct="1">
              <a:lnSpc>
                <a:spcPct val="100000"/>
              </a:lnSpc>
              <a:spcBef>
                <a:spcPts val="0"/>
              </a:spcBef>
              <a:spcAft>
                <a:spcPts val="0"/>
              </a:spcAft>
              <a:buClrTx/>
              <a:buSzTx/>
              <a:buFontTx/>
              <a:buNone/>
              <a:tabLst/>
              <a:defRPr sz="1600">
                <a:effectLst/>
              </a:defRPr>
            </a:pPr>
            <a:r>
              <a:rPr kumimoji="0" lang="ja-JP" altLang="en-US" sz="1800" b="0" i="0" u="none" strike="noStrike" kern="0" cap="none" spc="0" normalizeH="0" baseline="0" noProof="0" dirty="0">
                <a:ln>
                  <a:noFill/>
                </a:ln>
                <a:effectLst/>
                <a:uLnTx/>
                <a:uFillTx/>
                <a:latin typeface="Amazon Ember"/>
                <a:ea typeface="メイリオ"/>
                <a:cs typeface="+mn-cs"/>
              </a:rPr>
              <a:t>ベストプラクティスを実現</a:t>
            </a:r>
          </a:p>
        </p:txBody>
      </p:sp>
    </p:spTree>
    <p:extLst>
      <p:ext uri="{BB962C8B-B14F-4D97-AF65-F5344CB8AC3E}">
        <p14:creationId xmlns:p14="http://schemas.microsoft.com/office/powerpoint/2010/main" val="326934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BAFF58-1542-43C0-B428-29BBBD1ED63F}"/>
              </a:ext>
            </a:extLst>
          </p:cNvPr>
          <p:cNvSpPr>
            <a:spLocks noGrp="1"/>
          </p:cNvSpPr>
          <p:nvPr>
            <p:ph type="title"/>
          </p:nvPr>
        </p:nvSpPr>
        <p:spPr>
          <a:xfrm>
            <a:off x="609599" y="409962"/>
            <a:ext cx="10958495" cy="547842"/>
          </a:xfrm>
        </p:spPr>
        <p:txBody>
          <a:bodyPr/>
          <a:lstStyle/>
          <a:p>
            <a:r>
              <a:rPr kumimoji="1" lang="ja-JP" altLang="en-US" dirty="0"/>
              <a:t>まとめ </a:t>
            </a:r>
            <a:r>
              <a:rPr kumimoji="1" lang="en-US" altLang="ja-JP" dirty="0"/>
              <a:t>:</a:t>
            </a:r>
            <a:r>
              <a:rPr lang="ja-JP" altLang="en-US" dirty="0"/>
              <a:t> 機械学習とは</a:t>
            </a:r>
            <a:r>
              <a:rPr kumimoji="1" lang="en-US" altLang="ja-JP" dirty="0"/>
              <a:t> </a:t>
            </a:r>
            <a:endParaRPr kumimoji="1" lang="ja-JP" altLang="en-US" dirty="0"/>
          </a:p>
        </p:txBody>
      </p:sp>
      <p:sp>
        <p:nvSpPr>
          <p:cNvPr id="3" name="コンテンツ プレースホルダー 2">
            <a:extLst>
              <a:ext uri="{FF2B5EF4-FFF2-40B4-BE49-F238E27FC236}">
                <a16:creationId xmlns:a16="http://schemas.microsoft.com/office/drawing/2014/main" id="{6E759630-6959-42B6-AADE-43DC11463262}"/>
              </a:ext>
            </a:extLst>
          </p:cNvPr>
          <p:cNvSpPr>
            <a:spLocks noGrp="1"/>
          </p:cNvSpPr>
          <p:nvPr>
            <p:ph idx="1"/>
          </p:nvPr>
        </p:nvSpPr>
        <p:spPr>
          <a:xfrm>
            <a:off x="609600" y="1089025"/>
            <a:ext cx="10972800" cy="2891561"/>
          </a:xfrm>
        </p:spPr>
        <p:txBody>
          <a:bodyPr/>
          <a:lstStyle/>
          <a:p>
            <a:r>
              <a:rPr lang="ja-JP" altLang="en-US" dirty="0"/>
              <a:t>機械学習は人工知能を実現する技術の一つ。</a:t>
            </a:r>
            <a:endParaRPr lang="en-US" altLang="ja-JP" dirty="0"/>
          </a:p>
          <a:p>
            <a:r>
              <a:rPr lang="ja-JP" altLang="en-US" dirty="0"/>
              <a:t>収集したデータで挙動を変えることができる。</a:t>
            </a:r>
            <a:endParaRPr lang="en-US" altLang="ja-JP" dirty="0"/>
          </a:p>
          <a:p>
            <a:r>
              <a:rPr lang="ja-JP" altLang="en-US" dirty="0"/>
              <a:t>生成 </a:t>
            </a:r>
            <a:r>
              <a:rPr lang="en-US" altLang="ja-JP" dirty="0"/>
              <a:t>AI </a:t>
            </a:r>
            <a:r>
              <a:rPr lang="ja-JP" altLang="en-US" dirty="0"/>
              <a:t>は、事前学習した大規模なモデルによりデータ収集をせずに高い精度でタスクを行える。</a:t>
            </a:r>
            <a:endParaRPr lang="en-US" altLang="ja-JP" dirty="0"/>
          </a:p>
          <a:p>
            <a:r>
              <a:rPr lang="ja-JP" altLang="en-US" dirty="0"/>
              <a:t>多様なシステムやロールが関わり、責任ある利用も求められることから高度な運用が求められる。</a:t>
            </a:r>
            <a:endParaRPr lang="en-US" altLang="ja-JP" dirty="0"/>
          </a:p>
        </p:txBody>
      </p:sp>
      <p:sp>
        <p:nvSpPr>
          <p:cNvPr id="4" name="スライド番号プレースホルダー 3">
            <a:extLst>
              <a:ext uri="{FF2B5EF4-FFF2-40B4-BE49-F238E27FC236}">
                <a16:creationId xmlns:a16="http://schemas.microsoft.com/office/drawing/2014/main" id="{3E7F143D-43E6-4A25-8B3D-7F3A6F4BC3B4}"/>
              </a:ext>
            </a:extLst>
          </p:cNvPr>
          <p:cNvSpPr>
            <a:spLocks noGrp="1"/>
          </p:cNvSpPr>
          <p:nvPr>
            <p:ph type="sldNum" sz="quarter" idx="12"/>
          </p:nvPr>
        </p:nvSpPr>
        <p:spPr/>
        <p:txBody>
          <a:bodyPr/>
          <a:lstStyle/>
          <a:p>
            <a:fld id="{EB4B8DE2-A4E8-46E4-8BBF-D75455EFF32C}" type="slidenum">
              <a:rPr lang="en-US" smtClean="0"/>
              <a:pPr/>
              <a:t>24</a:t>
            </a:fld>
            <a:endParaRPr lang="en-US"/>
          </a:p>
        </p:txBody>
      </p:sp>
    </p:spTree>
    <p:extLst>
      <p:ext uri="{BB962C8B-B14F-4D97-AF65-F5344CB8AC3E}">
        <p14:creationId xmlns:p14="http://schemas.microsoft.com/office/powerpoint/2010/main" val="197329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機械学習の成長サイクルを理解する</a:t>
            </a: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25</a:t>
            </a:fld>
            <a:endParaRPr lang="en-US"/>
          </a:p>
        </p:txBody>
      </p:sp>
      <p:sp>
        <p:nvSpPr>
          <p:cNvPr id="11" name="テキスト ボックス 10">
            <a:extLst>
              <a:ext uri="{FF2B5EF4-FFF2-40B4-BE49-F238E27FC236}">
                <a16:creationId xmlns:a16="http://schemas.microsoft.com/office/drawing/2014/main" id="{E21C209C-626B-4E00-9BF8-2750F666BAC8}"/>
              </a:ext>
            </a:extLst>
          </p:cNvPr>
          <p:cNvSpPr txBox="1"/>
          <p:nvPr/>
        </p:nvSpPr>
        <p:spPr>
          <a:xfrm>
            <a:off x="609599" y="1182231"/>
            <a:ext cx="11062801" cy="1384995"/>
          </a:xfrm>
          <a:prstGeom prst="rect">
            <a:avLst/>
          </a:prstGeom>
          <a:noFill/>
        </p:spPr>
        <p:txBody>
          <a:bodyPr wrap="square" lIns="0" rIns="0" rtlCol="0">
            <a:spAutoFit/>
          </a:bodyPr>
          <a:lstStyle/>
          <a:p>
            <a:pPr marL="457200" indent="-457200" algn="l">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機械学習の成長サイクルとは</a:t>
            </a:r>
            <a:endParaRPr kumimoji="1"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機械学習とは</a:t>
            </a:r>
            <a:endParaRPr kumimoji="1" lang="en-US" altLang="ja-JP" sz="2800" dirty="0">
              <a:latin typeface="メイリオ" panose="020B0604030504040204" pitchFamily="50" charset="-128"/>
              <a:ea typeface="メイリオ" panose="020B0604030504040204" pitchFamily="50" charset="-128"/>
            </a:endParaRPr>
          </a:p>
          <a:p>
            <a:pPr marL="457200" indent="-457200" algn="l">
              <a:buFont typeface="Arial" panose="020B0604020202020204" pitchFamily="34" charset="0"/>
              <a:buChar char="•"/>
            </a:pPr>
            <a:r>
              <a:rPr kumimoji="1" lang="ja-JP" altLang="en-US" sz="2800" b="1" dirty="0">
                <a:solidFill>
                  <a:srgbClr val="FF9900"/>
                </a:solidFill>
                <a:latin typeface="メイリオ" panose="020B0604030504040204" pitchFamily="50" charset="-128"/>
                <a:ea typeface="メイリオ" panose="020B0604030504040204" pitchFamily="50" charset="-128"/>
              </a:rPr>
              <a:t>プロダクトの成長サイクルを設計する</a:t>
            </a:r>
            <a:endParaRPr kumimoji="1" lang="en-US" altLang="ja-JP" sz="2800" b="1" dirty="0">
              <a:solidFill>
                <a:srgbClr val="FF99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8771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2">
            <a:extLst>
              <a:ext uri="{FF2B5EF4-FFF2-40B4-BE49-F238E27FC236}">
                <a16:creationId xmlns:a16="http://schemas.microsoft.com/office/drawing/2014/main" id="{B67C96B5-A470-4B04-A3D0-5031AB0E2084}"/>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2"/>
                </a:solidFill>
                <a:latin typeface="Meiryo" panose="020B0604030504040204" pitchFamily="34" charset="-128"/>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26</a:t>
            </a:fld>
            <a:endParaRPr lang="en-US" dirty="0"/>
          </a:p>
        </p:txBody>
      </p:sp>
      <p:sp>
        <p:nvSpPr>
          <p:cNvPr id="3" name="タイトル 2">
            <a:extLst>
              <a:ext uri="{FF2B5EF4-FFF2-40B4-BE49-F238E27FC236}">
                <a16:creationId xmlns:a16="http://schemas.microsoft.com/office/drawing/2014/main" id="{6B89E0B0-A9B9-4CC7-89E7-BF887FADC1E8}"/>
              </a:ext>
            </a:extLst>
          </p:cNvPr>
          <p:cNvSpPr>
            <a:spLocks noGrp="1"/>
          </p:cNvSpPr>
          <p:nvPr>
            <p:ph type="title"/>
          </p:nvPr>
        </p:nvSpPr>
        <p:spPr>
          <a:xfrm>
            <a:off x="609599" y="419024"/>
            <a:ext cx="11160035" cy="547842"/>
          </a:xfrm>
        </p:spPr>
        <p:txBody>
          <a:bodyPr/>
          <a:lstStyle/>
          <a:p>
            <a:r>
              <a:rPr lang="ja-JP" altLang="en-US" b="1" dirty="0"/>
              <a:t>成長サイクルで何を伸ばすか決める</a:t>
            </a:r>
          </a:p>
        </p:txBody>
      </p:sp>
      <p:sp>
        <p:nvSpPr>
          <p:cNvPr id="31" name="コンテンツ プレースホルダー 2">
            <a:extLst>
              <a:ext uri="{FF2B5EF4-FFF2-40B4-BE49-F238E27FC236}">
                <a16:creationId xmlns:a16="http://schemas.microsoft.com/office/drawing/2014/main" id="{57945F8E-408C-42B9-8221-2265E3B6C0B1}"/>
              </a:ext>
            </a:extLst>
          </p:cNvPr>
          <p:cNvSpPr>
            <a:spLocks noGrp="1"/>
          </p:cNvSpPr>
          <p:nvPr>
            <p:ph idx="1"/>
          </p:nvPr>
        </p:nvSpPr>
        <p:spPr>
          <a:xfrm>
            <a:off x="609599" y="1089025"/>
            <a:ext cx="11278337" cy="490904"/>
          </a:xfrm>
        </p:spPr>
        <p:txBody>
          <a:bodyPr/>
          <a:lstStyle/>
          <a:p>
            <a:r>
              <a:rPr lang="ja-JP" altLang="en-US" dirty="0"/>
              <a:t>計測可能な指標を決めることで成長サイクルの評価が可能になる。</a:t>
            </a:r>
            <a:endParaRPr lang="en-US" altLang="ja-JP" dirty="0"/>
          </a:p>
        </p:txBody>
      </p:sp>
      <p:cxnSp>
        <p:nvCxnSpPr>
          <p:cNvPr id="53" name="直線コネクタ 52">
            <a:extLst>
              <a:ext uri="{FF2B5EF4-FFF2-40B4-BE49-F238E27FC236}">
                <a16:creationId xmlns:a16="http://schemas.microsoft.com/office/drawing/2014/main" id="{CBE9EF92-D0F9-47D6-AD8D-83CD632C34E9}"/>
              </a:ext>
            </a:extLst>
          </p:cNvPr>
          <p:cNvCxnSpPr/>
          <p:nvPr/>
        </p:nvCxnSpPr>
        <p:spPr>
          <a:xfrm>
            <a:off x="6096000" y="2142309"/>
            <a:ext cx="0" cy="3657600"/>
          </a:xfrm>
          <a:prstGeom prst="line">
            <a:avLst/>
          </a:prstGeom>
          <a:ln w="28575"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010CA966-C1C2-4EDD-BD6B-9BFEE47868C8}"/>
              </a:ext>
            </a:extLst>
          </p:cNvPr>
          <p:cNvSpPr txBox="1"/>
          <p:nvPr/>
        </p:nvSpPr>
        <p:spPr>
          <a:xfrm>
            <a:off x="836023" y="1894114"/>
            <a:ext cx="5094514" cy="461665"/>
          </a:xfrm>
          <a:prstGeom prst="rect">
            <a:avLst/>
          </a:prstGeom>
          <a:noFill/>
        </p:spPr>
        <p:txBody>
          <a:bodyPr wrap="square" lIns="0" rIns="0" rtlCol="0">
            <a:spAutoFit/>
          </a:bodyPr>
          <a:lstStyle/>
          <a:p>
            <a:pPr algn="l"/>
            <a:r>
              <a:rPr kumimoji="1" lang="ja-JP" altLang="en-US" sz="2400" b="1" dirty="0"/>
              <a:t>顧客の課題を解決できているか</a:t>
            </a:r>
            <a:r>
              <a:rPr kumimoji="1" lang="en-US" altLang="ja-JP" sz="2400" b="1" dirty="0"/>
              <a:t>?</a:t>
            </a:r>
            <a:endParaRPr kumimoji="1" lang="ja-JP" altLang="en-US" sz="2400" b="1" dirty="0"/>
          </a:p>
        </p:txBody>
      </p:sp>
      <p:sp>
        <p:nvSpPr>
          <p:cNvPr id="55" name="テキスト ボックス 54">
            <a:extLst>
              <a:ext uri="{FF2B5EF4-FFF2-40B4-BE49-F238E27FC236}">
                <a16:creationId xmlns:a16="http://schemas.microsoft.com/office/drawing/2014/main" id="{6754A405-219A-48E9-A98F-CD0C9E2ACA30}"/>
              </a:ext>
            </a:extLst>
          </p:cNvPr>
          <p:cNvSpPr txBox="1"/>
          <p:nvPr/>
        </p:nvSpPr>
        <p:spPr>
          <a:xfrm>
            <a:off x="6577886" y="1894114"/>
            <a:ext cx="5094514" cy="461665"/>
          </a:xfrm>
          <a:prstGeom prst="rect">
            <a:avLst/>
          </a:prstGeom>
          <a:noFill/>
        </p:spPr>
        <p:txBody>
          <a:bodyPr wrap="square" lIns="0" rIns="0" rtlCol="0">
            <a:spAutoFit/>
          </a:bodyPr>
          <a:lstStyle/>
          <a:p>
            <a:pPr algn="l"/>
            <a:r>
              <a:rPr kumimoji="1" lang="ja-JP" altLang="en-US" sz="2400" b="1" dirty="0"/>
              <a:t>ビジネスの課題を解決できているか</a:t>
            </a:r>
            <a:r>
              <a:rPr kumimoji="1" lang="en-US" altLang="ja-JP" sz="2400" b="1" dirty="0"/>
              <a:t>?</a:t>
            </a:r>
            <a:endParaRPr kumimoji="1" lang="ja-JP" altLang="en-US" sz="2400" b="1" dirty="0"/>
          </a:p>
        </p:txBody>
      </p:sp>
      <p:sp>
        <p:nvSpPr>
          <p:cNvPr id="56" name="テキスト ボックス 55">
            <a:extLst>
              <a:ext uri="{FF2B5EF4-FFF2-40B4-BE49-F238E27FC236}">
                <a16:creationId xmlns:a16="http://schemas.microsoft.com/office/drawing/2014/main" id="{FBB71C99-982D-4B12-A403-A2C0FFD92D99}"/>
              </a:ext>
            </a:extLst>
          </p:cNvPr>
          <p:cNvSpPr txBox="1"/>
          <p:nvPr/>
        </p:nvSpPr>
        <p:spPr>
          <a:xfrm>
            <a:off x="685066" y="2534194"/>
            <a:ext cx="5094514" cy="769441"/>
          </a:xfrm>
          <a:prstGeom prst="rect">
            <a:avLst/>
          </a:prstGeom>
          <a:noFill/>
        </p:spPr>
        <p:txBody>
          <a:bodyPr wrap="square" lIns="0" rIns="0" rtlCol="0">
            <a:spAutoFit/>
          </a:bodyPr>
          <a:lstStyle/>
          <a:p>
            <a:pPr algn="l"/>
            <a:r>
              <a:rPr kumimoji="1" lang="ja-JP" altLang="en-US" sz="2000" dirty="0"/>
              <a:t>動画や音楽の配信サービスなら・・・</a:t>
            </a:r>
            <a:endParaRPr kumimoji="1" lang="en-US" altLang="ja-JP" sz="2000" dirty="0"/>
          </a:p>
          <a:p>
            <a:pPr algn="l"/>
            <a:r>
              <a:rPr kumimoji="1" lang="ja-JP" altLang="en-US" sz="2400" dirty="0"/>
              <a:t>　</a:t>
            </a:r>
            <a:r>
              <a:rPr kumimoji="1" lang="ja-JP" altLang="en-US" sz="2400" b="1" dirty="0"/>
              <a:t>一月の動画の視聴時間</a:t>
            </a:r>
          </a:p>
        </p:txBody>
      </p:sp>
      <p:sp>
        <p:nvSpPr>
          <p:cNvPr id="58" name="テキスト ボックス 57">
            <a:extLst>
              <a:ext uri="{FF2B5EF4-FFF2-40B4-BE49-F238E27FC236}">
                <a16:creationId xmlns:a16="http://schemas.microsoft.com/office/drawing/2014/main" id="{5CB03DEB-0AA5-44C7-8C16-C94FB644750E}"/>
              </a:ext>
            </a:extLst>
          </p:cNvPr>
          <p:cNvSpPr txBox="1"/>
          <p:nvPr/>
        </p:nvSpPr>
        <p:spPr>
          <a:xfrm>
            <a:off x="685065" y="3586388"/>
            <a:ext cx="5410935" cy="769441"/>
          </a:xfrm>
          <a:prstGeom prst="rect">
            <a:avLst/>
          </a:prstGeom>
          <a:noFill/>
        </p:spPr>
        <p:txBody>
          <a:bodyPr wrap="square" lIns="0" rIns="0" rtlCol="0">
            <a:spAutoFit/>
          </a:bodyPr>
          <a:lstStyle/>
          <a:p>
            <a:pPr algn="l"/>
            <a:r>
              <a:rPr kumimoji="1" lang="en-US" altLang="ja-JP" sz="2000" dirty="0"/>
              <a:t>EC </a:t>
            </a:r>
            <a:r>
              <a:rPr kumimoji="1" lang="ja-JP" altLang="en-US" sz="2000" dirty="0"/>
              <a:t>サイトなどなら・・・</a:t>
            </a:r>
            <a:endParaRPr kumimoji="1" lang="en-US" altLang="ja-JP" sz="2000" dirty="0"/>
          </a:p>
          <a:p>
            <a:pPr algn="l"/>
            <a:r>
              <a:rPr kumimoji="1" lang="ja-JP" altLang="en-US" sz="2400" dirty="0"/>
              <a:t>　</a:t>
            </a:r>
            <a:r>
              <a:rPr kumimoji="1" lang="ja-JP" altLang="en-US" sz="2400" b="1" dirty="0"/>
              <a:t>商品購入回数</a:t>
            </a:r>
          </a:p>
        </p:txBody>
      </p:sp>
      <p:sp>
        <p:nvSpPr>
          <p:cNvPr id="59" name="テキスト ボックス 58">
            <a:extLst>
              <a:ext uri="{FF2B5EF4-FFF2-40B4-BE49-F238E27FC236}">
                <a16:creationId xmlns:a16="http://schemas.microsoft.com/office/drawing/2014/main" id="{C9626535-DF1C-4DF1-86F5-DF80C71FD3C7}"/>
              </a:ext>
            </a:extLst>
          </p:cNvPr>
          <p:cNvSpPr txBox="1"/>
          <p:nvPr/>
        </p:nvSpPr>
        <p:spPr>
          <a:xfrm>
            <a:off x="685065" y="4798036"/>
            <a:ext cx="5410935" cy="769441"/>
          </a:xfrm>
          <a:prstGeom prst="rect">
            <a:avLst/>
          </a:prstGeom>
          <a:noFill/>
        </p:spPr>
        <p:txBody>
          <a:bodyPr wrap="square" lIns="0" rIns="0" rtlCol="0">
            <a:spAutoFit/>
          </a:bodyPr>
          <a:lstStyle/>
          <a:p>
            <a:pPr algn="l"/>
            <a:r>
              <a:rPr kumimoji="1" lang="ja-JP" altLang="en-US" sz="2000" dirty="0"/>
              <a:t>業務ツールなどなら・・・</a:t>
            </a:r>
            <a:endParaRPr kumimoji="1" lang="en-US" altLang="ja-JP" sz="2000" dirty="0"/>
          </a:p>
          <a:p>
            <a:pPr algn="l"/>
            <a:r>
              <a:rPr kumimoji="1" lang="ja-JP" altLang="en-US" sz="2400" dirty="0"/>
              <a:t>　</a:t>
            </a:r>
            <a:r>
              <a:rPr kumimoji="1" lang="ja-JP" altLang="en-US" sz="2400" b="1" dirty="0"/>
              <a:t>作成 </a:t>
            </a:r>
            <a:r>
              <a:rPr kumimoji="1" lang="en-US" altLang="ja-JP" sz="2400" b="1" dirty="0"/>
              <a:t>/ </a:t>
            </a:r>
            <a:r>
              <a:rPr kumimoji="1" lang="ja-JP" altLang="en-US" sz="2400" b="1" dirty="0"/>
              <a:t>完了したタスク数</a:t>
            </a:r>
          </a:p>
        </p:txBody>
      </p:sp>
      <p:sp>
        <p:nvSpPr>
          <p:cNvPr id="60" name="テキスト ボックス 59">
            <a:extLst>
              <a:ext uri="{FF2B5EF4-FFF2-40B4-BE49-F238E27FC236}">
                <a16:creationId xmlns:a16="http://schemas.microsoft.com/office/drawing/2014/main" id="{E40F15E4-211B-41BC-97C5-BD3278DDF268}"/>
              </a:ext>
            </a:extLst>
          </p:cNvPr>
          <p:cNvSpPr txBox="1"/>
          <p:nvPr/>
        </p:nvSpPr>
        <p:spPr>
          <a:xfrm>
            <a:off x="6412421" y="2534194"/>
            <a:ext cx="5094514" cy="1508105"/>
          </a:xfrm>
          <a:prstGeom prst="rect">
            <a:avLst/>
          </a:prstGeom>
          <a:noFill/>
        </p:spPr>
        <p:txBody>
          <a:bodyPr wrap="square" lIns="0" rIns="0" rtlCol="0">
            <a:spAutoFit/>
          </a:bodyPr>
          <a:lstStyle/>
          <a:p>
            <a:pPr algn="l"/>
            <a:r>
              <a:rPr kumimoji="1" lang="ja-JP" altLang="en-US" sz="2000" dirty="0"/>
              <a:t>売上に関わる数値</a:t>
            </a:r>
            <a:endParaRPr kumimoji="1" lang="en-US" altLang="ja-JP" sz="2000" dirty="0"/>
          </a:p>
          <a:p>
            <a:pPr algn="l"/>
            <a:r>
              <a:rPr kumimoji="1" lang="ja-JP" altLang="en-US" sz="2400" b="1" dirty="0"/>
              <a:t>・客単価</a:t>
            </a:r>
            <a:endParaRPr kumimoji="1" lang="en-US" altLang="ja-JP" sz="2400" b="1" dirty="0"/>
          </a:p>
          <a:p>
            <a:pPr algn="l"/>
            <a:r>
              <a:rPr kumimoji="1" lang="ja-JP" altLang="en-US" sz="2400" b="1" dirty="0"/>
              <a:t>・購入頻度</a:t>
            </a:r>
            <a:endParaRPr kumimoji="1" lang="en-US" altLang="ja-JP" sz="2400" b="1" dirty="0"/>
          </a:p>
          <a:p>
            <a:pPr algn="l"/>
            <a:r>
              <a:rPr kumimoji="1" lang="ja-JP" altLang="en-US" sz="2400" b="1" dirty="0"/>
              <a:t>・継続期間 </a:t>
            </a:r>
            <a:r>
              <a:rPr kumimoji="1" lang="en-US" altLang="ja-JP" sz="2400" b="1" dirty="0"/>
              <a:t>/ </a:t>
            </a:r>
            <a:r>
              <a:rPr kumimoji="1" lang="ja-JP" altLang="en-US" sz="2400" b="1" dirty="0"/>
              <a:t>解約率</a:t>
            </a:r>
            <a:endParaRPr kumimoji="1" lang="ja-JP" altLang="en-US" sz="2800" b="1" dirty="0"/>
          </a:p>
        </p:txBody>
      </p:sp>
      <p:sp>
        <p:nvSpPr>
          <p:cNvPr id="63" name="テキスト ボックス 62">
            <a:extLst>
              <a:ext uri="{FF2B5EF4-FFF2-40B4-BE49-F238E27FC236}">
                <a16:creationId xmlns:a16="http://schemas.microsoft.com/office/drawing/2014/main" id="{EBB1DB70-8E50-49C9-B022-F66883E63128}"/>
              </a:ext>
            </a:extLst>
          </p:cNvPr>
          <p:cNvSpPr txBox="1"/>
          <p:nvPr/>
        </p:nvSpPr>
        <p:spPr>
          <a:xfrm>
            <a:off x="6412421" y="4079327"/>
            <a:ext cx="5094514" cy="1508105"/>
          </a:xfrm>
          <a:prstGeom prst="rect">
            <a:avLst/>
          </a:prstGeom>
          <a:noFill/>
        </p:spPr>
        <p:txBody>
          <a:bodyPr wrap="square" lIns="0" rIns="0" rtlCol="0">
            <a:spAutoFit/>
          </a:bodyPr>
          <a:lstStyle/>
          <a:p>
            <a:pPr algn="l"/>
            <a:r>
              <a:rPr kumimoji="1" lang="ja-JP" altLang="en-US" sz="2000" dirty="0"/>
              <a:t>コストに関わる数値</a:t>
            </a:r>
            <a:endParaRPr kumimoji="1" lang="en-US" altLang="ja-JP" sz="2000" dirty="0"/>
          </a:p>
          <a:p>
            <a:pPr algn="l"/>
            <a:r>
              <a:rPr kumimoji="1" lang="ja-JP" altLang="en-US" sz="2400" b="1" dirty="0"/>
              <a:t>・収益率</a:t>
            </a:r>
            <a:endParaRPr kumimoji="1" lang="en-US" altLang="ja-JP" sz="2400" b="1" dirty="0"/>
          </a:p>
          <a:p>
            <a:pPr algn="l"/>
            <a:r>
              <a:rPr kumimoji="1" lang="ja-JP" altLang="en-US" sz="2400" b="1" dirty="0"/>
              <a:t>・新規顧客獲得コスト</a:t>
            </a:r>
            <a:endParaRPr kumimoji="1" lang="en-US" altLang="ja-JP" sz="2400" b="1" dirty="0"/>
          </a:p>
          <a:p>
            <a:pPr algn="l"/>
            <a:r>
              <a:rPr kumimoji="1" lang="ja-JP" altLang="en-US" sz="2400" b="1" dirty="0"/>
              <a:t>・既存顧客維持コスト</a:t>
            </a:r>
            <a:endParaRPr kumimoji="1" lang="ja-JP" altLang="en-US" sz="2800" b="1" dirty="0"/>
          </a:p>
        </p:txBody>
      </p:sp>
    </p:spTree>
    <p:custDataLst>
      <p:tags r:id="rId1"/>
    </p:custDataLst>
    <p:extLst>
      <p:ext uri="{BB962C8B-B14F-4D97-AF65-F5344CB8AC3E}">
        <p14:creationId xmlns:p14="http://schemas.microsoft.com/office/powerpoint/2010/main" val="68025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4358F2-2C86-4870-AF56-109FEE8819B5}"/>
              </a:ext>
            </a:extLst>
          </p:cNvPr>
          <p:cNvSpPr>
            <a:spLocks noGrp="1"/>
          </p:cNvSpPr>
          <p:nvPr>
            <p:ph type="title"/>
          </p:nvPr>
        </p:nvSpPr>
        <p:spPr>
          <a:xfrm>
            <a:off x="609599" y="419023"/>
            <a:ext cx="10958495" cy="547842"/>
          </a:xfrm>
        </p:spPr>
        <p:txBody>
          <a:bodyPr/>
          <a:lstStyle/>
          <a:p>
            <a:r>
              <a:rPr kumimoji="1" lang="ja-JP" altLang="en-US" b="1" dirty="0"/>
              <a:t>成長サイクルを実現した事例を集める</a:t>
            </a:r>
            <a:r>
              <a:rPr kumimoji="1" lang="ja-JP" altLang="en-US" b="1" dirty="0">
                <a:latin typeface="+mn-lt"/>
              </a:rPr>
              <a:t> </a:t>
            </a:r>
            <a:r>
              <a:rPr kumimoji="1" lang="en-US" altLang="ja-JP" b="1" dirty="0">
                <a:latin typeface="+mn-lt"/>
              </a:rPr>
              <a:t>(1/3)</a:t>
            </a:r>
            <a:endParaRPr kumimoji="1" lang="ja-JP" altLang="en-US" b="1" dirty="0">
              <a:latin typeface="+mn-lt"/>
            </a:endParaRPr>
          </a:p>
        </p:txBody>
      </p:sp>
      <p:pic>
        <p:nvPicPr>
          <p:cNvPr id="29" name="コンテンツ プレースホルダー 4">
            <a:extLst>
              <a:ext uri="{FF2B5EF4-FFF2-40B4-BE49-F238E27FC236}">
                <a16:creationId xmlns:a16="http://schemas.microsoft.com/office/drawing/2014/main" id="{9789AFA9-7E82-4172-A214-81E680196813}"/>
              </a:ext>
            </a:extLst>
          </p:cNvPr>
          <p:cNvPicPr>
            <a:picLocks noGrp="1" noChangeAspect="1"/>
          </p:cNvPicPr>
          <p:nvPr>
            <p:ph idx="1"/>
          </p:nvPr>
        </p:nvPicPr>
        <p:blipFill>
          <a:blip r:embed="rId2"/>
          <a:stretch>
            <a:fillRect/>
          </a:stretch>
        </p:blipFill>
        <p:spPr>
          <a:xfrm>
            <a:off x="7150047" y="1235210"/>
            <a:ext cx="4522353" cy="2435453"/>
          </a:xfrm>
        </p:spPr>
      </p:pic>
      <p:sp>
        <p:nvSpPr>
          <p:cNvPr id="4" name="スライド番号プレースホルダー 3">
            <a:extLst>
              <a:ext uri="{FF2B5EF4-FFF2-40B4-BE49-F238E27FC236}">
                <a16:creationId xmlns:a16="http://schemas.microsoft.com/office/drawing/2014/main" id="{6DDADAFB-CEE3-4418-95AB-04A2DC51E3C2}"/>
              </a:ext>
            </a:extLst>
          </p:cNvPr>
          <p:cNvSpPr>
            <a:spLocks noGrp="1"/>
          </p:cNvSpPr>
          <p:nvPr>
            <p:ph type="sldNum" sz="quarter" idx="12"/>
          </p:nvPr>
        </p:nvSpPr>
        <p:spPr/>
        <p:txBody>
          <a:bodyPr/>
          <a:lstStyle/>
          <a:p>
            <a:fld id="{EB4B8DE2-A4E8-46E4-8BBF-D75455EFF32C}" type="slidenum">
              <a:rPr lang="en-US" smtClean="0"/>
              <a:pPr/>
              <a:t>27</a:t>
            </a:fld>
            <a:endParaRPr lang="en-US"/>
          </a:p>
        </p:txBody>
      </p:sp>
      <p:grpSp>
        <p:nvGrpSpPr>
          <p:cNvPr id="19" name="Group 8">
            <a:extLst>
              <a:ext uri="{FF2B5EF4-FFF2-40B4-BE49-F238E27FC236}">
                <a16:creationId xmlns:a16="http://schemas.microsoft.com/office/drawing/2014/main" id="{3F0404FA-A965-4BD5-84F3-6CEAA84F6538}"/>
              </a:ext>
            </a:extLst>
          </p:cNvPr>
          <p:cNvGrpSpPr/>
          <p:nvPr/>
        </p:nvGrpSpPr>
        <p:grpSpPr>
          <a:xfrm rot="18000000">
            <a:off x="2735862" y="1521300"/>
            <a:ext cx="1623" cy="1623"/>
            <a:chOff x="2737243" y="1521920"/>
            <a:chExt cx="625" cy="625"/>
          </a:xfrm>
        </p:grpSpPr>
        <p:sp>
          <p:nvSpPr>
            <p:cNvPr id="20" name="Oval 9">
              <a:extLst>
                <a:ext uri="{FF2B5EF4-FFF2-40B4-BE49-F238E27FC236}">
                  <a16:creationId xmlns:a16="http://schemas.microsoft.com/office/drawing/2014/main" id="{199A3CD6-6269-46D0-AB0C-BCBD49B2E4D9}"/>
                </a:ext>
              </a:extLst>
            </p:cNvPr>
            <p:cNvSpPr>
              <a:spLocks/>
            </p:cNvSpPr>
            <p:nvPr/>
          </p:nvSpPr>
          <p:spPr>
            <a:xfrm rot="900000">
              <a:off x="2737243" y="1521920"/>
              <a:ext cx="625" cy="625"/>
            </a:xfrm>
            <a:prstGeom prst="ellipse">
              <a:avLst/>
            </a:prstGeom>
            <a:gradFill flip="none" rotWithShape="1">
              <a:gsLst>
                <a:gs pos="0">
                  <a:schemeClr val="accent6">
                    <a:lumMod val="60000"/>
                    <a:lumOff val="40000"/>
                    <a:alpha val="14000"/>
                  </a:schemeClr>
                </a:gs>
                <a:gs pos="55000">
                  <a:schemeClr val="accent6">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Display"/>
                <a:ea typeface="+mn-ea"/>
                <a:cs typeface="+mn-cs"/>
              </a:endParaRPr>
            </a:p>
          </p:txBody>
        </p:sp>
        <p:sp>
          <p:nvSpPr>
            <p:cNvPr id="21" name="Oval 10">
              <a:extLst>
                <a:ext uri="{FF2B5EF4-FFF2-40B4-BE49-F238E27FC236}">
                  <a16:creationId xmlns:a16="http://schemas.microsoft.com/office/drawing/2014/main" id="{0162FA9E-D59C-4E75-9C70-12156562C8A4}"/>
                </a:ext>
              </a:extLst>
            </p:cNvPr>
            <p:cNvSpPr>
              <a:spLocks/>
            </p:cNvSpPr>
            <p:nvPr/>
          </p:nvSpPr>
          <p:spPr>
            <a:xfrm rot="900000">
              <a:off x="2737304" y="1521955"/>
              <a:ext cx="518" cy="518"/>
            </a:xfrm>
            <a:prstGeom prst="ellipse">
              <a:avLst/>
            </a:prstGeom>
            <a:gradFill flip="none" rotWithShape="1">
              <a:gsLst>
                <a:gs pos="100000">
                  <a:schemeClr val="accent1">
                    <a:alpha val="26000"/>
                  </a:schemeClr>
                </a:gs>
                <a:gs pos="25000">
                  <a:schemeClr val="accent4">
                    <a:alpha val="0"/>
                  </a:schemeClr>
                </a:gs>
                <a:gs pos="66000">
                  <a:schemeClr val="accent4">
                    <a:alpha val="16000"/>
                  </a:schemeClr>
                </a:gs>
              </a:gsLst>
              <a:lin ang="42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err="1">
                <a:ln>
                  <a:noFill/>
                </a:ln>
                <a:gradFill flip="none" rotWithShape="1">
                  <a:gsLst>
                    <a:gs pos="39000">
                      <a:srgbClr val="FDDAFF"/>
                    </a:gs>
                    <a:gs pos="98020">
                      <a:srgbClr val="622ABB">
                        <a:lumMod val="60000"/>
                        <a:lumOff val="40000"/>
                      </a:srgbClr>
                    </a:gs>
                    <a:gs pos="70000">
                      <a:srgbClr val="FBA7FF"/>
                    </a:gs>
                    <a:gs pos="0">
                      <a:srgbClr val="FFFFFF"/>
                    </a:gs>
                  </a:gsLst>
                  <a:lin ang="5220000" scaled="0"/>
                  <a:tileRect/>
                </a:gradFill>
                <a:effectLst/>
                <a:uLnTx/>
                <a:uFillTx/>
                <a:latin typeface="Amazon Ember Display Light" panose="020F0403020204020204" pitchFamily="34" charset="0"/>
                <a:ea typeface="Amazon Ember Display Light" panose="020F0403020204020204" pitchFamily="34" charset="0"/>
                <a:cs typeface="Amazon Ember Display Light" panose="020F0403020204020204" pitchFamily="34" charset="0"/>
              </a:endParaRPr>
            </a:p>
          </p:txBody>
        </p:sp>
      </p:grpSp>
      <p:sp>
        <p:nvSpPr>
          <p:cNvPr id="23" name="TextBox 16">
            <a:extLst>
              <a:ext uri="{FF2B5EF4-FFF2-40B4-BE49-F238E27FC236}">
                <a16:creationId xmlns:a16="http://schemas.microsoft.com/office/drawing/2014/main" id="{05AD18EE-64D4-4339-B202-9A628D06ED07}"/>
              </a:ext>
            </a:extLst>
          </p:cNvPr>
          <p:cNvSpPr txBox="1">
            <a:spLocks noChangeArrowheads="1"/>
          </p:cNvSpPr>
          <p:nvPr/>
        </p:nvSpPr>
        <p:spPr bwMode="auto">
          <a:xfrm>
            <a:off x="681268" y="1163928"/>
            <a:ext cx="5837097" cy="177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noAutofit/>
          </a:bodyPr>
          <a:lstStyle>
            <a:defPPr>
              <a:defRPr lang="en-US"/>
            </a:defPPr>
            <a:lvl1pPr defTabSz="1367474" eaLnBrk="0" fontAlgn="base" hangingPunct="0">
              <a:lnSpc>
                <a:spcPct val="90000"/>
              </a:lnSpc>
              <a:spcBef>
                <a:spcPct val="0"/>
              </a:spcBef>
              <a:spcAft>
                <a:spcPct val="0"/>
              </a:spcAft>
              <a:defRPr sz="4000">
                <a:solidFill>
                  <a:prstClr val="white"/>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vl2pPr marL="742950" indent="-285750">
              <a:defRPr>
                <a:latin typeface="Amazon Ember Display" panose="020F0502020204030204" pitchFamily="34" charset="0"/>
              </a:defRPr>
            </a:lvl2pPr>
            <a:lvl3pPr marL="1143000" indent="-228600">
              <a:defRPr>
                <a:latin typeface="Amazon Ember Display" panose="020F0502020204030204" pitchFamily="34" charset="0"/>
              </a:defRPr>
            </a:lvl3pPr>
            <a:lvl4pPr marL="1600200" indent="-228600">
              <a:defRPr>
                <a:latin typeface="Amazon Ember Display" panose="020F0502020204030204" pitchFamily="34" charset="0"/>
              </a:defRPr>
            </a:lvl4pPr>
            <a:lvl5pPr marL="2057400" indent="-228600">
              <a:defRPr>
                <a:latin typeface="Amazon Ember Display" panose="020F0502020204030204" pitchFamily="34" charset="0"/>
              </a:defRPr>
            </a:lvl5pPr>
            <a:lvl6pPr marL="2514600" indent="-228600" eaLnBrk="0" fontAlgn="base" hangingPunct="0">
              <a:spcBef>
                <a:spcPct val="0"/>
              </a:spcBef>
              <a:spcAft>
                <a:spcPct val="0"/>
              </a:spcAft>
              <a:defRPr>
                <a:latin typeface="Amazon Ember Display" panose="020F0502020204030204" pitchFamily="34" charset="0"/>
              </a:defRPr>
            </a:lvl6pPr>
            <a:lvl7pPr marL="2971800" indent="-228600" eaLnBrk="0" fontAlgn="base" hangingPunct="0">
              <a:spcBef>
                <a:spcPct val="0"/>
              </a:spcBef>
              <a:spcAft>
                <a:spcPct val="0"/>
              </a:spcAft>
              <a:defRPr>
                <a:latin typeface="Amazon Ember Display" panose="020F0502020204030204" pitchFamily="34" charset="0"/>
              </a:defRPr>
            </a:lvl7pPr>
            <a:lvl8pPr marL="3429000" indent="-228600" eaLnBrk="0" fontAlgn="base" hangingPunct="0">
              <a:spcBef>
                <a:spcPct val="0"/>
              </a:spcBef>
              <a:spcAft>
                <a:spcPct val="0"/>
              </a:spcAft>
              <a:defRPr>
                <a:latin typeface="Amazon Ember Display" panose="020F0502020204030204" pitchFamily="34" charset="0"/>
              </a:defRPr>
            </a:lvl8pPr>
            <a:lvl9pPr marL="3886200" indent="-228600" eaLnBrk="0" fontAlgn="base" hangingPunct="0">
              <a:spcBef>
                <a:spcPct val="0"/>
              </a:spcBef>
              <a:spcAft>
                <a:spcPct val="0"/>
              </a:spcAft>
              <a:defRPr>
                <a:latin typeface="Amazon Ember Display" panose="020F0502020204030204" pitchFamily="34" charset="0"/>
              </a:defRPr>
            </a:lvl9pPr>
          </a:lstStyle>
          <a:p>
            <a:pPr marL="0" marR="0" lvl="0" indent="0" algn="l" defTabSz="1367474" rtl="0" eaLnBrk="0" fontAlgn="base" latinLnBrk="0" hangingPunct="0">
              <a:lnSpc>
                <a:spcPct val="90000"/>
              </a:lnSpc>
              <a:spcBef>
                <a:spcPct val="0"/>
              </a:spcBef>
              <a:spcAft>
                <a:spcPct val="0"/>
              </a:spcAft>
              <a:buClrTx/>
              <a:buSzTx/>
              <a:buFontTx/>
              <a:buNone/>
              <a:tabLst/>
              <a:defRPr/>
            </a:pPr>
            <a:r>
              <a:rPr kumimoji="0" lang="ja-JP" altLang="en-US" sz="2800" b="1" i="0" u="none" strike="noStrike" kern="1200" cap="none" spc="-100" normalizeH="0" baseline="0" noProof="0" dirty="0">
                <a:ln>
                  <a:noFill/>
                </a:ln>
                <a:solidFill>
                  <a:schemeClr val="tx1"/>
                </a:solidFill>
                <a:effectLst/>
                <a:uLnTx/>
                <a:uFillTx/>
                <a:latin typeface="+mj-ea"/>
                <a:ea typeface="+mj-ea"/>
                <a:cs typeface="Amazon Ember Display Heavy" panose="020F0603020204020204" pitchFamily="34" charset="0"/>
              </a:rPr>
              <a:t>顧客体験の改善</a:t>
            </a:r>
            <a:endParaRPr kumimoji="0" lang="en-US" sz="2800" b="1" i="0" u="none" strike="noStrike" kern="1200" cap="none" spc="-100" normalizeH="0" baseline="0" noProof="0" dirty="0">
              <a:ln>
                <a:noFill/>
              </a:ln>
              <a:solidFill>
                <a:schemeClr val="tx1"/>
              </a:solidFill>
              <a:effectLst/>
              <a:uLnTx/>
              <a:uFillTx/>
              <a:latin typeface="+mj-ea"/>
              <a:ea typeface="+mj-ea"/>
              <a:cs typeface="Amazon Ember Display Heavy" panose="020F0603020204020204" pitchFamily="34" charset="0"/>
            </a:endParaRPr>
          </a:p>
          <a:p>
            <a:pPr marL="0" marR="0" lvl="0" indent="0" algn="l" defTabSz="1367474" rtl="0" eaLnBrk="0" fontAlgn="base" latinLnBrk="0" hangingPunct="0">
              <a:lnSpc>
                <a:spcPct val="90000"/>
              </a:lnSpc>
              <a:spcBef>
                <a:spcPct val="0"/>
              </a:spcBef>
              <a:spcAft>
                <a:spcPct val="0"/>
              </a:spcAft>
              <a:buClrTx/>
              <a:buSzTx/>
              <a:buFontTx/>
              <a:buNone/>
              <a:tabLst/>
              <a:defRPr/>
            </a:pPr>
            <a:r>
              <a:rPr kumimoji="0" lang="en-US" sz="2800" i="0" u="none" strike="noStrike" kern="1200" cap="none" spc="-100" normalizeH="0" baseline="0" noProof="0" dirty="0">
                <a:ln>
                  <a:noFill/>
                </a:ln>
                <a:solidFill>
                  <a:schemeClr val="tx1"/>
                </a:solidFill>
                <a:effectLst/>
                <a:uLnTx/>
                <a:uFillTx/>
                <a:latin typeface="+mn-lt"/>
                <a:ea typeface="Amazon Ember Display Heavy" panose="020F0603020204020204" pitchFamily="34" charset="0"/>
                <a:cs typeface="Amazon Ember Display Heavy" panose="020F0603020204020204" pitchFamily="34" charset="0"/>
              </a:rPr>
              <a:t>Adobe </a:t>
            </a:r>
            <a:r>
              <a:rPr lang="en-US" sz="2800" spc="-100" dirty="0">
                <a:solidFill>
                  <a:schemeClr val="tx1"/>
                </a:solidFill>
                <a:latin typeface="+mn-lt"/>
                <a:ea typeface="+mj-ea"/>
                <a:cs typeface="Amazon Ember Display Heavy" panose="020F0603020204020204" pitchFamily="34" charset="0"/>
              </a:rPr>
              <a:t>Photoshop</a:t>
            </a:r>
            <a:r>
              <a:rPr lang="en-US" sz="2800" spc="-100" dirty="0">
                <a:solidFill>
                  <a:schemeClr val="tx1"/>
                </a:solidFill>
                <a:latin typeface="+mj-ea"/>
                <a:ea typeface="+mj-ea"/>
                <a:cs typeface="Amazon Ember Display Heavy" panose="020F0603020204020204" pitchFamily="34" charset="0"/>
              </a:rPr>
              <a:t> </a:t>
            </a:r>
            <a:r>
              <a:rPr lang="ja-JP" altLang="en-US" sz="2800" spc="-100" dirty="0">
                <a:solidFill>
                  <a:schemeClr val="tx1"/>
                </a:solidFill>
                <a:latin typeface="+mj-ea"/>
                <a:ea typeface="+mj-ea"/>
                <a:cs typeface="Amazon Ember Display Heavy" panose="020F0603020204020204" pitchFamily="34" charset="0"/>
              </a:rPr>
              <a:t>の生成塗りつぶし機能は、一般的な機能に比べて </a:t>
            </a:r>
            <a:r>
              <a:rPr lang="en-US" altLang="ja-JP" sz="2800" spc="-100" dirty="0">
                <a:solidFill>
                  <a:schemeClr val="tx1"/>
                </a:solidFill>
                <a:latin typeface="+mn-lt"/>
                <a:ea typeface="+mj-ea"/>
                <a:cs typeface="Amazon Ember Display Heavy" panose="020F0603020204020204" pitchFamily="34" charset="0"/>
              </a:rPr>
              <a:t>10</a:t>
            </a:r>
            <a:r>
              <a:rPr lang="en-US" altLang="ja-JP" sz="2800" spc="-100" dirty="0">
                <a:solidFill>
                  <a:schemeClr val="tx1"/>
                </a:solidFill>
                <a:latin typeface="+mj-ea"/>
                <a:ea typeface="+mj-ea"/>
                <a:cs typeface="Amazon Ember Display Heavy" panose="020F0603020204020204" pitchFamily="34" charset="0"/>
              </a:rPr>
              <a:t> </a:t>
            </a:r>
            <a:r>
              <a:rPr lang="ja-JP" altLang="en-US" sz="2800" spc="-100" dirty="0">
                <a:solidFill>
                  <a:schemeClr val="tx1"/>
                </a:solidFill>
                <a:latin typeface="+mj-ea"/>
                <a:ea typeface="+mj-ea"/>
                <a:cs typeface="Amazon Ember Display Heavy" panose="020F0603020204020204" pitchFamily="34" charset="0"/>
              </a:rPr>
              <a:t>倍の</a:t>
            </a:r>
            <a:r>
              <a:rPr lang="ja-JP" altLang="en-US" sz="2800" b="1" spc="-100" dirty="0">
                <a:solidFill>
                  <a:srgbClr val="FF9900"/>
                </a:solidFill>
                <a:latin typeface="+mj-ea"/>
                <a:ea typeface="+mj-ea"/>
                <a:cs typeface="Amazon Ember Display Heavy" panose="020F0603020204020204" pitchFamily="34" charset="0"/>
              </a:rPr>
              <a:t>使用率</a:t>
            </a:r>
            <a:r>
              <a:rPr lang="ja-JP" altLang="en-US" sz="2800" spc="-100" dirty="0">
                <a:solidFill>
                  <a:schemeClr val="tx1"/>
                </a:solidFill>
                <a:latin typeface="+mj-ea"/>
                <a:ea typeface="+mj-ea"/>
                <a:cs typeface="Amazon Ember Display Heavy" panose="020F0603020204020204" pitchFamily="34" charset="0"/>
              </a:rPr>
              <a:t>。</a:t>
            </a:r>
            <a:endParaRPr lang="en-US" altLang="ja-JP" sz="2800" spc="-100" dirty="0">
              <a:solidFill>
                <a:schemeClr val="tx1"/>
              </a:solidFill>
              <a:latin typeface="+mj-ea"/>
              <a:ea typeface="+mj-ea"/>
              <a:cs typeface="Amazon Ember Display Heavy" panose="020F0603020204020204" pitchFamily="34" charset="0"/>
            </a:endParaRPr>
          </a:p>
          <a:p>
            <a:pPr marL="0" marR="0" lvl="0" indent="0" algn="l" defTabSz="1367474" rtl="0" eaLnBrk="0" fontAlgn="base" latinLnBrk="0" hangingPunct="0">
              <a:lnSpc>
                <a:spcPct val="90000"/>
              </a:lnSpc>
              <a:spcBef>
                <a:spcPct val="0"/>
              </a:spcBef>
              <a:spcAft>
                <a:spcPct val="0"/>
              </a:spcAft>
              <a:buClrTx/>
              <a:buSzTx/>
              <a:buFontTx/>
              <a:buNone/>
              <a:tabLst/>
              <a:defRPr/>
            </a:pPr>
            <a:endParaRPr lang="en-US" sz="2800" spc="-100" dirty="0">
              <a:solidFill>
                <a:schemeClr val="tx1"/>
              </a:solidFill>
              <a:latin typeface="+mj-ea"/>
              <a:ea typeface="+mj-ea"/>
              <a:cs typeface="Amazon Ember Display Heavy" panose="020F0603020204020204" pitchFamily="34" charset="0"/>
            </a:endParaRPr>
          </a:p>
          <a:p>
            <a:pPr marL="0" marR="0" lvl="0" indent="0" algn="l" defTabSz="1367474" rtl="0" eaLnBrk="0" fontAlgn="base" latinLnBrk="0" hangingPunct="0">
              <a:lnSpc>
                <a:spcPct val="90000"/>
              </a:lnSpc>
              <a:spcBef>
                <a:spcPct val="0"/>
              </a:spcBef>
              <a:spcAft>
                <a:spcPct val="0"/>
              </a:spcAft>
              <a:buClrTx/>
              <a:buSzTx/>
              <a:buFontTx/>
              <a:buNone/>
              <a:tabLst/>
              <a:defRPr/>
            </a:pPr>
            <a:r>
              <a:rPr kumimoji="0" lang="en-US" sz="2800" i="0" u="none" strike="noStrike" kern="1200" cap="none" spc="-100" normalizeH="0" baseline="0" noProof="0" dirty="0">
                <a:ln>
                  <a:noFill/>
                </a:ln>
                <a:solidFill>
                  <a:schemeClr val="tx1"/>
                </a:solidFill>
                <a:effectLst/>
                <a:uLnTx/>
                <a:uFillTx/>
                <a:latin typeface="+mn-lt"/>
                <a:ea typeface="+mj-ea"/>
                <a:cs typeface="Amazon Ember Display Heavy" panose="020F0603020204020204" pitchFamily="34" charset="0"/>
              </a:rPr>
              <a:t>Adobe</a:t>
            </a:r>
            <a:r>
              <a:rPr kumimoji="0" lang="en-US" sz="2800" i="0" u="none" strike="noStrike" kern="1200" cap="none" spc="-100" normalizeH="0" noProof="0" dirty="0">
                <a:ln>
                  <a:noFill/>
                </a:ln>
                <a:solidFill>
                  <a:schemeClr val="tx1"/>
                </a:solidFill>
                <a:effectLst/>
                <a:uLnTx/>
                <a:uFillTx/>
                <a:latin typeface="+mn-lt"/>
                <a:ea typeface="+mj-ea"/>
                <a:cs typeface="Amazon Ember Display Heavy" panose="020F0603020204020204" pitchFamily="34" charset="0"/>
              </a:rPr>
              <a:t> </a:t>
            </a:r>
            <a:r>
              <a:rPr kumimoji="0" lang="ja-JP" altLang="en-US" sz="2800" i="0" u="none" strike="noStrike" kern="1200" cap="none" spc="-100" normalizeH="0" noProof="0" dirty="0">
                <a:ln>
                  <a:noFill/>
                </a:ln>
                <a:solidFill>
                  <a:schemeClr val="tx1"/>
                </a:solidFill>
                <a:effectLst/>
                <a:uLnTx/>
                <a:uFillTx/>
                <a:latin typeface="+mj-ea"/>
                <a:ea typeface="+mj-ea"/>
                <a:cs typeface="Amazon Ember Display Heavy" panose="020F0603020204020204" pitchFamily="34" charset="0"/>
              </a:rPr>
              <a:t>の画像生成モデルである </a:t>
            </a:r>
            <a:r>
              <a:rPr kumimoji="0" lang="en-US" altLang="ja-JP" sz="2800" i="0" u="none" strike="noStrike" kern="1200" cap="none" spc="-100" normalizeH="0" noProof="0" dirty="0">
                <a:ln>
                  <a:noFill/>
                </a:ln>
                <a:solidFill>
                  <a:schemeClr val="tx1"/>
                </a:solidFill>
                <a:effectLst/>
                <a:uLnTx/>
                <a:uFillTx/>
                <a:latin typeface="+mn-lt"/>
                <a:ea typeface="+mj-ea"/>
                <a:cs typeface="Amazon Ember Display Heavy" panose="020F0603020204020204" pitchFamily="34" charset="0"/>
              </a:rPr>
              <a:t>Adobe Firefly </a:t>
            </a:r>
            <a:r>
              <a:rPr kumimoji="0" lang="ja-JP" altLang="en-US" sz="2800" i="0" u="none" strike="noStrike" kern="1200" cap="none" spc="-100" normalizeH="0" noProof="0" dirty="0">
                <a:ln>
                  <a:noFill/>
                </a:ln>
                <a:solidFill>
                  <a:schemeClr val="tx1"/>
                </a:solidFill>
                <a:effectLst/>
                <a:uLnTx/>
                <a:uFillTx/>
                <a:latin typeface="+mj-ea"/>
                <a:ea typeface="+mj-ea"/>
                <a:cs typeface="Amazon Ember Display Heavy" panose="020F0603020204020204" pitchFamily="34" charset="0"/>
              </a:rPr>
              <a:t>では </a:t>
            </a:r>
            <a:r>
              <a:rPr kumimoji="0" lang="en-US" altLang="ja-JP" sz="2800" i="0" u="none" strike="noStrike" kern="1200" cap="none" spc="-100" normalizeH="0" noProof="0" dirty="0">
                <a:ln>
                  <a:noFill/>
                </a:ln>
                <a:solidFill>
                  <a:schemeClr val="tx1"/>
                </a:solidFill>
                <a:effectLst/>
                <a:uLnTx/>
                <a:uFillTx/>
                <a:latin typeface="+mn-lt"/>
                <a:ea typeface="+mj-ea"/>
                <a:cs typeface="Amazon Ember Display Heavy" panose="020F0603020204020204" pitchFamily="34" charset="0"/>
              </a:rPr>
              <a:t>2023</a:t>
            </a:r>
            <a:r>
              <a:rPr kumimoji="0" lang="en-US" altLang="ja-JP" sz="2800" i="0" u="none" strike="noStrike" kern="1200" cap="none" spc="-100" normalizeH="0" noProof="0" dirty="0">
                <a:ln>
                  <a:noFill/>
                </a:ln>
                <a:solidFill>
                  <a:schemeClr val="tx1"/>
                </a:solidFill>
                <a:effectLst/>
                <a:uLnTx/>
                <a:uFillTx/>
                <a:latin typeface="+mj-ea"/>
                <a:ea typeface="+mj-ea"/>
                <a:cs typeface="Amazon Ember Display Heavy" panose="020F0603020204020204" pitchFamily="34" charset="0"/>
              </a:rPr>
              <a:t> </a:t>
            </a:r>
            <a:r>
              <a:rPr kumimoji="0" lang="ja-JP" altLang="en-US" sz="2800" i="0" u="none" strike="noStrike" kern="1200" cap="none" spc="-100" normalizeH="0" noProof="0" dirty="0">
                <a:ln>
                  <a:noFill/>
                </a:ln>
                <a:solidFill>
                  <a:schemeClr val="tx1"/>
                </a:solidFill>
                <a:effectLst/>
                <a:uLnTx/>
                <a:uFillTx/>
                <a:latin typeface="+mj-ea"/>
                <a:ea typeface="+mj-ea"/>
                <a:cs typeface="Amazon Ember Display Heavy" panose="020F0603020204020204" pitchFamily="34" charset="0"/>
              </a:rPr>
              <a:t>年 </a:t>
            </a:r>
            <a:r>
              <a:rPr kumimoji="0" lang="en-US" altLang="ja-JP" sz="2800" i="0" u="none" strike="noStrike" kern="1200" cap="none" spc="-100" normalizeH="0" noProof="0" dirty="0">
                <a:ln>
                  <a:noFill/>
                </a:ln>
                <a:solidFill>
                  <a:schemeClr val="tx1"/>
                </a:solidFill>
                <a:effectLst/>
                <a:uLnTx/>
                <a:uFillTx/>
                <a:latin typeface="+mn-lt"/>
                <a:ea typeface="+mj-ea"/>
                <a:cs typeface="Amazon Ember Display Heavy" panose="020F0603020204020204" pitchFamily="34" charset="0"/>
              </a:rPr>
              <a:t>3</a:t>
            </a:r>
            <a:r>
              <a:rPr kumimoji="0" lang="en-US" altLang="ja-JP" sz="2800" i="0" u="none" strike="noStrike" kern="1200" cap="none" spc="-100" normalizeH="0" noProof="0" dirty="0">
                <a:ln>
                  <a:noFill/>
                </a:ln>
                <a:solidFill>
                  <a:schemeClr val="tx1"/>
                </a:solidFill>
                <a:effectLst/>
                <a:uLnTx/>
                <a:uFillTx/>
                <a:latin typeface="+mj-ea"/>
                <a:ea typeface="+mj-ea"/>
                <a:cs typeface="Amazon Ember Display Heavy" panose="020F0603020204020204" pitchFamily="34" charset="0"/>
              </a:rPr>
              <a:t> </a:t>
            </a:r>
            <a:r>
              <a:rPr kumimoji="0" lang="ja-JP" altLang="en-US" sz="2800" i="0" u="none" strike="noStrike" kern="1200" cap="none" spc="-100" normalizeH="0" noProof="0" dirty="0">
                <a:ln>
                  <a:noFill/>
                </a:ln>
                <a:solidFill>
                  <a:schemeClr val="tx1"/>
                </a:solidFill>
                <a:effectLst/>
                <a:uLnTx/>
                <a:uFillTx/>
                <a:latin typeface="+mj-ea"/>
                <a:ea typeface="+mj-ea"/>
                <a:cs typeface="Amazon Ember Display Heavy" panose="020F0603020204020204" pitchFamily="34" charset="0"/>
              </a:rPr>
              <a:t>月より </a:t>
            </a:r>
            <a:r>
              <a:rPr kumimoji="0" lang="en-US" altLang="ja-JP" sz="2800" i="0" u="none" strike="noStrike" kern="1200" cap="none" spc="-100" normalizeH="0" noProof="0" dirty="0">
                <a:ln>
                  <a:noFill/>
                </a:ln>
                <a:solidFill>
                  <a:schemeClr val="tx1"/>
                </a:solidFill>
                <a:effectLst/>
                <a:uLnTx/>
                <a:uFillTx/>
                <a:latin typeface="+mn-lt"/>
                <a:ea typeface="+mj-ea"/>
                <a:cs typeface="Amazon Ember Display Heavy" panose="020F0603020204020204" pitchFamily="34" charset="0"/>
              </a:rPr>
              <a:t>40</a:t>
            </a:r>
            <a:r>
              <a:rPr kumimoji="0" lang="en-US" altLang="ja-JP" sz="2800" i="0" u="none" strike="noStrike" kern="1200" cap="none" spc="-100" normalizeH="0" noProof="0" dirty="0">
                <a:ln>
                  <a:noFill/>
                </a:ln>
                <a:solidFill>
                  <a:schemeClr val="tx1"/>
                </a:solidFill>
                <a:effectLst/>
                <a:uLnTx/>
                <a:uFillTx/>
                <a:latin typeface="+mj-ea"/>
                <a:ea typeface="+mj-ea"/>
                <a:cs typeface="Amazon Ember Display Heavy" panose="020F0603020204020204" pitchFamily="34" charset="0"/>
              </a:rPr>
              <a:t> </a:t>
            </a:r>
            <a:r>
              <a:rPr kumimoji="0" lang="ja-JP" altLang="en-US" sz="2800" i="0" u="none" strike="noStrike" kern="1200" cap="none" spc="-100" normalizeH="0" noProof="0" dirty="0">
                <a:ln>
                  <a:noFill/>
                </a:ln>
                <a:solidFill>
                  <a:schemeClr val="tx1"/>
                </a:solidFill>
                <a:effectLst/>
                <a:uLnTx/>
                <a:uFillTx/>
                <a:latin typeface="+mj-ea"/>
                <a:ea typeface="+mj-ea"/>
                <a:cs typeface="Amazon Ember Display Heavy" panose="020F0603020204020204" pitchFamily="34" charset="0"/>
              </a:rPr>
              <a:t>億を超える</a:t>
            </a:r>
            <a:r>
              <a:rPr kumimoji="0" lang="ja-JP" altLang="en-US" sz="2800" b="1" i="0" u="none" strike="noStrike" kern="1200" cap="none" spc="-100" normalizeH="0" noProof="0" dirty="0">
                <a:ln>
                  <a:noFill/>
                </a:ln>
                <a:solidFill>
                  <a:srgbClr val="FF9900"/>
                </a:solidFill>
                <a:effectLst/>
                <a:uLnTx/>
                <a:uFillTx/>
                <a:latin typeface="+mj-ea"/>
                <a:ea typeface="+mj-ea"/>
                <a:cs typeface="Amazon Ember Display Heavy" panose="020F0603020204020204" pitchFamily="34" charset="0"/>
              </a:rPr>
              <a:t>画像が生成</a:t>
            </a:r>
            <a:r>
              <a:rPr kumimoji="0" lang="ja-JP" altLang="en-US" sz="2800" i="0" u="none" strike="noStrike" kern="1200" cap="none" spc="-100" normalizeH="0" noProof="0" dirty="0">
                <a:ln>
                  <a:noFill/>
                </a:ln>
                <a:solidFill>
                  <a:schemeClr val="tx1"/>
                </a:solidFill>
                <a:effectLst/>
                <a:uLnTx/>
                <a:uFillTx/>
                <a:latin typeface="+mj-ea"/>
                <a:ea typeface="+mj-ea"/>
                <a:cs typeface="Amazon Ember Display Heavy" panose="020F0603020204020204" pitchFamily="34" charset="0"/>
              </a:rPr>
              <a:t>された。</a:t>
            </a:r>
            <a:endParaRPr kumimoji="0" lang="en-US" sz="2800" b="0" i="0" u="none" strike="noStrike" kern="1200" cap="none" spc="0" normalizeH="0" baseline="0" noProof="0" dirty="0">
              <a:ln>
                <a:noFill/>
              </a:ln>
              <a:solidFill>
                <a:schemeClr val="tx1"/>
              </a:solidFill>
              <a:effectLst/>
              <a:uLnTx/>
              <a:uFillTx/>
              <a:latin typeface="+mj-ea"/>
              <a:ea typeface="+mj-ea"/>
            </a:endParaRPr>
          </a:p>
        </p:txBody>
      </p:sp>
      <p:pic>
        <p:nvPicPr>
          <p:cNvPr id="30" name="図 29">
            <a:extLst>
              <a:ext uri="{FF2B5EF4-FFF2-40B4-BE49-F238E27FC236}">
                <a16:creationId xmlns:a16="http://schemas.microsoft.com/office/drawing/2014/main" id="{802FCFE6-862C-43DD-9646-D6CCBF61E6A1}"/>
              </a:ext>
            </a:extLst>
          </p:cNvPr>
          <p:cNvPicPr>
            <a:picLocks noChangeAspect="1"/>
          </p:cNvPicPr>
          <p:nvPr/>
        </p:nvPicPr>
        <p:blipFill>
          <a:blip r:embed="rId3"/>
          <a:stretch>
            <a:fillRect/>
          </a:stretch>
        </p:blipFill>
        <p:spPr>
          <a:xfrm>
            <a:off x="7602128" y="4048052"/>
            <a:ext cx="4070272" cy="2093936"/>
          </a:xfrm>
          <a:prstGeom prst="rect">
            <a:avLst/>
          </a:prstGeom>
        </p:spPr>
      </p:pic>
    </p:spTree>
    <p:extLst>
      <p:ext uri="{BB962C8B-B14F-4D97-AF65-F5344CB8AC3E}">
        <p14:creationId xmlns:p14="http://schemas.microsoft.com/office/powerpoint/2010/main" val="259482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grpId="1" nodeType="withEffect">
                                  <p:stCondLst>
                                    <p:cond delay="0"/>
                                  </p:stCondLst>
                                  <p:childTnLst>
                                    <p:animMotion origin="layout" path="M -0.05417 -4.81481E-6 L -4.16667E-7 -4.81481E-6 " pathEditMode="relative" rAng="0" ptsTypes="AA">
                                      <p:cBhvr>
                                        <p:cTn id="9" dur="1000" fill="hold"/>
                                        <p:tgtEl>
                                          <p:spTgt spid="23"/>
                                        </p:tgtEl>
                                        <p:attrNameLst>
                                          <p:attrName>ppt_x</p:attrName>
                                          <p:attrName>ppt_y</p:attrName>
                                        </p:attrNameLst>
                                      </p:cBhvr>
                                      <p:rCtr x="2708" y="0"/>
                                    </p:animMotion>
                                  </p:childTnLst>
                                </p:cTn>
                              </p:par>
                              <p:par>
                                <p:cTn id="10" presetID="10"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nodeType="withEffect">
                                  <p:stCondLst>
                                    <p:cond delay="0"/>
                                  </p:stCondLst>
                                  <p:childTnLst>
                                    <p:animMotion origin="layout" path="M -0.05417 -3.33333E-6 L 1.45833E-6 -3.33333E-6 " pathEditMode="relative" rAng="0" ptsTypes="AA">
                                      <p:cBhvr>
                                        <p:cTn id="14" dur="1000" fill="hold"/>
                                        <p:tgtEl>
                                          <p:spTgt spid="19"/>
                                        </p:tgtEl>
                                        <p:attrNameLst>
                                          <p:attrName>ppt_x</p:attrName>
                                          <p:attrName>ppt_y</p:attrName>
                                        </p:attrNameLst>
                                      </p:cBhvr>
                                      <p:rCtr x="27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2">
            <a:extLst>
              <a:ext uri="{FF2B5EF4-FFF2-40B4-BE49-F238E27FC236}">
                <a16:creationId xmlns:a16="http://schemas.microsoft.com/office/drawing/2014/main" id="{B67C96B5-A470-4B04-A3D0-5031AB0E2084}"/>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2"/>
                </a:solidFill>
                <a:latin typeface="Meiryo" panose="020B0604030504040204" pitchFamily="34" charset="-128"/>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28</a:t>
            </a:fld>
            <a:endParaRPr lang="en-US" dirty="0"/>
          </a:p>
        </p:txBody>
      </p:sp>
      <p:sp>
        <p:nvSpPr>
          <p:cNvPr id="3" name="タイトル 2">
            <a:extLst>
              <a:ext uri="{FF2B5EF4-FFF2-40B4-BE49-F238E27FC236}">
                <a16:creationId xmlns:a16="http://schemas.microsoft.com/office/drawing/2014/main" id="{6B89E0B0-A9B9-4CC7-89E7-BF887FADC1E8}"/>
              </a:ext>
            </a:extLst>
          </p:cNvPr>
          <p:cNvSpPr>
            <a:spLocks noGrp="1"/>
          </p:cNvSpPr>
          <p:nvPr>
            <p:ph type="title"/>
          </p:nvPr>
        </p:nvSpPr>
        <p:spPr>
          <a:xfrm>
            <a:off x="609599" y="419024"/>
            <a:ext cx="11160035" cy="547842"/>
          </a:xfrm>
        </p:spPr>
        <p:txBody>
          <a:bodyPr/>
          <a:lstStyle/>
          <a:p>
            <a:r>
              <a:rPr kumimoji="1" lang="ja-JP" altLang="en-US" b="1" dirty="0"/>
              <a:t>成長サイクルを実現した事例を集める </a:t>
            </a:r>
            <a:r>
              <a:rPr kumimoji="1" lang="en-US" altLang="ja-JP" b="1" dirty="0">
                <a:latin typeface="+mn-lt"/>
              </a:rPr>
              <a:t>(2/3)</a:t>
            </a:r>
            <a:endParaRPr lang="ja-JP" altLang="en-US" b="1" dirty="0">
              <a:latin typeface="+mn-lt"/>
            </a:endParaRPr>
          </a:p>
        </p:txBody>
      </p:sp>
      <p:sp>
        <p:nvSpPr>
          <p:cNvPr id="6" name="タイトル 1">
            <a:extLst>
              <a:ext uri="{FF2B5EF4-FFF2-40B4-BE49-F238E27FC236}">
                <a16:creationId xmlns:a16="http://schemas.microsoft.com/office/drawing/2014/main" id="{478A5A59-3687-4BD2-8B28-95EA530AA318}"/>
              </a:ext>
            </a:extLst>
          </p:cNvPr>
          <p:cNvSpPr txBox="1">
            <a:spLocks/>
          </p:cNvSpPr>
          <p:nvPr/>
        </p:nvSpPr>
        <p:spPr>
          <a:xfrm>
            <a:off x="609599" y="980941"/>
            <a:ext cx="10958495" cy="547842"/>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kumimoji="1" sz="3200" b="0" i="0" kern="1200" baseline="0">
                <a:solidFill>
                  <a:schemeClr val="tx2"/>
                </a:solidFill>
                <a:latin typeface="Meiryo" panose="020B0604030504040204" pitchFamily="34" charset="-128"/>
                <a:ea typeface="Meiryo" panose="020B0604030504040204" pitchFamily="34" charset="-128"/>
                <a:cs typeface="+mj-cs"/>
              </a:defRPr>
            </a:lvl1pPr>
          </a:lstStyle>
          <a:p>
            <a:r>
              <a:rPr lang="en-US" altLang="ja-JP" dirty="0">
                <a:latin typeface="メイリオ" panose="020B0604030504040204" pitchFamily="50" charset="-128"/>
                <a:ea typeface="メイリオ" panose="020B0604030504040204" pitchFamily="50" charset="-128"/>
              </a:rPr>
              <a:t>NatWest: </a:t>
            </a:r>
            <a:r>
              <a:rPr lang="ja-JP" altLang="en-US" dirty="0">
                <a:latin typeface="メイリオ" panose="020B0604030504040204" pitchFamily="50" charset="-128"/>
                <a:ea typeface="メイリオ" panose="020B0604030504040204" pitchFamily="50" charset="-128"/>
              </a:rPr>
              <a:t>顧客向けメールの作成・レビューに生成 </a:t>
            </a:r>
            <a:r>
              <a:rPr lang="en-US" altLang="ja-JP" dirty="0">
                <a:latin typeface="メイリオ" panose="020B0604030504040204" pitchFamily="50" charset="-128"/>
                <a:ea typeface="メイリオ" panose="020B0604030504040204" pitchFamily="50" charset="-128"/>
              </a:rPr>
              <a:t>AI </a:t>
            </a:r>
            <a:r>
              <a:rPr lang="ja-JP" altLang="en-US" dirty="0">
                <a:latin typeface="メイリオ" panose="020B0604030504040204" pitchFamily="50" charset="-128"/>
                <a:ea typeface="メイリオ" panose="020B0604030504040204" pitchFamily="50" charset="-128"/>
              </a:rPr>
              <a:t>活用</a:t>
            </a:r>
          </a:p>
        </p:txBody>
      </p:sp>
      <p:sp>
        <p:nvSpPr>
          <p:cNvPr id="8" name="コンテンツ プレースホルダー 2">
            <a:extLst>
              <a:ext uri="{FF2B5EF4-FFF2-40B4-BE49-F238E27FC236}">
                <a16:creationId xmlns:a16="http://schemas.microsoft.com/office/drawing/2014/main" id="{BEDE5477-1385-434E-9C5C-CB3D3E91B06F}"/>
              </a:ext>
            </a:extLst>
          </p:cNvPr>
          <p:cNvSpPr>
            <a:spLocks noGrp="1"/>
          </p:cNvSpPr>
          <p:nvPr>
            <p:ph idx="1"/>
          </p:nvPr>
        </p:nvSpPr>
        <p:spPr>
          <a:xfrm>
            <a:off x="6096001" y="1645207"/>
            <a:ext cx="5856514" cy="3510192"/>
          </a:xfrm>
        </p:spPr>
        <p:txBody>
          <a:bodyPr/>
          <a:lstStyle/>
          <a:p>
            <a:r>
              <a:rPr kumimoji="1" lang="ja-JP" altLang="en-US" sz="2800" b="1" dirty="0">
                <a:latin typeface="メイリオ" panose="020B0604030504040204" pitchFamily="50" charset="-128"/>
                <a:ea typeface="メイリオ" panose="020B0604030504040204" pitchFamily="50" charset="-128"/>
              </a:rPr>
              <a:t>新規顧客獲得コスト削減</a:t>
            </a:r>
            <a:endParaRPr kumimoji="1" lang="en-US" altLang="ja-JP" sz="2800" b="1"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ローン商品の案内文の作成、ガイドラインに即しているかのレビューの双方に生成 </a:t>
            </a:r>
            <a:r>
              <a:rPr kumimoji="1" lang="en-US" altLang="ja-JP" sz="2800" dirty="0">
                <a:latin typeface="メイリオ" panose="020B0604030504040204" pitchFamily="50" charset="-128"/>
                <a:ea typeface="メイリオ" panose="020B0604030504040204" pitchFamily="50" charset="-128"/>
              </a:rPr>
              <a:t>AI </a:t>
            </a:r>
            <a:r>
              <a:rPr kumimoji="1" lang="ja-JP" altLang="en-US" sz="2800" dirty="0">
                <a:latin typeface="メイリオ" panose="020B0604030504040204" pitchFamily="50" charset="-128"/>
                <a:ea typeface="メイリオ" panose="020B0604030504040204" pitchFamily="50" charset="-128"/>
              </a:rPr>
              <a:t>を活用</a:t>
            </a:r>
            <a:r>
              <a:rPr lang="ja-JP" altLang="en-US" dirty="0">
                <a:latin typeface="メイリオ" panose="020B0604030504040204" pitchFamily="50" charset="-128"/>
                <a:ea typeface="メイリオ" panose="020B0604030504040204" pitchFamily="50" charset="-128"/>
              </a:rPr>
              <a:t>し効率化</a:t>
            </a:r>
            <a:r>
              <a:rPr kumimoji="1" lang="ja-JP" altLang="en-US" sz="2800" dirty="0">
                <a:latin typeface="メイリオ" panose="020B0604030504040204" pitchFamily="50" charset="-128"/>
                <a:ea typeface="メイリオ" panose="020B0604030504040204" pitchFamily="50" charset="-128"/>
              </a:rPr>
              <a:t>。</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b="1" dirty="0">
                <a:latin typeface="メイリオ" panose="020B0604030504040204" pitchFamily="50" charset="-128"/>
                <a:ea typeface="メイリオ" panose="020B0604030504040204" pitchFamily="50" charset="-128"/>
              </a:rPr>
              <a:t>購買頻度の向上</a:t>
            </a:r>
            <a:endParaRPr kumimoji="1" lang="en-US" altLang="ja-JP" sz="2800" b="1"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メッセージの</a:t>
            </a:r>
            <a:r>
              <a:rPr lang="ja-JP" altLang="en-US" b="1" dirty="0">
                <a:solidFill>
                  <a:srgbClr val="FF9900"/>
                </a:solidFill>
                <a:latin typeface="メイリオ" panose="020B0604030504040204" pitchFamily="50" charset="-128"/>
                <a:ea typeface="メイリオ" panose="020B0604030504040204" pitchFamily="50" charset="-128"/>
              </a:rPr>
              <a:t>クリック率</a:t>
            </a:r>
            <a:r>
              <a:rPr lang="ja-JP" altLang="en-US" dirty="0">
                <a:latin typeface="メイリオ" panose="020B0604030504040204" pitchFamily="50" charset="-128"/>
                <a:ea typeface="メイリオ" panose="020B0604030504040204" pitchFamily="50" charset="-128"/>
              </a:rPr>
              <a:t>は </a:t>
            </a:r>
            <a:r>
              <a:rPr lang="en-US" altLang="ja-JP" dirty="0">
                <a:latin typeface="メイリオ" panose="020B0604030504040204" pitchFamily="50" charset="-128"/>
                <a:ea typeface="メイリオ" panose="020B0604030504040204" pitchFamily="50" charset="-128"/>
              </a:rPr>
              <a:t>4 </a:t>
            </a:r>
            <a:r>
              <a:rPr lang="ja-JP" altLang="en-US" dirty="0">
                <a:latin typeface="メイリオ" panose="020B0604030504040204" pitchFamily="50" charset="-128"/>
                <a:ea typeface="メイリオ" panose="020B0604030504040204" pitchFamily="50" charset="-128"/>
              </a:rPr>
              <a:t>倍となり、人間よりも高い結果に。</a:t>
            </a:r>
            <a:endParaRPr kumimoji="1" lang="ja-JP" altLang="en-US" sz="28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4A5B1F96-10DA-4032-8D62-2622F3A0AD39}"/>
              </a:ext>
            </a:extLst>
          </p:cNvPr>
          <p:cNvSpPr txBox="1"/>
          <p:nvPr/>
        </p:nvSpPr>
        <p:spPr>
          <a:xfrm>
            <a:off x="104503" y="5920343"/>
            <a:ext cx="11693487" cy="338554"/>
          </a:xfrm>
          <a:prstGeom prst="rect">
            <a:avLst/>
          </a:prstGeom>
          <a:noFill/>
        </p:spPr>
        <p:txBody>
          <a:bodyPr wrap="square">
            <a:spAutoFit/>
          </a:bodyPr>
          <a:lstStyle/>
          <a:p>
            <a:pPr algn="r"/>
            <a:r>
              <a:rPr lang="en-US" altLang="ja-JP" sz="1600" i="0" dirty="0">
                <a:solidFill>
                  <a:srgbClr val="333333"/>
                </a:solidFill>
                <a:effectLst/>
                <a:latin typeface="メイリオ" panose="020B0604030504040204" pitchFamily="50" charset="-128"/>
                <a:ea typeface="メイリオ" panose="020B0604030504040204" pitchFamily="50" charset="-128"/>
              </a:rPr>
              <a:t>“</a:t>
            </a:r>
            <a:r>
              <a:rPr lang="en-US" altLang="ja-JP" sz="1600" i="0" dirty="0">
                <a:solidFill>
                  <a:srgbClr val="333333"/>
                </a:solidFill>
                <a:effectLst/>
                <a:latin typeface="メイリオ" panose="020B0604030504040204" pitchFamily="50" charset="-128"/>
                <a:ea typeface="メイリオ" panose="020B0604030504040204" pitchFamily="50" charset="-128"/>
                <a:hlinkClick r:id="rId4"/>
              </a:rPr>
              <a:t>AWS </a:t>
            </a:r>
            <a:r>
              <a:rPr lang="en-US" altLang="ja-JP" sz="1600" i="0" dirty="0" err="1">
                <a:solidFill>
                  <a:srgbClr val="333333"/>
                </a:solidFill>
                <a:effectLst/>
                <a:latin typeface="メイリオ" panose="020B0604030504040204" pitchFamily="50" charset="-128"/>
                <a:ea typeface="メイリオ" panose="020B0604030504040204" pitchFamily="50" charset="-128"/>
                <a:hlinkClick r:id="rId4"/>
              </a:rPr>
              <a:t>re:Invent</a:t>
            </a:r>
            <a:r>
              <a:rPr lang="en-US" altLang="ja-JP" sz="1600" i="0" dirty="0">
                <a:solidFill>
                  <a:srgbClr val="333333"/>
                </a:solidFill>
                <a:effectLst/>
                <a:latin typeface="メイリオ" panose="020B0604030504040204" pitchFamily="50" charset="-128"/>
                <a:ea typeface="メイリオ" panose="020B0604030504040204" pitchFamily="50" charset="-128"/>
                <a:hlinkClick r:id="rId4"/>
              </a:rPr>
              <a:t> 2023 - How to deliver business value in financial services with generative AI (FSI201)</a:t>
            </a:r>
            <a:r>
              <a:rPr lang="en-US" altLang="ja-JP" sz="1600" i="0" dirty="0">
                <a:solidFill>
                  <a:srgbClr val="333333"/>
                </a:solidFill>
                <a:effectLst/>
                <a:latin typeface="メイリオ" panose="020B0604030504040204" pitchFamily="50" charset="-128"/>
                <a:ea typeface="メイリオ" panose="020B0604030504040204" pitchFamily="50" charset="-128"/>
              </a:rPr>
              <a:t>” </a:t>
            </a:r>
            <a:r>
              <a:rPr lang="ja-JP" altLang="en-US" sz="1600" i="0" dirty="0">
                <a:solidFill>
                  <a:srgbClr val="333333"/>
                </a:solidFill>
                <a:effectLst/>
                <a:latin typeface="メイリオ" panose="020B0604030504040204" pitchFamily="50" charset="-128"/>
                <a:ea typeface="メイリオ" panose="020B0604030504040204" pitchFamily="50" charset="-128"/>
              </a:rPr>
              <a:t>より引用</a:t>
            </a:r>
          </a:p>
        </p:txBody>
      </p:sp>
      <p:pic>
        <p:nvPicPr>
          <p:cNvPr id="10" name="図 9">
            <a:extLst>
              <a:ext uri="{FF2B5EF4-FFF2-40B4-BE49-F238E27FC236}">
                <a16:creationId xmlns:a16="http://schemas.microsoft.com/office/drawing/2014/main" id="{363BD72D-CBD5-47D7-AF1D-E963999416F6}"/>
              </a:ext>
            </a:extLst>
          </p:cNvPr>
          <p:cNvPicPr>
            <a:picLocks noChangeAspect="1"/>
          </p:cNvPicPr>
          <p:nvPr/>
        </p:nvPicPr>
        <p:blipFill>
          <a:blip r:embed="rId5"/>
          <a:stretch>
            <a:fillRect/>
          </a:stretch>
        </p:blipFill>
        <p:spPr>
          <a:xfrm>
            <a:off x="598098" y="1580589"/>
            <a:ext cx="3486813" cy="2003580"/>
          </a:xfrm>
          <a:prstGeom prst="rect">
            <a:avLst/>
          </a:prstGeom>
        </p:spPr>
      </p:pic>
      <p:pic>
        <p:nvPicPr>
          <p:cNvPr id="11" name="図 10">
            <a:extLst>
              <a:ext uri="{FF2B5EF4-FFF2-40B4-BE49-F238E27FC236}">
                <a16:creationId xmlns:a16="http://schemas.microsoft.com/office/drawing/2014/main" id="{3A1F7093-F345-4CA8-8BF1-D2D84AB9F7E7}"/>
              </a:ext>
            </a:extLst>
          </p:cNvPr>
          <p:cNvPicPr>
            <a:picLocks noChangeAspect="1"/>
          </p:cNvPicPr>
          <p:nvPr/>
        </p:nvPicPr>
        <p:blipFill>
          <a:blip r:embed="rId6"/>
          <a:stretch>
            <a:fillRect/>
          </a:stretch>
        </p:blipFill>
        <p:spPr>
          <a:xfrm>
            <a:off x="867093" y="3313151"/>
            <a:ext cx="4947241" cy="2382255"/>
          </a:xfrm>
          <a:prstGeom prst="rect">
            <a:avLst/>
          </a:prstGeom>
        </p:spPr>
      </p:pic>
    </p:spTree>
    <p:custDataLst>
      <p:tags r:id="rId1"/>
    </p:custDataLst>
    <p:extLst>
      <p:ext uri="{BB962C8B-B14F-4D97-AF65-F5344CB8AC3E}">
        <p14:creationId xmlns:p14="http://schemas.microsoft.com/office/powerpoint/2010/main" val="266512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2">
            <a:extLst>
              <a:ext uri="{FF2B5EF4-FFF2-40B4-BE49-F238E27FC236}">
                <a16:creationId xmlns:a16="http://schemas.microsoft.com/office/drawing/2014/main" id="{B67C96B5-A470-4B04-A3D0-5031AB0E2084}"/>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2"/>
                </a:solidFill>
                <a:latin typeface="Meiryo" panose="020B0604030504040204" pitchFamily="34" charset="-128"/>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29</a:t>
            </a:fld>
            <a:endParaRPr lang="en-US" dirty="0"/>
          </a:p>
        </p:txBody>
      </p:sp>
      <p:sp>
        <p:nvSpPr>
          <p:cNvPr id="3" name="タイトル 2">
            <a:extLst>
              <a:ext uri="{FF2B5EF4-FFF2-40B4-BE49-F238E27FC236}">
                <a16:creationId xmlns:a16="http://schemas.microsoft.com/office/drawing/2014/main" id="{6B89E0B0-A9B9-4CC7-89E7-BF887FADC1E8}"/>
              </a:ext>
            </a:extLst>
          </p:cNvPr>
          <p:cNvSpPr>
            <a:spLocks noGrp="1"/>
          </p:cNvSpPr>
          <p:nvPr>
            <p:ph type="title"/>
          </p:nvPr>
        </p:nvSpPr>
        <p:spPr>
          <a:xfrm>
            <a:off x="609599" y="419024"/>
            <a:ext cx="11160035" cy="547842"/>
          </a:xfrm>
        </p:spPr>
        <p:txBody>
          <a:bodyPr/>
          <a:lstStyle/>
          <a:p>
            <a:r>
              <a:rPr kumimoji="1" lang="ja-JP" altLang="en-US" b="1" dirty="0"/>
              <a:t>成長サイクルを実現した事例を集める </a:t>
            </a:r>
            <a:r>
              <a:rPr kumimoji="1" lang="en-US" altLang="ja-JP" b="1" dirty="0">
                <a:latin typeface="+mn-lt"/>
              </a:rPr>
              <a:t>(3/3)</a:t>
            </a:r>
            <a:endParaRPr lang="ja-JP" altLang="en-US" b="1" dirty="0">
              <a:latin typeface="+mn-lt"/>
            </a:endParaRPr>
          </a:p>
        </p:txBody>
      </p:sp>
      <p:sp>
        <p:nvSpPr>
          <p:cNvPr id="6" name="タイトル 1">
            <a:extLst>
              <a:ext uri="{FF2B5EF4-FFF2-40B4-BE49-F238E27FC236}">
                <a16:creationId xmlns:a16="http://schemas.microsoft.com/office/drawing/2014/main" id="{478A5A59-3687-4BD2-8B28-95EA530AA318}"/>
              </a:ext>
            </a:extLst>
          </p:cNvPr>
          <p:cNvSpPr txBox="1">
            <a:spLocks/>
          </p:cNvSpPr>
          <p:nvPr/>
        </p:nvSpPr>
        <p:spPr>
          <a:xfrm>
            <a:off x="159669" y="980941"/>
            <a:ext cx="11800115" cy="547842"/>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kumimoji="1" sz="3200" b="0" i="0" kern="1200" baseline="0">
                <a:solidFill>
                  <a:schemeClr val="tx2"/>
                </a:solidFill>
                <a:latin typeface="Meiryo" panose="020B0604030504040204" pitchFamily="34" charset="-128"/>
                <a:ea typeface="Meiryo" panose="020B0604030504040204" pitchFamily="34" charset="-128"/>
                <a:cs typeface="+mj-cs"/>
              </a:defRPr>
            </a:lvl1pPr>
          </a:lstStyle>
          <a:p>
            <a:r>
              <a:rPr lang="ja-JP" altLang="en-US" dirty="0">
                <a:latin typeface="メイリオ" panose="020B0604030504040204" pitchFamily="50" charset="-128"/>
                <a:ea typeface="メイリオ" panose="020B0604030504040204" pitchFamily="50" charset="-128"/>
              </a:rPr>
              <a:t>北海道文化放送</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ニュース原稿</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動画の作成フローに生成 </a:t>
            </a:r>
            <a:r>
              <a:rPr lang="en-US" altLang="ja-JP" dirty="0">
                <a:latin typeface="メイリオ" panose="020B0604030504040204" pitchFamily="50" charset="-128"/>
                <a:ea typeface="メイリオ" panose="020B0604030504040204" pitchFamily="50" charset="-128"/>
              </a:rPr>
              <a:t>AI </a:t>
            </a:r>
            <a:r>
              <a:rPr lang="ja-JP" altLang="en-US" dirty="0">
                <a:latin typeface="メイリオ" panose="020B0604030504040204" pitchFamily="50" charset="-128"/>
                <a:ea typeface="メイリオ" panose="020B0604030504040204" pitchFamily="50" charset="-128"/>
              </a:rPr>
              <a:t>活用</a:t>
            </a:r>
          </a:p>
        </p:txBody>
      </p:sp>
      <p:sp>
        <p:nvSpPr>
          <p:cNvPr id="8" name="コンテンツ プレースホルダー 2">
            <a:extLst>
              <a:ext uri="{FF2B5EF4-FFF2-40B4-BE49-F238E27FC236}">
                <a16:creationId xmlns:a16="http://schemas.microsoft.com/office/drawing/2014/main" id="{BEDE5477-1385-434E-9C5C-CB3D3E91B06F}"/>
              </a:ext>
            </a:extLst>
          </p:cNvPr>
          <p:cNvSpPr>
            <a:spLocks noGrp="1"/>
          </p:cNvSpPr>
          <p:nvPr>
            <p:ph idx="1"/>
          </p:nvPr>
        </p:nvSpPr>
        <p:spPr>
          <a:xfrm>
            <a:off x="6096001" y="1645207"/>
            <a:ext cx="5856514" cy="4054956"/>
          </a:xfrm>
        </p:spPr>
        <p:txBody>
          <a:bodyPr/>
          <a:lstStyle/>
          <a:p>
            <a:r>
              <a:rPr kumimoji="1" lang="ja-JP" altLang="en-US" sz="2800" b="1" dirty="0">
                <a:latin typeface="メイリオ" panose="020B0604030504040204" pitchFamily="50" charset="-128"/>
                <a:ea typeface="メイリオ" panose="020B0604030504040204" pitchFamily="50" charset="-128"/>
              </a:rPr>
              <a:t>収益率の向上</a:t>
            </a:r>
            <a:endParaRPr kumimoji="1" lang="en-US" altLang="ja-JP" sz="2800" b="1" dirty="0">
              <a:latin typeface="メイリオ" panose="020B0604030504040204" pitchFamily="50" charset="-128"/>
              <a:ea typeface="メイリオ" panose="020B0604030504040204" pitchFamily="50" charset="-128"/>
            </a:endParaRPr>
          </a:p>
          <a:p>
            <a:r>
              <a:rPr kumimoji="1" lang="en-US" altLang="ja-JP" sz="2800" dirty="0">
                <a:latin typeface="+mn-lt"/>
                <a:ea typeface="メイリオ" panose="020B0604030504040204" pitchFamily="50" charset="-128"/>
              </a:rPr>
              <a:t>FAX </a:t>
            </a:r>
            <a:r>
              <a:rPr kumimoji="1" lang="ja-JP" altLang="en-US" sz="2800" dirty="0">
                <a:latin typeface="メイリオ" panose="020B0604030504040204" pitchFamily="50" charset="-128"/>
                <a:ea typeface="メイリオ" panose="020B0604030504040204" pitchFamily="50" charset="-128"/>
              </a:rPr>
              <a:t>で届くリリース情報を複合機で </a:t>
            </a:r>
            <a:r>
              <a:rPr kumimoji="1" lang="en-US" altLang="ja-JP" sz="2800" dirty="0">
                <a:latin typeface="+mn-lt"/>
                <a:ea typeface="メイリオ" panose="020B0604030504040204" pitchFamily="50" charset="-128"/>
              </a:rPr>
              <a:t>PDF </a:t>
            </a:r>
            <a:r>
              <a:rPr kumimoji="1" lang="ja-JP" altLang="en-US" sz="2800" dirty="0">
                <a:latin typeface="メイリオ" panose="020B0604030504040204" pitchFamily="50" charset="-128"/>
                <a:ea typeface="メイリオ" panose="020B0604030504040204" pitchFamily="50" charset="-128"/>
              </a:rPr>
              <a:t>化し、文字認識処理</a:t>
            </a:r>
            <a:r>
              <a:rPr lang="ja-JP" altLang="en-US" dirty="0">
                <a:latin typeface="メイリオ" panose="020B0604030504040204" pitchFamily="50" charset="-128"/>
                <a:ea typeface="メイリオ" panose="020B0604030504040204" pitchFamily="50" charset="-128"/>
              </a:rPr>
              <a:t>し保存。</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取材結果を追加で入力すると、</a:t>
            </a:r>
            <a:br>
              <a:rPr lang="en-US" altLang="ja-JP" dirty="0">
                <a:latin typeface="メイリオ" panose="020B0604030504040204" pitchFamily="50" charset="-128"/>
                <a:ea typeface="メイリオ" panose="020B0604030504040204" pitchFamily="50" charset="-128"/>
              </a:rPr>
            </a:br>
            <a:r>
              <a:rPr kumimoji="1" lang="en-US" altLang="ja-JP" sz="2800" dirty="0">
                <a:latin typeface="+mn-lt"/>
                <a:ea typeface="メイリオ" panose="020B0604030504040204" pitchFamily="50" charset="-128"/>
              </a:rPr>
              <a:t>Amazon Bedrock </a:t>
            </a:r>
            <a:r>
              <a:rPr lang="ja-JP" altLang="en-US" dirty="0">
                <a:latin typeface="メイリオ" panose="020B0604030504040204" pitchFamily="50" charset="-128"/>
                <a:ea typeface="メイリオ" panose="020B0604030504040204" pitchFamily="50" charset="-128"/>
              </a:rPr>
              <a:t>で</a:t>
            </a:r>
            <a:r>
              <a:rPr kumimoji="1" lang="ja-JP" altLang="en-US" sz="2800" dirty="0">
                <a:latin typeface="メイリオ" panose="020B0604030504040204" pitchFamily="50" charset="-128"/>
                <a:ea typeface="メイリオ" panose="020B0604030504040204" pitchFamily="50" charset="-128"/>
              </a:rPr>
              <a:t>ニュース原稿を生成。</a:t>
            </a:r>
          </a:p>
          <a:p>
            <a:r>
              <a:rPr kumimoji="1" lang="en-US" altLang="ja-JP" sz="2800" b="1" dirty="0">
                <a:solidFill>
                  <a:srgbClr val="FF9900"/>
                </a:solidFill>
                <a:latin typeface="+mn-lt"/>
                <a:ea typeface="メイリオ" panose="020B0604030504040204" pitchFamily="50" charset="-128"/>
              </a:rPr>
              <a:t>1 </a:t>
            </a:r>
            <a:r>
              <a:rPr kumimoji="1" lang="ja-JP" altLang="en-US" sz="2800" b="1" dirty="0">
                <a:solidFill>
                  <a:srgbClr val="FF9900"/>
                </a:solidFill>
                <a:latin typeface="メイリオ" panose="020B0604030504040204" pitchFamily="50" charset="-128"/>
                <a:ea typeface="メイリオ" panose="020B0604030504040204" pitchFamily="50" charset="-128"/>
              </a:rPr>
              <a:t>回あたり </a:t>
            </a:r>
            <a:r>
              <a:rPr kumimoji="1" lang="en-US" altLang="ja-JP" sz="2800" b="1" dirty="0">
                <a:solidFill>
                  <a:srgbClr val="FF9900"/>
                </a:solidFill>
                <a:latin typeface="+mn-lt"/>
                <a:ea typeface="メイリオ" panose="020B0604030504040204" pitchFamily="50" charset="-128"/>
              </a:rPr>
              <a:t>2</a:t>
            </a:r>
            <a:r>
              <a:rPr kumimoji="1" lang="en-US" altLang="ja-JP" sz="2800" b="1" dirty="0">
                <a:solidFill>
                  <a:srgbClr val="FF9900"/>
                </a:solidFill>
                <a:latin typeface="メイリオ" panose="020B0604030504040204" pitchFamily="50" charset="-128"/>
                <a:ea typeface="メイリオ" panose="020B0604030504040204" pitchFamily="50" charset="-128"/>
              </a:rPr>
              <a:t> </a:t>
            </a:r>
            <a:r>
              <a:rPr kumimoji="1" lang="ja-JP" altLang="en-US" sz="2800" b="1" dirty="0">
                <a:solidFill>
                  <a:srgbClr val="FF9900"/>
                </a:solidFill>
                <a:latin typeface="メイリオ" panose="020B0604030504040204" pitchFamily="50" charset="-128"/>
                <a:ea typeface="メイリオ" panose="020B0604030504040204" pitchFamily="50" charset="-128"/>
              </a:rPr>
              <a:t>分、数円程度</a:t>
            </a:r>
            <a:r>
              <a:rPr kumimoji="1" lang="ja-JP" altLang="en-US" sz="2800" dirty="0">
                <a:latin typeface="メイリオ" panose="020B0604030504040204" pitchFamily="50" charset="-128"/>
                <a:ea typeface="メイリオ" panose="020B0604030504040204" pitchFamily="50" charset="-128"/>
              </a:rPr>
              <a:t>で</a:t>
            </a:r>
            <a:br>
              <a:rPr kumimoji="1" lang="en-US" altLang="ja-JP" sz="2800" dirty="0">
                <a:latin typeface="メイリオ" panose="020B0604030504040204" pitchFamily="50" charset="-128"/>
                <a:ea typeface="メイリオ" panose="020B0604030504040204" pitchFamily="50" charset="-128"/>
              </a:rPr>
            </a:br>
            <a:r>
              <a:rPr kumimoji="1" lang="ja-JP" altLang="en-US" sz="2800" dirty="0">
                <a:latin typeface="メイリオ" panose="020B0604030504040204" pitchFamily="50" charset="-128"/>
                <a:ea typeface="メイリオ" panose="020B0604030504040204" pitchFamily="50" charset="-128"/>
              </a:rPr>
              <a:t>報道記者</a:t>
            </a:r>
            <a:r>
              <a:rPr kumimoji="1" lang="ja-JP" altLang="en-US" sz="2800" dirty="0">
                <a:latin typeface="+mn-lt"/>
                <a:ea typeface="メイリオ" panose="020B0604030504040204" pitchFamily="50" charset="-128"/>
              </a:rPr>
              <a:t> </a:t>
            </a:r>
            <a:r>
              <a:rPr kumimoji="1" lang="en-US" altLang="ja-JP" sz="2800" dirty="0">
                <a:latin typeface="+mn-lt"/>
                <a:ea typeface="メイリオ" panose="020B0604030504040204" pitchFamily="50" charset="-128"/>
              </a:rPr>
              <a:t>2</a:t>
            </a:r>
            <a:r>
              <a:rPr kumimoji="1" lang="ja-JP" altLang="en-US" sz="2800" dirty="0">
                <a:latin typeface="+mn-lt"/>
                <a:ea typeface="メイリオ" panose="020B0604030504040204" pitchFamily="50" charset="-128"/>
              </a:rPr>
              <a:t>～</a:t>
            </a:r>
            <a:r>
              <a:rPr kumimoji="1" lang="en-US" altLang="ja-JP" sz="2800" dirty="0">
                <a:latin typeface="+mn-lt"/>
                <a:ea typeface="メイリオ" panose="020B0604030504040204" pitchFamily="50" charset="-128"/>
              </a:rPr>
              <a:t>3 </a:t>
            </a:r>
            <a:r>
              <a:rPr kumimoji="1" lang="ja-JP" altLang="en-US" sz="2800" dirty="0">
                <a:latin typeface="メイリオ" panose="020B0604030504040204" pitchFamily="50" charset="-128"/>
                <a:ea typeface="メイリオ" panose="020B0604030504040204" pitchFamily="50" charset="-128"/>
              </a:rPr>
              <a:t>年目ぐらいの品質の原稿ができる。</a:t>
            </a:r>
          </a:p>
        </p:txBody>
      </p:sp>
      <p:sp>
        <p:nvSpPr>
          <p:cNvPr id="9" name="テキスト ボックス 8">
            <a:extLst>
              <a:ext uri="{FF2B5EF4-FFF2-40B4-BE49-F238E27FC236}">
                <a16:creationId xmlns:a16="http://schemas.microsoft.com/office/drawing/2014/main" id="{4A5B1F96-10DA-4032-8D62-2622F3A0AD39}"/>
              </a:ext>
            </a:extLst>
          </p:cNvPr>
          <p:cNvSpPr txBox="1"/>
          <p:nvPr/>
        </p:nvSpPr>
        <p:spPr>
          <a:xfrm>
            <a:off x="104503" y="5920343"/>
            <a:ext cx="11693487" cy="338554"/>
          </a:xfrm>
          <a:prstGeom prst="rect">
            <a:avLst/>
          </a:prstGeom>
          <a:noFill/>
        </p:spPr>
        <p:txBody>
          <a:bodyPr wrap="square">
            <a:spAutoFit/>
          </a:bodyPr>
          <a:lstStyle/>
          <a:p>
            <a:pPr algn="r"/>
            <a:r>
              <a:rPr lang="en-US" altLang="ja-JP" sz="1600" i="0" dirty="0">
                <a:solidFill>
                  <a:srgbClr val="333333"/>
                </a:solidFill>
                <a:effectLst/>
                <a:latin typeface="メイリオ" panose="020B0604030504040204" pitchFamily="50" charset="-128"/>
                <a:ea typeface="メイリオ" panose="020B0604030504040204" pitchFamily="50" charset="-128"/>
              </a:rPr>
              <a:t>“</a:t>
            </a:r>
            <a:r>
              <a:rPr lang="en-US" altLang="ja-JP" sz="1600" i="0" dirty="0">
                <a:solidFill>
                  <a:srgbClr val="333333"/>
                </a:solidFill>
                <a:effectLst/>
                <a:latin typeface="メイリオ" panose="020B0604030504040204" pitchFamily="50" charset="-128"/>
                <a:ea typeface="メイリオ" panose="020B0604030504040204" pitchFamily="50" charset="-128"/>
                <a:hlinkClick r:id="rId4"/>
              </a:rPr>
              <a:t>AWS </a:t>
            </a:r>
            <a:r>
              <a:rPr lang="en-US" altLang="ja-JP" sz="1600" i="0" dirty="0" err="1">
                <a:solidFill>
                  <a:srgbClr val="333333"/>
                </a:solidFill>
                <a:effectLst/>
                <a:latin typeface="メイリオ" panose="020B0604030504040204" pitchFamily="50" charset="-128"/>
                <a:ea typeface="メイリオ" panose="020B0604030504040204" pitchFamily="50" charset="-128"/>
                <a:hlinkClick r:id="rId4"/>
              </a:rPr>
              <a:t>re:Invent</a:t>
            </a:r>
            <a:r>
              <a:rPr lang="en-US" altLang="ja-JP" sz="1600" i="0" dirty="0">
                <a:solidFill>
                  <a:srgbClr val="333333"/>
                </a:solidFill>
                <a:effectLst/>
                <a:latin typeface="メイリオ" panose="020B0604030504040204" pitchFamily="50" charset="-128"/>
                <a:ea typeface="メイリオ" panose="020B0604030504040204" pitchFamily="50" charset="-128"/>
                <a:hlinkClick r:id="rId4"/>
              </a:rPr>
              <a:t> 2023 - How to deliver business value in financial services with generative AI (FSI201)</a:t>
            </a:r>
            <a:r>
              <a:rPr lang="en-US" altLang="ja-JP" sz="1600" i="0" dirty="0">
                <a:solidFill>
                  <a:srgbClr val="333333"/>
                </a:solidFill>
                <a:effectLst/>
                <a:latin typeface="メイリオ" panose="020B0604030504040204" pitchFamily="50" charset="-128"/>
                <a:ea typeface="メイリオ" panose="020B0604030504040204" pitchFamily="50" charset="-128"/>
              </a:rPr>
              <a:t>” </a:t>
            </a:r>
            <a:r>
              <a:rPr lang="ja-JP" altLang="en-US" sz="1600" i="0" dirty="0">
                <a:solidFill>
                  <a:srgbClr val="333333"/>
                </a:solidFill>
                <a:effectLst/>
                <a:latin typeface="メイリオ" panose="020B0604030504040204" pitchFamily="50" charset="-128"/>
                <a:ea typeface="メイリオ" panose="020B0604030504040204" pitchFamily="50" charset="-128"/>
              </a:rPr>
              <a:t>より引用</a:t>
            </a:r>
          </a:p>
        </p:txBody>
      </p:sp>
      <p:pic>
        <p:nvPicPr>
          <p:cNvPr id="1026" name="Picture 2" descr="北海道文化放送株式会社">
            <a:extLst>
              <a:ext uri="{FF2B5EF4-FFF2-40B4-BE49-F238E27FC236}">
                <a16:creationId xmlns:a16="http://schemas.microsoft.com/office/drawing/2014/main" id="{2BE852A5-1FB3-4EB6-A9D9-B089584BF1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296" y="1963185"/>
            <a:ext cx="4397445" cy="293163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6123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5206C5-297D-4652-92CB-7CA274781661}"/>
              </a:ext>
            </a:extLst>
          </p:cNvPr>
          <p:cNvSpPr>
            <a:spLocks noGrp="1"/>
          </p:cNvSpPr>
          <p:nvPr>
            <p:ph type="title"/>
          </p:nvPr>
        </p:nvSpPr>
        <p:spPr>
          <a:xfrm>
            <a:off x="609599" y="419023"/>
            <a:ext cx="10958495" cy="547842"/>
          </a:xfrm>
        </p:spPr>
        <p:txBody>
          <a:bodyPr/>
          <a:lstStyle/>
          <a:p>
            <a:r>
              <a:rPr lang="en-US" altLang="ja-JP" dirty="0"/>
              <a:t>ML Enablement Workshop </a:t>
            </a:r>
            <a:r>
              <a:rPr lang="ja-JP" altLang="en-US" dirty="0"/>
              <a:t>のスコープ</a:t>
            </a:r>
            <a:endParaRPr kumimoji="1" lang="ja-JP" altLang="en-US" dirty="0"/>
          </a:p>
        </p:txBody>
      </p:sp>
      <p:sp>
        <p:nvSpPr>
          <p:cNvPr id="4" name="スライド番号プレースホルダー 3">
            <a:extLst>
              <a:ext uri="{FF2B5EF4-FFF2-40B4-BE49-F238E27FC236}">
                <a16:creationId xmlns:a16="http://schemas.microsoft.com/office/drawing/2014/main" id="{6B8BE726-AD1D-4D5C-A1A7-6D2C1983B1B2}"/>
              </a:ext>
            </a:extLst>
          </p:cNvPr>
          <p:cNvSpPr>
            <a:spLocks noGrp="1"/>
          </p:cNvSpPr>
          <p:nvPr>
            <p:ph type="sldNum" sz="quarter" idx="12"/>
          </p:nvPr>
        </p:nvSpPr>
        <p:spPr/>
        <p:txBody>
          <a:bodyPr/>
          <a:lstStyle/>
          <a:p>
            <a:fld id="{EB4B8DE2-A4E8-46E4-8BBF-D75455EFF32C}" type="slidenum">
              <a:rPr lang="en-US" smtClean="0"/>
              <a:pPr/>
              <a:t>3</a:t>
            </a:fld>
            <a:endParaRPr lang="en-US" dirty="0"/>
          </a:p>
        </p:txBody>
      </p:sp>
      <p:cxnSp>
        <p:nvCxnSpPr>
          <p:cNvPr id="19" name="直線矢印コネクタ 18">
            <a:extLst>
              <a:ext uri="{FF2B5EF4-FFF2-40B4-BE49-F238E27FC236}">
                <a16:creationId xmlns:a16="http://schemas.microsoft.com/office/drawing/2014/main" id="{0DE9D317-DF4D-4244-8191-81D4A71EF5EA}"/>
              </a:ext>
            </a:extLst>
          </p:cNvPr>
          <p:cNvCxnSpPr>
            <a:cxnSpLocks/>
          </p:cNvCxnSpPr>
          <p:nvPr/>
        </p:nvCxnSpPr>
        <p:spPr>
          <a:xfrm>
            <a:off x="609599" y="1898248"/>
            <a:ext cx="3279495"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E8A94241-0CE0-41D9-85B7-55EC511D776E}"/>
              </a:ext>
            </a:extLst>
          </p:cNvPr>
          <p:cNvCxnSpPr>
            <a:cxnSpLocks/>
          </p:cNvCxnSpPr>
          <p:nvPr/>
        </p:nvCxnSpPr>
        <p:spPr>
          <a:xfrm>
            <a:off x="4120587" y="1898248"/>
            <a:ext cx="744750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A6C0C520-DFF0-482B-B9F1-9DEA20CB82DC}"/>
              </a:ext>
            </a:extLst>
          </p:cNvPr>
          <p:cNvSpPr txBox="1"/>
          <p:nvPr/>
        </p:nvSpPr>
        <p:spPr>
          <a:xfrm>
            <a:off x="443696" y="1067251"/>
            <a:ext cx="3483978" cy="830997"/>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加速フェーズ</a:t>
            </a:r>
            <a:endParaRPr kumimoji="1" lang="en-US" altLang="ja-JP" sz="2400" dirty="0">
              <a:ea typeface="メイリオ" panose="020B0604030504040204" pitchFamily="50" charset="-128"/>
            </a:endParaRPr>
          </a:p>
          <a:p>
            <a:pPr algn="l"/>
            <a:r>
              <a:rPr kumimoji="1" lang="en-US" altLang="ja-JP" sz="2400" dirty="0"/>
              <a:t>1~3 </a:t>
            </a:r>
            <a:r>
              <a:rPr kumimoji="1" lang="ja-JP" altLang="en-US" sz="2400" dirty="0">
                <a:latin typeface="メイリオ" panose="020B0604030504040204" pitchFamily="50" charset="-128"/>
                <a:ea typeface="メイリオ" panose="020B0604030504040204" pitchFamily="50" charset="-128"/>
              </a:rPr>
              <a:t>ヶ月</a:t>
            </a:r>
          </a:p>
        </p:txBody>
      </p:sp>
      <p:sp>
        <p:nvSpPr>
          <p:cNvPr id="22" name="テキスト ボックス 21">
            <a:extLst>
              <a:ext uri="{FF2B5EF4-FFF2-40B4-BE49-F238E27FC236}">
                <a16:creationId xmlns:a16="http://schemas.microsoft.com/office/drawing/2014/main" id="{1B69AF2E-9EAD-4658-927F-5BBE75D12C8D}"/>
              </a:ext>
            </a:extLst>
          </p:cNvPr>
          <p:cNvSpPr txBox="1"/>
          <p:nvPr/>
        </p:nvSpPr>
        <p:spPr>
          <a:xfrm>
            <a:off x="4120587" y="1028402"/>
            <a:ext cx="4527024" cy="830997"/>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拡大フェーズ</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t>1</a:t>
            </a:r>
            <a:r>
              <a:rPr kumimoji="1" lang="ja-JP" altLang="en-US" sz="2400" dirty="0"/>
              <a:t> </a:t>
            </a:r>
            <a:r>
              <a:rPr kumimoji="1" lang="ja-JP" altLang="en-US" sz="2400" dirty="0">
                <a:latin typeface="メイリオ" panose="020B0604030504040204" pitchFamily="50" charset="-128"/>
                <a:ea typeface="メイリオ" panose="020B0604030504040204" pitchFamily="50" charset="-128"/>
              </a:rPr>
              <a:t>年～</a:t>
            </a:r>
          </a:p>
        </p:txBody>
      </p:sp>
      <p:sp>
        <p:nvSpPr>
          <p:cNvPr id="23" name="テキスト ボックス 22">
            <a:extLst>
              <a:ext uri="{FF2B5EF4-FFF2-40B4-BE49-F238E27FC236}">
                <a16:creationId xmlns:a16="http://schemas.microsoft.com/office/drawing/2014/main" id="{8EB5CA47-BC1E-4761-AC09-E2F0AC567963}"/>
              </a:ext>
            </a:extLst>
          </p:cNvPr>
          <p:cNvSpPr txBox="1"/>
          <p:nvPr/>
        </p:nvSpPr>
        <p:spPr>
          <a:xfrm>
            <a:off x="482277" y="2331920"/>
            <a:ext cx="3406817" cy="830997"/>
          </a:xfrm>
          <a:prstGeom prst="rect">
            <a:avLst/>
          </a:prstGeom>
          <a:noFill/>
        </p:spPr>
        <p:txBody>
          <a:bodyPr wrap="square" lIns="0" rIns="0" rtlCol="0">
            <a:spAutoFit/>
          </a:bodyPr>
          <a:lstStyle/>
          <a:p>
            <a:pPr algn="l"/>
            <a:r>
              <a:rPr kumimoji="1" lang="ja-JP" altLang="en-US" sz="2400" b="1" dirty="0">
                <a:latin typeface="メイリオ" panose="020B0604030504040204" pitchFamily="50" charset="-128"/>
                <a:ea typeface="メイリオ" panose="020B0604030504040204" pitchFamily="50" charset="-128"/>
              </a:rPr>
              <a:t>ユースケースを決め、</a:t>
            </a:r>
            <a:br>
              <a:rPr kumimoji="1" lang="en-US" altLang="ja-JP" sz="2400" b="1" dirty="0">
                <a:latin typeface="メイリオ" panose="020B0604030504040204" pitchFamily="50" charset="-128"/>
                <a:ea typeface="メイリオ" panose="020B0604030504040204" pitchFamily="50" charset="-128"/>
              </a:rPr>
            </a:br>
            <a:r>
              <a:rPr kumimoji="1" lang="ja-JP" altLang="en-US" sz="2400" b="1" dirty="0">
                <a:latin typeface="メイリオ" panose="020B0604030504040204" pitchFamily="50" charset="-128"/>
                <a:ea typeface="メイリオ" panose="020B0604030504040204" pitchFamily="50" charset="-128"/>
              </a:rPr>
              <a:t>仮説検証に着手する</a:t>
            </a:r>
          </a:p>
        </p:txBody>
      </p:sp>
      <p:sp>
        <p:nvSpPr>
          <p:cNvPr id="24" name="テキスト ボックス 23">
            <a:extLst>
              <a:ext uri="{FF2B5EF4-FFF2-40B4-BE49-F238E27FC236}">
                <a16:creationId xmlns:a16="http://schemas.microsoft.com/office/drawing/2014/main" id="{7B209DDF-7D08-4A31-A747-3F40951D01D7}"/>
              </a:ext>
            </a:extLst>
          </p:cNvPr>
          <p:cNvSpPr txBox="1"/>
          <p:nvPr/>
        </p:nvSpPr>
        <p:spPr>
          <a:xfrm>
            <a:off x="482277" y="3270725"/>
            <a:ext cx="3406817" cy="830997"/>
          </a:xfrm>
          <a:prstGeom prst="rect">
            <a:avLst/>
          </a:prstGeom>
          <a:noFill/>
        </p:spPr>
        <p:txBody>
          <a:bodyPr wrap="square" lIns="0" rIns="0" rtlCol="0">
            <a:spAutoFit/>
          </a:bodyPr>
          <a:lstStyle/>
          <a:p>
            <a:pPr algn="l"/>
            <a:r>
              <a:rPr kumimoji="1" lang="ja-JP" altLang="en-US" sz="2400" b="1" dirty="0">
                <a:latin typeface="メイリオ" panose="020B0604030504040204" pitchFamily="50" charset="-128"/>
                <a:ea typeface="メイリオ" panose="020B0604030504040204" pitchFamily="50" charset="-128"/>
              </a:rPr>
              <a:t>異なるチームとの協調を日常的にする</a:t>
            </a:r>
          </a:p>
        </p:txBody>
      </p:sp>
      <p:sp>
        <p:nvSpPr>
          <p:cNvPr id="25" name="テキスト ボックス 24">
            <a:extLst>
              <a:ext uri="{FF2B5EF4-FFF2-40B4-BE49-F238E27FC236}">
                <a16:creationId xmlns:a16="http://schemas.microsoft.com/office/drawing/2014/main" id="{5CC1DBC8-AC14-4B5B-8C08-CE80A5DD3A06}"/>
              </a:ext>
            </a:extLst>
          </p:cNvPr>
          <p:cNvSpPr txBox="1"/>
          <p:nvPr/>
        </p:nvSpPr>
        <p:spPr>
          <a:xfrm>
            <a:off x="482277" y="4291858"/>
            <a:ext cx="3406817" cy="1200329"/>
          </a:xfrm>
          <a:prstGeom prst="rect">
            <a:avLst/>
          </a:prstGeom>
          <a:noFill/>
        </p:spPr>
        <p:txBody>
          <a:bodyPr wrap="square" lIns="0" rIns="0" rtlCol="0">
            <a:spAutoFit/>
          </a:bodyPr>
          <a:lstStyle/>
          <a:p>
            <a:pPr algn="l"/>
            <a:r>
              <a:rPr kumimoji="1" lang="ja-JP" altLang="en-US" sz="2400" b="1" dirty="0">
                <a:latin typeface="メイリオ" panose="020B0604030504040204" pitchFamily="50" charset="-128"/>
                <a:ea typeface="メイリオ" panose="020B0604030504040204" pitchFamily="50" charset="-128"/>
              </a:rPr>
              <a:t>チームで検証を繰り返し価値あるユースケースを特定する</a:t>
            </a:r>
          </a:p>
        </p:txBody>
      </p:sp>
      <p:sp>
        <p:nvSpPr>
          <p:cNvPr id="26" name="テキスト ボックス 25">
            <a:extLst>
              <a:ext uri="{FF2B5EF4-FFF2-40B4-BE49-F238E27FC236}">
                <a16:creationId xmlns:a16="http://schemas.microsoft.com/office/drawing/2014/main" id="{A5D66899-B86D-43C0-90E4-58E844FA67C0}"/>
              </a:ext>
            </a:extLst>
          </p:cNvPr>
          <p:cNvSpPr txBox="1"/>
          <p:nvPr/>
        </p:nvSpPr>
        <p:spPr>
          <a:xfrm>
            <a:off x="4463970" y="2577791"/>
            <a:ext cx="7208430" cy="830997"/>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検証を通じ得られた知見をもとに、長期的な </a:t>
            </a:r>
            <a:r>
              <a:rPr kumimoji="1" lang="en-US" altLang="ja-JP" sz="2400" dirty="0">
                <a:latin typeface="メイリオ" panose="020B0604030504040204" pitchFamily="50" charset="-128"/>
                <a:ea typeface="メイリオ" panose="020B0604030504040204" pitchFamily="50" charset="-128"/>
              </a:rPr>
              <a:t>AI/ML </a:t>
            </a:r>
            <a:r>
              <a:rPr kumimoji="1" lang="ja-JP" altLang="en-US" sz="2400" dirty="0">
                <a:latin typeface="メイリオ" panose="020B0604030504040204" pitchFamily="50" charset="-128"/>
                <a:ea typeface="メイリオ" panose="020B0604030504040204" pitchFamily="50" charset="-128"/>
              </a:rPr>
              <a:t>の投資計画を立て、推進するための組織を組成する。</a:t>
            </a:r>
          </a:p>
        </p:txBody>
      </p:sp>
      <p:sp>
        <p:nvSpPr>
          <p:cNvPr id="28" name="テキスト ボックス 27">
            <a:extLst>
              <a:ext uri="{FF2B5EF4-FFF2-40B4-BE49-F238E27FC236}">
                <a16:creationId xmlns:a16="http://schemas.microsoft.com/office/drawing/2014/main" id="{756F69D4-F4EB-4FD7-B563-493A53AD749C}"/>
              </a:ext>
            </a:extLst>
          </p:cNvPr>
          <p:cNvSpPr txBox="1"/>
          <p:nvPr/>
        </p:nvSpPr>
        <p:spPr>
          <a:xfrm>
            <a:off x="4463970" y="4042071"/>
            <a:ext cx="7104124" cy="830997"/>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仮説検証の速度、 </a:t>
            </a:r>
            <a:r>
              <a:rPr kumimoji="1" lang="en-US" altLang="ja-JP" sz="2400" dirty="0">
                <a:latin typeface="メイリオ" panose="020B0604030504040204" pitchFamily="50" charset="-128"/>
                <a:ea typeface="メイリオ" panose="020B0604030504040204" pitchFamily="50" charset="-128"/>
              </a:rPr>
              <a:t>AI/ML </a:t>
            </a:r>
            <a:r>
              <a:rPr kumimoji="1" lang="ja-JP" altLang="en-US" sz="2400" dirty="0">
                <a:latin typeface="メイリオ" panose="020B0604030504040204" pitchFamily="50" charset="-128"/>
                <a:ea typeface="メイリオ" panose="020B0604030504040204" pitchFamily="50" charset="-128"/>
              </a:rPr>
              <a:t>の開発速度を速めるためのデータ基盤や </a:t>
            </a:r>
            <a:r>
              <a:rPr kumimoji="1" lang="en-US" altLang="ja-JP" sz="2400" dirty="0">
                <a:latin typeface="メイリオ" panose="020B0604030504040204" pitchFamily="50" charset="-128"/>
                <a:ea typeface="メイリオ" panose="020B0604030504040204" pitchFamily="50" charset="-128"/>
              </a:rPr>
              <a:t>ML </a:t>
            </a:r>
            <a:r>
              <a:rPr kumimoji="1" lang="ja-JP" altLang="en-US" sz="2400" dirty="0">
                <a:latin typeface="メイリオ" panose="020B0604030504040204" pitchFamily="50" charset="-128"/>
                <a:ea typeface="メイリオ" panose="020B0604030504040204" pitchFamily="50" charset="-128"/>
              </a:rPr>
              <a:t>基盤の設計と構築。</a:t>
            </a:r>
          </a:p>
        </p:txBody>
      </p:sp>
      <p:sp>
        <p:nvSpPr>
          <p:cNvPr id="29" name="矢印: 五方向 28">
            <a:extLst>
              <a:ext uri="{FF2B5EF4-FFF2-40B4-BE49-F238E27FC236}">
                <a16:creationId xmlns:a16="http://schemas.microsoft.com/office/drawing/2014/main" id="{99B92B20-BBE0-4132-AA33-F03625422D55}"/>
              </a:ext>
            </a:extLst>
          </p:cNvPr>
          <p:cNvSpPr/>
          <p:nvPr/>
        </p:nvSpPr>
        <p:spPr>
          <a:xfrm>
            <a:off x="4463969" y="2176041"/>
            <a:ext cx="3974637" cy="401748"/>
          </a:xfrm>
          <a:prstGeom prst="homePlat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tx1"/>
                </a:solidFill>
                <a:latin typeface="メイリオ" panose="020B0604030504040204" pitchFamily="50" charset="-128"/>
                <a:ea typeface="メイリオ" panose="020B0604030504040204" pitchFamily="50" charset="-128"/>
              </a:rPr>
              <a:t>AI/ML </a:t>
            </a:r>
            <a:r>
              <a:rPr kumimoji="1" lang="ja-JP" altLang="en-US" sz="2400" dirty="0">
                <a:solidFill>
                  <a:schemeClr val="tx1"/>
                </a:solidFill>
                <a:latin typeface="メイリオ" panose="020B0604030504040204" pitchFamily="50" charset="-128"/>
                <a:ea typeface="メイリオ" panose="020B0604030504040204" pitchFamily="50" charset="-128"/>
              </a:rPr>
              <a:t>の組織戦略立案</a:t>
            </a:r>
          </a:p>
        </p:txBody>
      </p:sp>
      <p:sp>
        <p:nvSpPr>
          <p:cNvPr id="31" name="矢印: 五方向 30">
            <a:extLst>
              <a:ext uri="{FF2B5EF4-FFF2-40B4-BE49-F238E27FC236}">
                <a16:creationId xmlns:a16="http://schemas.microsoft.com/office/drawing/2014/main" id="{A103DE49-2AEB-48F9-A21E-122C398D30C3}"/>
              </a:ext>
            </a:extLst>
          </p:cNvPr>
          <p:cNvSpPr/>
          <p:nvPr/>
        </p:nvSpPr>
        <p:spPr>
          <a:xfrm>
            <a:off x="4463969" y="3508792"/>
            <a:ext cx="3974637" cy="401748"/>
          </a:xfrm>
          <a:prstGeom prst="homePlat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400" dirty="0">
                <a:solidFill>
                  <a:schemeClr val="tx1"/>
                </a:solidFill>
                <a:latin typeface="メイリオ" panose="020B0604030504040204" pitchFamily="50" charset="-128"/>
                <a:ea typeface="メイリオ" panose="020B0604030504040204" pitchFamily="50" charset="-128"/>
              </a:rPr>
              <a:t>データ基盤・</a:t>
            </a:r>
            <a:r>
              <a:rPr kumimoji="1" lang="en-US" altLang="ja-JP" sz="2400" dirty="0">
                <a:solidFill>
                  <a:schemeClr val="tx1"/>
                </a:solidFill>
                <a:latin typeface="メイリオ" panose="020B0604030504040204" pitchFamily="50" charset="-128"/>
                <a:ea typeface="メイリオ" panose="020B0604030504040204" pitchFamily="50" charset="-128"/>
              </a:rPr>
              <a:t>ML</a:t>
            </a:r>
            <a:r>
              <a:rPr kumimoji="1" lang="ja-JP" altLang="en-US" sz="2400" dirty="0">
                <a:solidFill>
                  <a:schemeClr val="tx1"/>
                </a:solidFill>
                <a:latin typeface="メイリオ" panose="020B0604030504040204" pitchFamily="50" charset="-128"/>
                <a:ea typeface="メイリオ" panose="020B0604030504040204" pitchFamily="50" charset="-128"/>
              </a:rPr>
              <a:t>基盤構築</a:t>
            </a:r>
          </a:p>
        </p:txBody>
      </p:sp>
      <p:sp>
        <p:nvSpPr>
          <p:cNvPr id="32" name="正方形/長方形 31">
            <a:extLst>
              <a:ext uri="{FF2B5EF4-FFF2-40B4-BE49-F238E27FC236}">
                <a16:creationId xmlns:a16="http://schemas.microsoft.com/office/drawing/2014/main" id="{CD4D08DB-F081-4BF0-984A-25AF28C26A09}"/>
              </a:ext>
            </a:extLst>
          </p:cNvPr>
          <p:cNvSpPr/>
          <p:nvPr/>
        </p:nvSpPr>
        <p:spPr>
          <a:xfrm>
            <a:off x="277792" y="966866"/>
            <a:ext cx="3707757" cy="513298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3" name="テキスト ボックス 32">
            <a:extLst>
              <a:ext uri="{FF2B5EF4-FFF2-40B4-BE49-F238E27FC236}">
                <a16:creationId xmlns:a16="http://schemas.microsoft.com/office/drawing/2014/main" id="{D3A1BC2E-224E-4ECF-8E7D-8B29FA4299D2}"/>
              </a:ext>
            </a:extLst>
          </p:cNvPr>
          <p:cNvSpPr txBox="1"/>
          <p:nvPr/>
        </p:nvSpPr>
        <p:spPr>
          <a:xfrm>
            <a:off x="4463969" y="5326974"/>
            <a:ext cx="7245753" cy="830997"/>
          </a:xfrm>
          <a:prstGeom prst="rect">
            <a:avLst/>
          </a:prstGeom>
          <a:noFill/>
        </p:spPr>
        <p:txBody>
          <a:bodyPr wrap="square" lIns="0" rIns="0" rtlCol="0">
            <a:spAutoFit/>
          </a:bodyPr>
          <a:lstStyle/>
          <a:p>
            <a:pPr algn="l"/>
            <a:r>
              <a:rPr kumimoji="1" lang="en-US" altLang="ja-JP" sz="2400" dirty="0">
                <a:latin typeface="メイリオ" panose="020B0604030504040204" pitchFamily="50" charset="-128"/>
                <a:ea typeface="メイリオ" panose="020B0604030504040204" pitchFamily="50" charset="-128"/>
              </a:rPr>
              <a:t>MLEW </a:t>
            </a:r>
            <a:r>
              <a:rPr kumimoji="1" lang="ja-JP" altLang="en-US" sz="2400" dirty="0">
                <a:latin typeface="メイリオ" panose="020B0604030504040204" pitchFamily="50" charset="-128"/>
                <a:ea typeface="メイリオ" panose="020B0604030504040204" pitchFamily="50" charset="-128"/>
              </a:rPr>
              <a:t>から始まったチームワークを組織全体へ波及しつつ、責任ある </a:t>
            </a:r>
            <a:r>
              <a:rPr kumimoji="1" lang="en-US" altLang="ja-JP" sz="2400" dirty="0">
                <a:latin typeface="メイリオ" panose="020B0604030504040204" pitchFamily="50" charset="-128"/>
                <a:ea typeface="メイリオ" panose="020B0604030504040204" pitchFamily="50" charset="-128"/>
              </a:rPr>
              <a:t>AI </a:t>
            </a:r>
            <a:r>
              <a:rPr kumimoji="1" lang="ja-JP" altLang="en-US" sz="2400" dirty="0">
                <a:latin typeface="メイリオ" panose="020B0604030504040204" pitchFamily="50" charset="-128"/>
                <a:ea typeface="メイリオ" panose="020B0604030504040204" pitchFamily="50" charset="-128"/>
              </a:rPr>
              <a:t>活用に向けガバナンスを整える</a:t>
            </a:r>
          </a:p>
        </p:txBody>
      </p:sp>
      <p:sp>
        <p:nvSpPr>
          <p:cNvPr id="34" name="矢印: 五方向 33">
            <a:extLst>
              <a:ext uri="{FF2B5EF4-FFF2-40B4-BE49-F238E27FC236}">
                <a16:creationId xmlns:a16="http://schemas.microsoft.com/office/drawing/2014/main" id="{46D3578C-ABF0-4598-B641-CC98C8B9EE0B}"/>
              </a:ext>
            </a:extLst>
          </p:cNvPr>
          <p:cNvSpPr/>
          <p:nvPr/>
        </p:nvSpPr>
        <p:spPr>
          <a:xfrm>
            <a:off x="4463969" y="4957644"/>
            <a:ext cx="3974637" cy="401748"/>
          </a:xfrm>
          <a:prstGeom prst="homePlat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400" dirty="0">
                <a:solidFill>
                  <a:schemeClr val="tx1"/>
                </a:solidFill>
                <a:latin typeface="メイリオ" panose="020B0604030504040204" pitchFamily="50" charset="-128"/>
                <a:ea typeface="メイリオ" panose="020B0604030504040204" pitchFamily="50" charset="-128"/>
              </a:rPr>
              <a:t>チームワークの醸成</a:t>
            </a:r>
          </a:p>
        </p:txBody>
      </p:sp>
    </p:spTree>
    <p:extLst>
      <p:ext uri="{BB962C8B-B14F-4D97-AF65-F5344CB8AC3E}">
        <p14:creationId xmlns:p14="http://schemas.microsoft.com/office/powerpoint/2010/main" val="262600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2">
            <a:extLst>
              <a:ext uri="{FF2B5EF4-FFF2-40B4-BE49-F238E27FC236}">
                <a16:creationId xmlns:a16="http://schemas.microsoft.com/office/drawing/2014/main" id="{B67C96B5-A470-4B04-A3D0-5031AB0E2084}"/>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2"/>
                </a:solidFill>
                <a:latin typeface="Meiryo" panose="020B0604030504040204" pitchFamily="34" charset="-128"/>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30</a:t>
            </a:fld>
            <a:endParaRPr lang="en-US" dirty="0"/>
          </a:p>
        </p:txBody>
      </p:sp>
      <p:sp>
        <p:nvSpPr>
          <p:cNvPr id="7" name="テキスト ボックス 6">
            <a:extLst>
              <a:ext uri="{FF2B5EF4-FFF2-40B4-BE49-F238E27FC236}">
                <a16:creationId xmlns:a16="http://schemas.microsoft.com/office/drawing/2014/main" id="{9B550B9E-D5F8-432D-A770-492EC12051B6}"/>
              </a:ext>
            </a:extLst>
          </p:cNvPr>
          <p:cNvSpPr txBox="1"/>
          <p:nvPr/>
        </p:nvSpPr>
        <p:spPr>
          <a:xfrm>
            <a:off x="609598" y="1099595"/>
            <a:ext cx="10958495" cy="2246769"/>
          </a:xfrm>
          <a:prstGeom prst="rect">
            <a:avLst/>
          </a:prstGeom>
          <a:solidFill>
            <a:srgbClr val="F2F2F2">
              <a:alpha val="69804"/>
            </a:srgbClr>
          </a:solidFill>
        </p:spPr>
        <p:txBody>
          <a:bodyPr wrap="square" lIns="0" rIns="0" rtlCol="0">
            <a:spAutoFit/>
          </a:bodyPr>
          <a:lstStyle/>
          <a:p>
            <a:r>
              <a:rPr kumimoji="1" lang="ja-JP" altLang="en-US" sz="2800" dirty="0">
                <a:latin typeface="Amazon Ember" panose="020B0603020204020204" pitchFamily="34" charset="0"/>
                <a:ea typeface="メイリオ" panose="020B0604030504040204" pitchFamily="34" charset="-128"/>
                <a:cs typeface="Amazon Ember" panose="020B0603020204020204" pitchFamily="34" charset="0"/>
              </a:rPr>
              <a:t>同じ課題を解決した事例から考えることで、実装・また効果の確度を上げることができる。</a:t>
            </a:r>
            <a:endParaRPr kumimoji="1" lang="en-US" altLang="ja-JP" sz="2800" dirty="0">
              <a:latin typeface="Amazon Ember" panose="020B0603020204020204" pitchFamily="34" charset="0"/>
              <a:ea typeface="メイリオ" panose="020B0604030504040204" pitchFamily="34" charset="-128"/>
              <a:cs typeface="Amazon Ember" panose="020B0603020204020204" pitchFamily="34" charset="0"/>
            </a:endParaRPr>
          </a:p>
          <a:p>
            <a:endParaRPr kumimoji="1" lang="en-US" altLang="ja-JP" sz="2800" dirty="0">
              <a:latin typeface="Amazon Ember" panose="020B0603020204020204" pitchFamily="34" charset="0"/>
              <a:ea typeface="メイリオ" panose="020B0604030504040204" pitchFamily="34" charset="-128"/>
              <a:cs typeface="Amazon Ember" panose="020B0603020204020204" pitchFamily="34" charset="0"/>
            </a:endParaRPr>
          </a:p>
          <a:p>
            <a:r>
              <a:rPr kumimoji="1" lang="ja-JP" altLang="en-US" sz="2800" dirty="0">
                <a:latin typeface="Amazon Ember" panose="020B0603020204020204" pitchFamily="34" charset="0"/>
                <a:ea typeface="メイリオ" panose="020B0604030504040204" pitchFamily="34" charset="-128"/>
                <a:cs typeface="Amazon Ember" panose="020B0603020204020204" pitchFamily="34" charset="0"/>
              </a:rPr>
              <a:t>機械学習のプロジェクトは失敗確率が </a:t>
            </a:r>
            <a:r>
              <a:rPr kumimoji="1" lang="en-US" altLang="ja-JP" sz="2800" dirty="0">
                <a:latin typeface="Amazon Ember" panose="020B0603020204020204" pitchFamily="34" charset="0"/>
                <a:ea typeface="メイリオ" panose="020B0604030504040204" pitchFamily="34" charset="-128"/>
                <a:cs typeface="Amazon Ember" panose="020B0603020204020204" pitchFamily="34" charset="0"/>
              </a:rPr>
              <a:t>80% </a:t>
            </a:r>
            <a:r>
              <a:rPr kumimoji="1" lang="ja-JP" altLang="en-US" sz="2800" dirty="0">
                <a:latin typeface="Amazon Ember" panose="020B0603020204020204" pitchFamily="34" charset="0"/>
                <a:ea typeface="メイリオ" panose="020B0604030504040204" pitchFamily="34" charset="-128"/>
                <a:cs typeface="Amazon Ember" panose="020B0603020204020204" pitchFamily="34" charset="0"/>
              </a:rPr>
              <a:t>にも上ると言われるので、慣れていなければ事例をベースにした方が良い。</a:t>
            </a:r>
            <a:endParaRPr kumimoji="1" lang="en-US" altLang="ja-JP" sz="2800" dirty="0">
              <a:latin typeface="Amazon Ember" panose="020B0603020204020204" pitchFamily="34" charset="0"/>
              <a:ea typeface="メイリオ" panose="020B0604030504040204" pitchFamily="34" charset="-128"/>
              <a:cs typeface="Amazon Ember" panose="020B0603020204020204" pitchFamily="34" charset="0"/>
            </a:endParaRPr>
          </a:p>
        </p:txBody>
      </p:sp>
      <p:sp>
        <p:nvSpPr>
          <p:cNvPr id="3" name="タイトル 2">
            <a:extLst>
              <a:ext uri="{FF2B5EF4-FFF2-40B4-BE49-F238E27FC236}">
                <a16:creationId xmlns:a16="http://schemas.microsoft.com/office/drawing/2014/main" id="{6B89E0B0-A9B9-4CC7-89E7-BF887FADC1E8}"/>
              </a:ext>
            </a:extLst>
          </p:cNvPr>
          <p:cNvSpPr>
            <a:spLocks noGrp="1"/>
          </p:cNvSpPr>
          <p:nvPr>
            <p:ph type="title"/>
          </p:nvPr>
        </p:nvSpPr>
        <p:spPr>
          <a:xfrm>
            <a:off x="609599" y="419024"/>
            <a:ext cx="11160035" cy="547842"/>
          </a:xfrm>
        </p:spPr>
        <p:txBody>
          <a:bodyPr/>
          <a:lstStyle/>
          <a:p>
            <a:r>
              <a:rPr lang="ja-JP" altLang="en-US" b="1" dirty="0"/>
              <a:t>事例から成長サイクルを組み立てる</a:t>
            </a:r>
          </a:p>
        </p:txBody>
      </p:sp>
    </p:spTree>
    <p:custDataLst>
      <p:tags r:id="rId1"/>
    </p:custDataLst>
    <p:extLst>
      <p:ext uri="{BB962C8B-B14F-4D97-AF65-F5344CB8AC3E}">
        <p14:creationId xmlns:p14="http://schemas.microsoft.com/office/powerpoint/2010/main" val="231767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558C1A-6721-47DA-8B0F-C77D09187012}"/>
              </a:ext>
            </a:extLst>
          </p:cNvPr>
          <p:cNvSpPr>
            <a:spLocks noGrp="1"/>
          </p:cNvSpPr>
          <p:nvPr>
            <p:ph type="title"/>
          </p:nvPr>
        </p:nvSpPr>
        <p:spPr>
          <a:xfrm>
            <a:off x="609599" y="419023"/>
            <a:ext cx="10958495" cy="547842"/>
          </a:xfrm>
        </p:spPr>
        <p:txBody>
          <a:bodyPr/>
          <a:lstStyle/>
          <a:p>
            <a:r>
              <a:rPr kumimoji="1" lang="ja-JP" altLang="en-US" b="0" dirty="0">
                <a:latin typeface="メイリオ" panose="020B0604030504040204" pitchFamily="50" charset="-128"/>
                <a:ea typeface="メイリオ" panose="020B0604030504040204" pitchFamily="50" charset="-128"/>
              </a:rPr>
              <a:t>はじめに </a:t>
            </a:r>
            <a:r>
              <a:rPr kumimoji="1" lang="en-US" altLang="ja-JP" b="0" dirty="0">
                <a:latin typeface="メイリオ" panose="020B0604030504040204" pitchFamily="50" charset="-128"/>
                <a:ea typeface="メイリオ" panose="020B0604030504040204" pitchFamily="50" charset="-128"/>
              </a:rPr>
              <a:t>: </a:t>
            </a:r>
            <a:r>
              <a:rPr kumimoji="1" lang="ja-JP" altLang="en-US" b="0" dirty="0">
                <a:latin typeface="メイリオ" panose="020B0604030504040204" pitchFamily="50" charset="-128"/>
                <a:ea typeface="メイリオ" panose="020B0604030504040204" pitchFamily="50" charset="-128"/>
              </a:rPr>
              <a:t>理解編の振り返り</a:t>
            </a:r>
          </a:p>
        </p:txBody>
      </p:sp>
      <p:sp>
        <p:nvSpPr>
          <p:cNvPr id="41" name="スライド番号プレースホルダー 3">
            <a:extLst>
              <a:ext uri="{FF2B5EF4-FFF2-40B4-BE49-F238E27FC236}">
                <a16:creationId xmlns:a16="http://schemas.microsoft.com/office/drawing/2014/main" id="{30E42760-57C4-436B-8E14-B8612ED578A5}"/>
              </a:ext>
            </a:extLst>
          </p:cNvPr>
          <p:cNvSpPr txBox="1">
            <a:spLocks/>
          </p:cNvSpPr>
          <p:nvPr/>
        </p:nvSpPr>
        <p:spPr>
          <a:xfrm>
            <a:off x="9448800" y="6289675"/>
            <a:ext cx="2349190" cy="365125"/>
          </a:xfrm>
          <a:prstGeom prst="rect">
            <a:avLst/>
          </a:prstGeom>
        </p:spPr>
        <p:txBody>
          <a:bodyPr vert="horz" lIns="91440" tIns="45720" rIns="91440" bIns="45720" rtlCol="0" anchor="ctr"/>
          <a:lstStyle>
            <a:defPPr rtl="0">
              <a:defRPr lang="ja-jp"/>
            </a:defPPr>
            <a:lvl1pPr marL="0" algn="r" defTabSz="914400" rtl="0" eaLnBrk="1" latinLnBrk="0" hangingPunct="1">
              <a:defRPr sz="900" b="0" i="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latin typeface="Amazon Ember" panose="020B0603020204020204" pitchFamily="34" charset="0"/>
                <a:ea typeface="メイリオ" panose="020B0604030504040204" pitchFamily="50" charset="-128"/>
              </a:rPr>
              <a:pPr/>
              <a:t>31</a:t>
            </a:fld>
            <a:endParaRPr lang="en-US">
              <a:latin typeface="Amazon Ember" panose="020B0603020204020204" pitchFamily="34" charset="0"/>
              <a:ea typeface="メイリオ" panose="020B0604030504040204" pitchFamily="50" charset="-128"/>
            </a:endParaRPr>
          </a:p>
        </p:txBody>
      </p:sp>
      <p:sp>
        <p:nvSpPr>
          <p:cNvPr id="5" name="コンテンツ プレースホルダー 4">
            <a:extLst>
              <a:ext uri="{FF2B5EF4-FFF2-40B4-BE49-F238E27FC236}">
                <a16:creationId xmlns:a16="http://schemas.microsoft.com/office/drawing/2014/main" id="{61C4C4C9-BF35-4C56-947D-CE995C6EC726}"/>
              </a:ext>
            </a:extLst>
          </p:cNvPr>
          <p:cNvSpPr>
            <a:spLocks noGrp="1"/>
          </p:cNvSpPr>
          <p:nvPr>
            <p:ph idx="1"/>
          </p:nvPr>
        </p:nvSpPr>
        <p:spPr>
          <a:xfrm>
            <a:off x="609600" y="1090225"/>
            <a:ext cx="10972800" cy="4413516"/>
          </a:xfrm>
        </p:spPr>
        <p:txBody>
          <a:bodyPr/>
          <a:lstStyle/>
          <a:p>
            <a:pPr marL="457200" indent="-457200">
              <a:buFont typeface="Arial" panose="020B0604020202020204" pitchFamily="34" charset="0"/>
              <a:buChar char="•"/>
            </a:pPr>
            <a:r>
              <a:rPr lang="ja-JP" altLang="en-US" dirty="0"/>
              <a:t>機械学習の成長サイクルを回すことが重要</a:t>
            </a:r>
            <a:endParaRPr lang="en-US" altLang="ja-JP" dirty="0"/>
          </a:p>
          <a:p>
            <a:pPr marL="742950" lvl="1" indent="-457200">
              <a:buFont typeface="Arial" panose="020B0604020202020204" pitchFamily="34" charset="0"/>
              <a:buChar char="•"/>
            </a:pPr>
            <a:r>
              <a:rPr lang="ja-JP" altLang="en-US" dirty="0"/>
              <a:t>機械学習が顧客体験を改善し利用が拡大することでビジネス </a:t>
            </a:r>
            <a:r>
              <a:rPr lang="en-US" altLang="ja-JP" dirty="0"/>
              <a:t>KPI </a:t>
            </a:r>
            <a:r>
              <a:rPr lang="ja-JP" altLang="en-US" dirty="0"/>
              <a:t>が向上し、データが蓄積されることでモデルの精度が良くなりさらに体験を改善。</a:t>
            </a:r>
            <a:endParaRPr lang="en-US" altLang="ja-JP" dirty="0"/>
          </a:p>
          <a:p>
            <a:pPr marL="457200" indent="-457200">
              <a:buFont typeface="Arial" panose="020B0604020202020204" pitchFamily="34" charset="0"/>
              <a:buChar char="•"/>
            </a:pPr>
            <a:r>
              <a:rPr lang="ja-JP" altLang="en-US" dirty="0"/>
              <a:t>機械学習はこれまでのソフトウェア開発とは方式が異なる。</a:t>
            </a:r>
            <a:endParaRPr lang="en-US" altLang="ja-JP" dirty="0"/>
          </a:p>
          <a:p>
            <a:pPr marL="742950" lvl="1" indent="-457200">
              <a:buFont typeface="Arial" panose="020B0604020202020204" pitchFamily="34" charset="0"/>
              <a:buChar char="•"/>
            </a:pPr>
            <a:r>
              <a:rPr lang="ja-JP" altLang="en-US" dirty="0"/>
              <a:t>仕様をもとにプログラミングするソフトウェアに対し、機械学習は収集したデータを仕様としてアルゴリズムのパラメーターを調整しモデルを作る。</a:t>
            </a:r>
            <a:endParaRPr lang="en-US" altLang="ja-JP" dirty="0"/>
          </a:p>
          <a:p>
            <a:pPr marL="457200" indent="-457200">
              <a:buFont typeface="Arial" panose="020B0604020202020204" pitchFamily="34" charset="0"/>
              <a:buChar char="•"/>
            </a:pPr>
            <a:r>
              <a:rPr lang="ja-JP" altLang="en-US" dirty="0"/>
              <a:t>成長サイクルはゼロから作るより事例を参考にする</a:t>
            </a:r>
            <a:endParaRPr lang="en-US" altLang="ja-JP" dirty="0"/>
          </a:p>
          <a:p>
            <a:pPr marL="742950" lvl="1" indent="-457200">
              <a:buFont typeface="Arial" panose="020B0604020202020204" pitchFamily="34" charset="0"/>
              <a:buChar char="•"/>
            </a:pPr>
            <a:r>
              <a:rPr lang="ja-JP" altLang="en-US" dirty="0"/>
              <a:t>機械学習は不確実性が高い技術であるため、成功した事例を参考にすることで期待成果や使用するモデルについて知見を得てリスクを下げられる。</a:t>
            </a:r>
            <a:endParaRPr lang="en-US" altLang="ja-JP" dirty="0"/>
          </a:p>
        </p:txBody>
      </p:sp>
    </p:spTree>
    <p:extLst>
      <p:ext uri="{BB962C8B-B14F-4D97-AF65-F5344CB8AC3E}">
        <p14:creationId xmlns:p14="http://schemas.microsoft.com/office/powerpoint/2010/main" val="413498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DEFE55-83F1-4B3E-8D26-B97D4BFC409A}"/>
              </a:ext>
            </a:extLst>
          </p:cNvPr>
          <p:cNvSpPr>
            <a:spLocks noGrp="1"/>
          </p:cNvSpPr>
          <p:nvPr>
            <p:ph type="title"/>
          </p:nvPr>
        </p:nvSpPr>
        <p:spPr>
          <a:xfrm>
            <a:off x="609600" y="3041201"/>
            <a:ext cx="10180320" cy="775597"/>
          </a:xfrm>
        </p:spPr>
        <p:txBody>
          <a:bodyPr/>
          <a:lstStyle/>
          <a:p>
            <a:r>
              <a:rPr kumimoji="1" lang="en-US" altLang="ja-JP" b="1" dirty="0"/>
              <a:t>Question time</a:t>
            </a:r>
            <a:endParaRPr kumimoji="1" lang="ja-JP" altLang="en-US" b="1" dirty="0"/>
          </a:p>
        </p:txBody>
      </p:sp>
      <p:sp>
        <p:nvSpPr>
          <p:cNvPr id="3" name="スライド番号プレースホルダー 2">
            <a:extLst>
              <a:ext uri="{FF2B5EF4-FFF2-40B4-BE49-F238E27FC236}">
                <a16:creationId xmlns:a16="http://schemas.microsoft.com/office/drawing/2014/main" id="{1D53531F-2ECA-4068-A049-35A41FB4336A}"/>
              </a:ext>
            </a:extLst>
          </p:cNvPr>
          <p:cNvSpPr>
            <a:spLocks noGrp="1"/>
          </p:cNvSpPr>
          <p:nvPr>
            <p:ph type="sldNum" sz="quarter" idx="12"/>
          </p:nvPr>
        </p:nvSpPr>
        <p:spPr/>
        <p:txBody>
          <a:bodyPr/>
          <a:lstStyle/>
          <a:p>
            <a:fld id="{EB4B8DE2-A4E8-46E4-8BBF-D75455EFF32C}" type="slidenum">
              <a:rPr lang="en-US" smtClean="0"/>
              <a:pPr/>
              <a:t>32</a:t>
            </a:fld>
            <a:endParaRPr lang="en-US"/>
          </a:p>
        </p:txBody>
      </p:sp>
    </p:spTree>
    <p:extLst>
      <p:ext uri="{BB962C8B-B14F-4D97-AF65-F5344CB8AC3E}">
        <p14:creationId xmlns:p14="http://schemas.microsoft.com/office/powerpoint/2010/main" val="216931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B590B8-9BB2-4B70-98C5-BEF89CBAD119}"/>
              </a:ext>
            </a:extLst>
          </p:cNvPr>
          <p:cNvSpPr>
            <a:spLocks noGrp="1"/>
          </p:cNvSpPr>
          <p:nvPr>
            <p:ph type="title"/>
          </p:nvPr>
        </p:nvSpPr>
        <p:spPr/>
        <p:txBody>
          <a:bodyPr/>
          <a:lstStyle/>
          <a:p>
            <a:r>
              <a:rPr kumimoji="1" lang="en-US" altLang="ja-JP" b="1" dirty="0"/>
              <a:t>Break Time : 10min</a:t>
            </a:r>
            <a:endParaRPr kumimoji="1" lang="ja-JP" altLang="en-US" b="1" dirty="0"/>
          </a:p>
        </p:txBody>
      </p:sp>
      <p:sp>
        <p:nvSpPr>
          <p:cNvPr id="3" name="コンテンツ プレースホルダー 2">
            <a:extLst>
              <a:ext uri="{FF2B5EF4-FFF2-40B4-BE49-F238E27FC236}">
                <a16:creationId xmlns:a16="http://schemas.microsoft.com/office/drawing/2014/main" id="{EB5DE629-A5EC-425F-9748-2FBBEF86738E}"/>
              </a:ext>
            </a:extLst>
          </p:cNvPr>
          <p:cNvSpPr>
            <a:spLocks noGrp="1"/>
          </p:cNvSpPr>
          <p:nvPr>
            <p:ph idx="1"/>
          </p:nvPr>
        </p:nvSpPr>
        <p:spPr>
          <a:xfrm>
            <a:off x="609600" y="2626370"/>
            <a:ext cx="10972800" cy="2003625"/>
          </a:xfrm>
        </p:spPr>
        <p:txBody>
          <a:bodyPr/>
          <a:lstStyle/>
          <a:p>
            <a:pPr algn="ctr"/>
            <a:r>
              <a:rPr kumimoji="1" lang="ja-JP" altLang="en-US" sz="13800" dirty="0"/>
              <a:t>☕</a:t>
            </a:r>
          </a:p>
        </p:txBody>
      </p:sp>
      <p:sp>
        <p:nvSpPr>
          <p:cNvPr id="4" name="スライド番号プレースホルダー 3">
            <a:extLst>
              <a:ext uri="{FF2B5EF4-FFF2-40B4-BE49-F238E27FC236}">
                <a16:creationId xmlns:a16="http://schemas.microsoft.com/office/drawing/2014/main" id="{BB916920-1394-4DBE-84E2-5943A9EA2BBC}"/>
              </a:ext>
            </a:extLst>
          </p:cNvPr>
          <p:cNvSpPr>
            <a:spLocks noGrp="1"/>
          </p:cNvSpPr>
          <p:nvPr>
            <p:ph type="sldNum" sz="quarter" idx="12"/>
          </p:nvPr>
        </p:nvSpPr>
        <p:spPr/>
        <p:txBody>
          <a:bodyPr/>
          <a:lstStyle/>
          <a:p>
            <a:fld id="{EB4B8DE2-A4E8-46E4-8BBF-D75455EFF32C}" type="slidenum">
              <a:rPr lang="en-US" smtClean="0"/>
              <a:pPr/>
              <a:t>33</a:t>
            </a:fld>
            <a:endParaRPr lang="en-US"/>
          </a:p>
        </p:txBody>
      </p:sp>
    </p:spTree>
    <p:extLst>
      <p:ext uri="{BB962C8B-B14F-4D97-AF65-F5344CB8AC3E}">
        <p14:creationId xmlns:p14="http://schemas.microsoft.com/office/powerpoint/2010/main" val="412309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DEFE55-83F1-4B3E-8D26-B97D4BFC409A}"/>
              </a:ext>
            </a:extLst>
          </p:cNvPr>
          <p:cNvSpPr>
            <a:spLocks noGrp="1"/>
          </p:cNvSpPr>
          <p:nvPr>
            <p:ph type="title"/>
          </p:nvPr>
        </p:nvSpPr>
        <p:spPr>
          <a:xfrm>
            <a:off x="609600" y="3041201"/>
            <a:ext cx="7823200" cy="775597"/>
          </a:xfrm>
        </p:spPr>
        <p:txBody>
          <a:bodyPr/>
          <a:lstStyle/>
          <a:p>
            <a:r>
              <a:rPr kumimoji="1" lang="ja-JP" altLang="en-US" dirty="0"/>
              <a:t>実践</a:t>
            </a:r>
          </a:p>
        </p:txBody>
      </p:sp>
      <p:sp>
        <p:nvSpPr>
          <p:cNvPr id="3" name="スライド番号プレースホルダー 2">
            <a:extLst>
              <a:ext uri="{FF2B5EF4-FFF2-40B4-BE49-F238E27FC236}">
                <a16:creationId xmlns:a16="http://schemas.microsoft.com/office/drawing/2014/main" id="{1D53531F-2ECA-4068-A049-35A41FB4336A}"/>
              </a:ext>
            </a:extLst>
          </p:cNvPr>
          <p:cNvSpPr>
            <a:spLocks noGrp="1"/>
          </p:cNvSpPr>
          <p:nvPr>
            <p:ph type="sldNum" sz="quarter" idx="12"/>
          </p:nvPr>
        </p:nvSpPr>
        <p:spPr/>
        <p:txBody>
          <a:bodyPr/>
          <a:lstStyle/>
          <a:p>
            <a:fld id="{EB4B8DE2-A4E8-46E4-8BBF-D75455EFF32C}" type="slidenum">
              <a:rPr lang="en-US" smtClean="0"/>
              <a:pPr/>
              <a:t>34</a:t>
            </a:fld>
            <a:endParaRPr lang="en-US"/>
          </a:p>
        </p:txBody>
      </p:sp>
    </p:spTree>
    <p:extLst>
      <p:ext uri="{BB962C8B-B14F-4D97-AF65-F5344CB8AC3E}">
        <p14:creationId xmlns:p14="http://schemas.microsoft.com/office/powerpoint/2010/main" val="17180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p:txBody>
          <a:bodyPr/>
          <a:lstStyle/>
          <a:p>
            <a:r>
              <a:rPr lang="ja-JP" altLang="en-US" b="1" dirty="0"/>
              <a:t>理解編の流れ</a:t>
            </a:r>
          </a:p>
        </p:txBody>
      </p:sp>
      <p:sp>
        <p:nvSpPr>
          <p:cNvPr id="2" name="コンテンツ プレースホルダー 1">
            <a:extLst>
              <a:ext uri="{FF2B5EF4-FFF2-40B4-BE49-F238E27FC236}">
                <a16:creationId xmlns:a16="http://schemas.microsoft.com/office/drawing/2014/main" id="{D86B8726-7CD4-4A0E-81A3-7D4FCB98C337}"/>
              </a:ext>
            </a:extLst>
          </p:cNvPr>
          <p:cNvSpPr>
            <a:spLocks noGrp="1"/>
          </p:cNvSpPr>
          <p:nvPr>
            <p:ph idx="1"/>
          </p:nvPr>
        </p:nvSpPr>
        <p:spPr>
          <a:xfrm>
            <a:off x="609600" y="1090225"/>
            <a:ext cx="9683931" cy="1728165"/>
          </a:xfrm>
        </p:spPr>
        <p:txBody>
          <a:bodyPr/>
          <a:lstStyle/>
          <a:p>
            <a:pPr marL="514350" indent="-514350">
              <a:buAutoNum type="arabicPeriod"/>
            </a:pPr>
            <a:r>
              <a:rPr lang="ja-JP" altLang="en-US" dirty="0">
                <a:solidFill>
                  <a:schemeClr val="bg1">
                    <a:lumMod val="85000"/>
                  </a:schemeClr>
                </a:solidFill>
              </a:rPr>
              <a:t>機械学習の成長サイクルを理解する</a:t>
            </a:r>
            <a:endParaRPr lang="en-US" altLang="ja-JP" dirty="0">
              <a:solidFill>
                <a:schemeClr val="bg1">
                  <a:lumMod val="85000"/>
                </a:schemeClr>
              </a:solidFill>
            </a:endParaRPr>
          </a:p>
          <a:p>
            <a:pPr marL="514350" indent="-514350">
              <a:buAutoNum type="arabicPeriod"/>
            </a:pPr>
            <a:r>
              <a:rPr lang="ja-JP" altLang="en-US" b="1" dirty="0">
                <a:solidFill>
                  <a:srgbClr val="FF9900"/>
                </a:solidFill>
              </a:rPr>
              <a:t>プロダクトの課題と事例の共有</a:t>
            </a:r>
            <a:endParaRPr lang="en-US" altLang="ja-JP" b="1" dirty="0">
              <a:solidFill>
                <a:srgbClr val="FF9900"/>
              </a:solidFill>
            </a:endParaRPr>
          </a:p>
          <a:p>
            <a:pPr marL="514350" indent="-514350">
              <a:buAutoNum type="arabicPeriod"/>
            </a:pPr>
            <a:r>
              <a:rPr lang="ja-JP" altLang="en-US" dirty="0">
                <a:solidFill>
                  <a:schemeClr val="bg1">
                    <a:lumMod val="85000"/>
                  </a:schemeClr>
                </a:solidFill>
              </a:rPr>
              <a:t>自社版のビジネスモデルキャンバスの作成</a:t>
            </a: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35</a:t>
            </a:fld>
            <a:endParaRPr lang="en-US"/>
          </a:p>
        </p:txBody>
      </p:sp>
      <p:sp>
        <p:nvSpPr>
          <p:cNvPr id="3" name="四角形: 角を丸くする 2">
            <a:extLst>
              <a:ext uri="{FF2B5EF4-FFF2-40B4-BE49-F238E27FC236}">
                <a16:creationId xmlns:a16="http://schemas.microsoft.com/office/drawing/2014/main" id="{69C0EA98-0A1A-4E57-BBE2-27ABCD7DF345}"/>
              </a:ext>
            </a:extLst>
          </p:cNvPr>
          <p:cNvSpPr/>
          <p:nvPr/>
        </p:nvSpPr>
        <p:spPr>
          <a:xfrm>
            <a:off x="10293531" y="944563"/>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85000"/>
                  </a:schemeClr>
                </a:solidFill>
              </a:rPr>
              <a:t>30 min</a:t>
            </a:r>
            <a:endParaRPr kumimoji="1" lang="ja-JP" altLang="en-US" sz="2400" dirty="0" err="1">
              <a:solidFill>
                <a:schemeClr val="bg1">
                  <a:lumMod val="85000"/>
                </a:schemeClr>
              </a:solidFill>
            </a:endParaRPr>
          </a:p>
        </p:txBody>
      </p:sp>
      <p:sp>
        <p:nvSpPr>
          <p:cNvPr id="6" name="四角形: 角を丸くする 5">
            <a:extLst>
              <a:ext uri="{FF2B5EF4-FFF2-40B4-BE49-F238E27FC236}">
                <a16:creationId xmlns:a16="http://schemas.microsoft.com/office/drawing/2014/main" id="{5EFCA57F-9F18-4A45-A17C-F2D42B33B92C}"/>
              </a:ext>
            </a:extLst>
          </p:cNvPr>
          <p:cNvSpPr/>
          <p:nvPr/>
        </p:nvSpPr>
        <p:spPr>
          <a:xfrm>
            <a:off x="10293531" y="1586613"/>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tx1"/>
                </a:solidFill>
              </a:rPr>
              <a:t>20 min</a:t>
            </a:r>
            <a:endParaRPr kumimoji="1" lang="ja-JP" altLang="en-US" sz="2400" dirty="0" err="1">
              <a:solidFill>
                <a:schemeClr val="tx1"/>
              </a:solidFill>
            </a:endParaRPr>
          </a:p>
        </p:txBody>
      </p:sp>
      <p:sp>
        <p:nvSpPr>
          <p:cNvPr id="8" name="四角形: 角を丸くする 7">
            <a:extLst>
              <a:ext uri="{FF2B5EF4-FFF2-40B4-BE49-F238E27FC236}">
                <a16:creationId xmlns:a16="http://schemas.microsoft.com/office/drawing/2014/main" id="{0461A4C2-9A69-480B-B09A-68C60B6A4EBD}"/>
              </a:ext>
            </a:extLst>
          </p:cNvPr>
          <p:cNvSpPr/>
          <p:nvPr/>
        </p:nvSpPr>
        <p:spPr>
          <a:xfrm>
            <a:off x="10293531" y="2228663"/>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a:solidFill>
                  <a:schemeClr val="bg1">
                    <a:lumMod val="85000"/>
                  </a:schemeClr>
                </a:solidFill>
              </a:rPr>
              <a:t>70 min</a:t>
            </a:r>
            <a:endParaRPr kumimoji="1" lang="ja-JP" altLang="en-US" sz="2400" dirty="0" err="1">
              <a:solidFill>
                <a:schemeClr val="bg1">
                  <a:lumMod val="85000"/>
                </a:schemeClr>
              </a:solidFill>
            </a:endParaRPr>
          </a:p>
        </p:txBody>
      </p:sp>
    </p:spTree>
    <p:extLst>
      <p:ext uri="{BB962C8B-B14F-4D97-AF65-F5344CB8AC3E}">
        <p14:creationId xmlns:p14="http://schemas.microsoft.com/office/powerpoint/2010/main" val="349048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BB94FB-1E4B-444E-A268-59CE0DB20D5E}"/>
              </a:ext>
            </a:extLst>
          </p:cNvPr>
          <p:cNvSpPr>
            <a:spLocks noGrp="1"/>
          </p:cNvSpPr>
          <p:nvPr>
            <p:ph type="title"/>
          </p:nvPr>
        </p:nvSpPr>
        <p:spPr/>
        <p:txBody>
          <a:bodyPr/>
          <a:lstStyle/>
          <a:p>
            <a:r>
              <a:rPr lang="ja-JP" altLang="en-US" dirty="0"/>
              <a:t>プロダクトの課題と事例の共有</a:t>
            </a:r>
            <a:endParaRPr lang="en-US" dirty="0"/>
          </a:p>
        </p:txBody>
      </p:sp>
      <p:sp>
        <p:nvSpPr>
          <p:cNvPr id="2" name="コンテンツ プレースホルダー 1">
            <a:extLst>
              <a:ext uri="{FF2B5EF4-FFF2-40B4-BE49-F238E27FC236}">
                <a16:creationId xmlns:a16="http://schemas.microsoft.com/office/drawing/2014/main" id="{2F545943-6F3E-4F93-8D45-69945951C292}"/>
              </a:ext>
            </a:extLst>
          </p:cNvPr>
          <p:cNvSpPr>
            <a:spLocks noGrp="1"/>
          </p:cNvSpPr>
          <p:nvPr>
            <p:ph idx="1"/>
          </p:nvPr>
        </p:nvSpPr>
        <p:spPr>
          <a:xfrm>
            <a:off x="398417" y="1090225"/>
            <a:ext cx="11395166" cy="3353226"/>
          </a:xfrm>
        </p:spPr>
        <p:txBody>
          <a:bodyPr/>
          <a:lstStyle/>
          <a:p>
            <a:r>
              <a:rPr lang="ja-JP" altLang="en-US" dirty="0"/>
              <a:t>プロダクトマネージャーから今回注目する顧客とビジネスの課題、</a:t>
            </a:r>
            <a:endParaRPr lang="en-US" altLang="ja-JP" dirty="0"/>
          </a:p>
          <a:p>
            <a:r>
              <a:rPr lang="ja-JP" altLang="en-US" dirty="0"/>
              <a:t>データサイエンティストから課題に関するデータと解決に使える事例、</a:t>
            </a:r>
            <a:endParaRPr lang="en-US" altLang="ja-JP" dirty="0"/>
          </a:p>
          <a:p>
            <a:r>
              <a:rPr lang="ja-JP" altLang="en-US" dirty="0"/>
              <a:t>についてチームに共有してください。</a:t>
            </a:r>
            <a:endParaRPr lang="en-US" altLang="ja-JP" dirty="0"/>
          </a:p>
          <a:p>
            <a:endParaRPr lang="en-US" altLang="ja-JP" dirty="0"/>
          </a:p>
          <a:p>
            <a:r>
              <a:rPr lang="ja-JP" altLang="en-US" b="1" dirty="0"/>
              <a:t>この後、一人一人に事例をベースにした課題解決の提案を書いていただくのでメモを取りながら注意深く聞いてください。</a:t>
            </a:r>
            <a:endParaRPr lang="en-US" altLang="ja-JP" b="1" dirty="0"/>
          </a:p>
        </p:txBody>
      </p:sp>
      <p:sp>
        <p:nvSpPr>
          <p:cNvPr id="3" name="スライド番号プレースホルダー 2">
            <a:extLst>
              <a:ext uri="{FF2B5EF4-FFF2-40B4-BE49-F238E27FC236}">
                <a16:creationId xmlns:a16="http://schemas.microsoft.com/office/drawing/2014/main" id="{24910413-44A2-4D1F-8D98-A04B7F79D7BA}"/>
              </a:ext>
            </a:extLst>
          </p:cNvPr>
          <p:cNvSpPr>
            <a:spLocks noGrp="1"/>
          </p:cNvSpPr>
          <p:nvPr>
            <p:ph type="sldNum" sz="quarter" idx="12"/>
          </p:nvPr>
        </p:nvSpPr>
        <p:spPr/>
        <p:txBody>
          <a:bodyPr/>
          <a:lstStyle/>
          <a:p>
            <a:fld id="{EB4B8DE2-A4E8-46E4-8BBF-D75455EFF32C}" type="slidenum">
              <a:rPr lang="en-US" smtClean="0"/>
              <a:pPr/>
              <a:t>36</a:t>
            </a:fld>
            <a:endParaRPr lang="en-US"/>
          </a:p>
        </p:txBody>
      </p:sp>
    </p:spTree>
    <p:extLst>
      <p:ext uri="{BB962C8B-B14F-4D97-AF65-F5344CB8AC3E}">
        <p14:creationId xmlns:p14="http://schemas.microsoft.com/office/powerpoint/2010/main" val="53312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10C9FB96-A1C5-4BD4-A1D3-9D248986D11C}"/>
              </a:ext>
            </a:extLst>
          </p:cNvPr>
          <p:cNvSpPr>
            <a:spLocks noGrp="1"/>
          </p:cNvSpPr>
          <p:nvPr>
            <p:ph type="title"/>
          </p:nvPr>
        </p:nvSpPr>
        <p:spPr/>
        <p:txBody>
          <a:bodyPr>
            <a:noAutofit/>
          </a:bodyPr>
          <a:lstStyle/>
          <a:p>
            <a:pPr algn="l"/>
            <a:r>
              <a:rPr lang="ja-JP" altLang="en-US" dirty="0">
                <a:latin typeface="メイリオ" panose="020B0604030504040204" pitchFamily="50" charset="-128"/>
                <a:ea typeface="メイリオ" panose="020B0604030504040204" pitchFamily="50" charset="-128"/>
              </a:rPr>
              <a:t>課題解決提案のフォーマット</a:t>
            </a:r>
            <a:endParaRPr kumimoji="1" lang="en-US" altLang="ja-JP" sz="3200" dirty="0">
              <a:latin typeface="メイリオ" panose="020B0604030504040204" pitchFamily="50" charset="-128"/>
              <a:ea typeface="メイリオ" panose="020B0604030504040204" pitchFamily="50" charset="-128"/>
            </a:endParaRPr>
          </a:p>
        </p:txBody>
      </p:sp>
      <p:sp>
        <p:nvSpPr>
          <p:cNvPr id="4" name="スライド番号プレースホルダー 2">
            <a:extLst>
              <a:ext uri="{FF2B5EF4-FFF2-40B4-BE49-F238E27FC236}">
                <a16:creationId xmlns:a16="http://schemas.microsoft.com/office/drawing/2014/main" id="{D533E0E8-14FF-4836-97E2-EB25C3DD16AF}"/>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2"/>
                </a:solidFill>
                <a:latin typeface="Meiryo" panose="020B0604030504040204" pitchFamily="34" charset="-128"/>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37</a:t>
            </a:fld>
            <a:endParaRPr lang="en-US" dirty="0"/>
          </a:p>
        </p:txBody>
      </p:sp>
      <p:sp>
        <p:nvSpPr>
          <p:cNvPr id="2" name="テキスト ボックス 1">
            <a:extLst>
              <a:ext uri="{FF2B5EF4-FFF2-40B4-BE49-F238E27FC236}">
                <a16:creationId xmlns:a16="http://schemas.microsoft.com/office/drawing/2014/main" id="{70C26DBF-66B7-40B9-B3AA-C963E419BE02}"/>
              </a:ext>
            </a:extLst>
          </p:cNvPr>
          <p:cNvSpPr txBox="1"/>
          <p:nvPr/>
        </p:nvSpPr>
        <p:spPr>
          <a:xfrm>
            <a:off x="616752" y="2090172"/>
            <a:ext cx="11322699" cy="2677656"/>
          </a:xfrm>
          <a:prstGeom prst="rect">
            <a:avLst/>
          </a:prstGeom>
          <a:noFill/>
        </p:spPr>
        <p:txBody>
          <a:bodyPr wrap="square" lIns="0" rIns="0" rtlCol="0">
            <a:spAutoFit/>
          </a:bodyPr>
          <a:lstStyle/>
          <a:p>
            <a:pPr algn="l"/>
            <a:r>
              <a:rPr kumimoji="1" lang="en-US" altLang="ja-JP" sz="2800" dirty="0"/>
              <a:t>[</a:t>
            </a:r>
            <a:r>
              <a:rPr kumimoji="1" lang="ja-JP" altLang="en-US" sz="2800" dirty="0"/>
              <a:t>プロダクト</a:t>
            </a:r>
            <a:r>
              <a:rPr kumimoji="1" lang="en-US" altLang="ja-JP" sz="2800" dirty="0"/>
              <a:t>] </a:t>
            </a:r>
            <a:r>
              <a:rPr kumimoji="1" lang="ja-JP" altLang="en-US" sz="2800" dirty="0"/>
              <a:t>では、 </a:t>
            </a:r>
            <a:r>
              <a:rPr kumimoji="1" lang="en-US" altLang="ja-JP" sz="2800" dirty="0"/>
              <a:t>[</a:t>
            </a:r>
            <a:r>
              <a:rPr kumimoji="1" lang="ja-JP" altLang="en-US" sz="2800" dirty="0"/>
              <a:t>対象顧客</a:t>
            </a:r>
            <a:r>
              <a:rPr kumimoji="1" lang="en-US" altLang="ja-JP" sz="2800" dirty="0"/>
              <a:t>]</a:t>
            </a:r>
            <a:r>
              <a:rPr kumimoji="1" lang="ja-JP" altLang="en-US" sz="2800" dirty="0"/>
              <a:t> が</a:t>
            </a:r>
            <a:r>
              <a:rPr kumimoji="1" lang="en-US" altLang="ja-JP" sz="2800" dirty="0"/>
              <a:t>××</a:t>
            </a:r>
            <a:r>
              <a:rPr kumimoji="1" lang="ja-JP" altLang="en-US" sz="2800" dirty="0"/>
              <a:t>したい時に□□できないため </a:t>
            </a:r>
            <a:r>
              <a:rPr kumimoji="1" lang="en-US" altLang="ja-JP" sz="2800" dirty="0"/>
              <a:t>[</a:t>
            </a:r>
            <a:r>
              <a:rPr kumimoji="1" lang="ja-JP" altLang="en-US" sz="2800" dirty="0"/>
              <a:t>望ましくない行動</a:t>
            </a:r>
            <a:r>
              <a:rPr kumimoji="1" lang="en-US" altLang="ja-JP" sz="2800" dirty="0"/>
              <a:t>]</a:t>
            </a:r>
            <a:r>
              <a:rPr kumimoji="1" lang="ja-JP" altLang="en-US" sz="2800" dirty="0"/>
              <a:t>が見られます。</a:t>
            </a:r>
            <a:endParaRPr kumimoji="1" lang="en-US" altLang="ja-JP" sz="2800" dirty="0"/>
          </a:p>
          <a:p>
            <a:pPr algn="l"/>
            <a:r>
              <a:rPr kumimoji="1" lang="en-US" altLang="ja-JP" sz="2800" dirty="0"/>
              <a:t>[</a:t>
            </a:r>
            <a:r>
              <a:rPr kumimoji="1" lang="ja-JP" altLang="en-US" sz="2800" dirty="0"/>
              <a:t>提案機能</a:t>
            </a:r>
            <a:r>
              <a:rPr kumimoji="1" lang="en-US" altLang="ja-JP" sz="2800" dirty="0"/>
              <a:t>]</a:t>
            </a:r>
            <a:r>
              <a:rPr kumimoji="1" lang="ja-JP" altLang="en-US" sz="2800" dirty="0"/>
              <a:t>を提供することで、ユーザーは□□するだけで△△が得られます。 </a:t>
            </a:r>
            <a:r>
              <a:rPr kumimoji="1" lang="en-US" altLang="ja-JP" sz="2800" b="1" dirty="0">
                <a:solidFill>
                  <a:srgbClr val="FF9900"/>
                </a:solidFill>
              </a:rPr>
              <a:t>[</a:t>
            </a:r>
            <a:r>
              <a:rPr kumimoji="1" lang="ja-JP" altLang="en-US" sz="2800" b="1" dirty="0">
                <a:solidFill>
                  <a:srgbClr val="FF9900"/>
                </a:solidFill>
              </a:rPr>
              <a:t>事例</a:t>
            </a:r>
            <a:r>
              <a:rPr kumimoji="1" lang="en-US" altLang="ja-JP" sz="2800" b="1" dirty="0">
                <a:solidFill>
                  <a:srgbClr val="FF9900"/>
                </a:solidFill>
              </a:rPr>
              <a:t>]</a:t>
            </a:r>
            <a:r>
              <a:rPr kumimoji="1" lang="ja-JP" altLang="en-US" sz="2800" b="1" dirty="0">
                <a:solidFill>
                  <a:srgbClr val="FF9900"/>
                </a:solidFill>
              </a:rPr>
              <a:t> では </a:t>
            </a:r>
            <a:r>
              <a:rPr kumimoji="1" lang="en-US" altLang="ja-JP" sz="2800" b="1" dirty="0">
                <a:solidFill>
                  <a:srgbClr val="FF9900"/>
                </a:solidFill>
              </a:rPr>
              <a:t>[KPI] </a:t>
            </a:r>
            <a:r>
              <a:rPr kumimoji="1" lang="ja-JP" altLang="en-US" sz="2800" b="1" dirty="0">
                <a:solidFill>
                  <a:srgbClr val="FF9900"/>
                </a:solidFill>
              </a:rPr>
              <a:t>の改善が得られています</a:t>
            </a:r>
            <a:r>
              <a:rPr kumimoji="1" lang="ja-JP" altLang="en-US" sz="2800" dirty="0"/>
              <a:t>。</a:t>
            </a:r>
            <a:endParaRPr kumimoji="1" lang="en-US" altLang="ja-JP" sz="2800" dirty="0"/>
          </a:p>
          <a:p>
            <a:pPr algn="l"/>
            <a:r>
              <a:rPr kumimoji="1" lang="en-US" altLang="ja-JP" sz="2800" dirty="0"/>
              <a:t> [</a:t>
            </a:r>
            <a:r>
              <a:rPr kumimoji="1" lang="ja-JP" altLang="en-US" sz="2800" dirty="0"/>
              <a:t>蓄積するデータ</a:t>
            </a:r>
            <a:r>
              <a:rPr kumimoji="1" lang="en-US" altLang="ja-JP" sz="2800" dirty="0"/>
              <a:t>] </a:t>
            </a:r>
            <a:r>
              <a:rPr kumimoji="1" lang="ja-JP" altLang="en-US" sz="2800"/>
              <a:t>に</a:t>
            </a:r>
            <a:r>
              <a:rPr kumimoji="1" lang="ja-JP" altLang="en-US" sz="2800" dirty="0"/>
              <a:t>よりモデルを改善することで差別化ができるはずです。</a:t>
            </a:r>
            <a:endParaRPr kumimoji="1" lang="en-US" altLang="ja-JP" sz="2800" dirty="0"/>
          </a:p>
        </p:txBody>
      </p:sp>
    </p:spTree>
    <p:custDataLst>
      <p:tags r:id="rId1"/>
    </p:custDataLst>
    <p:extLst>
      <p:ext uri="{BB962C8B-B14F-4D97-AF65-F5344CB8AC3E}">
        <p14:creationId xmlns:p14="http://schemas.microsoft.com/office/powerpoint/2010/main" val="14490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10C9FB96-A1C5-4BD4-A1D3-9D248986D11C}"/>
              </a:ext>
            </a:extLst>
          </p:cNvPr>
          <p:cNvSpPr>
            <a:spLocks noGrp="1"/>
          </p:cNvSpPr>
          <p:nvPr>
            <p:ph type="title"/>
          </p:nvPr>
        </p:nvSpPr>
        <p:spPr/>
        <p:txBody>
          <a:bodyPr>
            <a:noAutofit/>
          </a:bodyPr>
          <a:lstStyle/>
          <a:p>
            <a:pPr algn="l"/>
            <a:r>
              <a:rPr lang="ja-JP" altLang="en-US" dirty="0">
                <a:latin typeface="メイリオ" panose="020B0604030504040204" pitchFamily="50" charset="-128"/>
                <a:ea typeface="メイリオ" panose="020B0604030504040204" pitchFamily="50" charset="-128"/>
              </a:rPr>
              <a:t>課題解決提案のフォーマット </a:t>
            </a:r>
            <a:r>
              <a:rPr lang="en-US" altLang="ja-JP" dirty="0">
                <a:latin typeface="メイリオ" panose="020B0604030504040204" pitchFamily="50" charset="-128"/>
                <a:ea typeface="メイリオ" panose="020B0604030504040204" pitchFamily="50" charset="-128"/>
              </a:rPr>
              <a:t>: </a:t>
            </a:r>
            <a:r>
              <a:rPr lang="en-US" altLang="ja-JP" dirty="0">
                <a:latin typeface="+mn-lt"/>
                <a:ea typeface="メイリオ" panose="020B0604030504040204" pitchFamily="50" charset="-128"/>
              </a:rPr>
              <a:t>Canva</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の例</a:t>
            </a:r>
            <a:endParaRPr kumimoji="1" lang="en-US" altLang="ja-JP" sz="3200" dirty="0">
              <a:latin typeface="メイリオ" panose="020B0604030504040204" pitchFamily="50" charset="-128"/>
              <a:ea typeface="メイリオ" panose="020B0604030504040204" pitchFamily="50" charset="-128"/>
            </a:endParaRPr>
          </a:p>
        </p:txBody>
      </p:sp>
      <p:sp>
        <p:nvSpPr>
          <p:cNvPr id="7" name="コンテンツ プレースホルダー 6">
            <a:extLst>
              <a:ext uri="{FF2B5EF4-FFF2-40B4-BE49-F238E27FC236}">
                <a16:creationId xmlns:a16="http://schemas.microsoft.com/office/drawing/2014/main" id="{E5C945EB-3CB1-47E9-98EC-B39313492A70}"/>
              </a:ext>
            </a:extLst>
          </p:cNvPr>
          <p:cNvSpPr>
            <a:spLocks noGrp="1"/>
          </p:cNvSpPr>
          <p:nvPr>
            <p:ph idx="1"/>
          </p:nvPr>
        </p:nvSpPr>
        <p:spPr>
          <a:xfrm>
            <a:off x="609600" y="1090225"/>
            <a:ext cx="10972800" cy="3842590"/>
          </a:xfrm>
        </p:spPr>
        <p:txBody>
          <a:bodyPr/>
          <a:lstStyle/>
          <a:p>
            <a:pPr algn="l"/>
            <a:r>
              <a:rPr kumimoji="1" lang="en-US" altLang="ja-JP" sz="2400" b="1" dirty="0"/>
              <a:t>Canva</a:t>
            </a:r>
            <a:r>
              <a:rPr kumimoji="1" lang="en-US" altLang="ja-JP" sz="2400" dirty="0"/>
              <a:t> </a:t>
            </a:r>
            <a:r>
              <a:rPr kumimoji="1" lang="ja-JP" altLang="en-US" sz="2400" dirty="0"/>
              <a:t>では、 </a:t>
            </a:r>
            <a:r>
              <a:rPr kumimoji="1" lang="ja-JP" altLang="en-US" sz="2400" b="1" dirty="0"/>
              <a:t>無償ユーザー</a:t>
            </a:r>
            <a:r>
              <a:rPr kumimoji="1" lang="ja-JP" altLang="en-US" sz="2400" dirty="0"/>
              <a:t>が期待したデザインに合う画像が見つからない時、作成を途中で辞めてしまいます。</a:t>
            </a:r>
            <a:endParaRPr kumimoji="1" lang="en-US" altLang="ja-JP" sz="2400" dirty="0"/>
          </a:p>
          <a:p>
            <a:pPr algn="l"/>
            <a:r>
              <a:rPr kumimoji="1" lang="ja-JP" altLang="en-US" sz="2400" b="1" dirty="0"/>
              <a:t>テキストからの画像生成機能</a:t>
            </a:r>
            <a:r>
              <a:rPr kumimoji="1" lang="ja-JP" altLang="en-US" sz="2400" dirty="0"/>
              <a:t>を提供することで、ユーザーはテキストの指示から所望の画像が得られます。 </a:t>
            </a:r>
            <a:r>
              <a:rPr kumimoji="1" lang="en-US" altLang="ja-JP" sz="2400" b="1" dirty="0" err="1"/>
              <a:t>Midjourney</a:t>
            </a:r>
            <a:r>
              <a:rPr kumimoji="1" lang="en-US" altLang="ja-JP" sz="2400" b="1" dirty="0"/>
              <a:t> </a:t>
            </a:r>
            <a:r>
              <a:rPr kumimoji="1" lang="ja-JP" altLang="en-US" sz="2400" dirty="0"/>
              <a:t>では </a:t>
            </a:r>
            <a:r>
              <a:rPr kumimoji="1" lang="en-US" altLang="ja-JP" sz="2400" dirty="0"/>
              <a:t>1600 </a:t>
            </a:r>
            <a:r>
              <a:rPr kumimoji="1" lang="ja-JP" altLang="en-US" sz="2400" dirty="0"/>
              <a:t>万のユーザーがおり、</a:t>
            </a:r>
            <a:r>
              <a:rPr kumimoji="1" lang="en-US" altLang="ja-JP" sz="2400" dirty="0"/>
              <a:t>80% </a:t>
            </a:r>
            <a:r>
              <a:rPr kumimoji="1" lang="ja-JP" altLang="en-US" sz="2400" dirty="0"/>
              <a:t>のユーザーが </a:t>
            </a:r>
            <a:r>
              <a:rPr kumimoji="1" lang="en-US" altLang="ja-JP" sz="2400" dirty="0"/>
              <a:t>1 </a:t>
            </a:r>
            <a:r>
              <a:rPr kumimoji="1" lang="ja-JP" altLang="en-US" sz="2400" dirty="0"/>
              <a:t>週間以内で有償ユーザーになっています。</a:t>
            </a:r>
            <a:endParaRPr kumimoji="1" lang="en-US" altLang="ja-JP" sz="2400" dirty="0"/>
          </a:p>
          <a:p>
            <a:pPr algn="l"/>
            <a:r>
              <a:rPr kumimoji="1" lang="ja-JP" altLang="en-US" sz="2400" dirty="0"/>
              <a:t>そのため、</a:t>
            </a:r>
            <a:r>
              <a:rPr kumimoji="1" lang="ja-JP" altLang="en-US" sz="2400" b="1" dirty="0"/>
              <a:t>画像生成機能</a:t>
            </a:r>
            <a:r>
              <a:rPr kumimoji="1" lang="ja-JP" altLang="en-US" sz="2400" dirty="0"/>
              <a:t>の導入により</a:t>
            </a:r>
            <a:r>
              <a:rPr kumimoji="1" lang="ja-JP" altLang="en-US" sz="2400" b="1" dirty="0"/>
              <a:t>デザインの完了率</a:t>
            </a:r>
            <a:r>
              <a:rPr kumimoji="1" lang="ja-JP" altLang="en-US" sz="2400" dirty="0"/>
              <a:t>だけではなく</a:t>
            </a:r>
            <a:r>
              <a:rPr kumimoji="1" lang="ja-JP" altLang="en-US" sz="2400" b="1" dirty="0"/>
              <a:t>課金ユーザー数の向上</a:t>
            </a:r>
            <a:r>
              <a:rPr kumimoji="1" lang="ja-JP" altLang="en-US" sz="2400" dirty="0"/>
              <a:t>が期待でき、</a:t>
            </a:r>
            <a:r>
              <a:rPr kumimoji="1" lang="ja-JP" altLang="en-US" sz="2400" b="1" dirty="0"/>
              <a:t>実際デザインで使用された画像</a:t>
            </a:r>
            <a:r>
              <a:rPr kumimoji="1" lang="ja-JP" altLang="en-US" sz="2400" dirty="0"/>
              <a:t>によるモデルの改善を通じ差別化ができるはずです。</a:t>
            </a:r>
            <a:endParaRPr kumimoji="1" lang="en-US" altLang="ja-JP" sz="2400" dirty="0"/>
          </a:p>
          <a:p>
            <a:endParaRPr lang="ja-JP" altLang="en-US" sz="2400" dirty="0"/>
          </a:p>
        </p:txBody>
      </p:sp>
      <p:sp>
        <p:nvSpPr>
          <p:cNvPr id="4" name="スライド番号プレースホルダー 2">
            <a:extLst>
              <a:ext uri="{FF2B5EF4-FFF2-40B4-BE49-F238E27FC236}">
                <a16:creationId xmlns:a16="http://schemas.microsoft.com/office/drawing/2014/main" id="{D533E0E8-14FF-4836-97E2-EB25C3DD16AF}"/>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2"/>
                </a:solidFill>
                <a:latin typeface="Meiryo" panose="020B0604030504040204" pitchFamily="34" charset="-128"/>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38</a:t>
            </a:fld>
            <a:endParaRPr lang="en-US" dirty="0"/>
          </a:p>
        </p:txBody>
      </p:sp>
      <p:sp>
        <p:nvSpPr>
          <p:cNvPr id="14" name="四角形: 角を丸くする 13">
            <a:extLst>
              <a:ext uri="{FF2B5EF4-FFF2-40B4-BE49-F238E27FC236}">
                <a16:creationId xmlns:a16="http://schemas.microsoft.com/office/drawing/2014/main" id="{CC1FCB9A-EDED-41AF-9EF6-0471B89D4E0C}"/>
              </a:ext>
            </a:extLst>
          </p:cNvPr>
          <p:cNvSpPr/>
          <p:nvPr/>
        </p:nvSpPr>
        <p:spPr>
          <a:xfrm>
            <a:off x="8069605" y="5197471"/>
            <a:ext cx="3374627" cy="770708"/>
          </a:xfrm>
          <a:prstGeom prst="roundRect">
            <a:avLst>
              <a:gd name="adj" fmla="val 1021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6" name="Text Placeholder 35">
            <a:extLst>
              <a:ext uri="{FF2B5EF4-FFF2-40B4-BE49-F238E27FC236}">
                <a16:creationId xmlns:a16="http://schemas.microsoft.com/office/drawing/2014/main" id="{9BC70825-1C19-497A-AC9E-1DCA68ADA04A}"/>
              </a:ext>
            </a:extLst>
          </p:cNvPr>
          <p:cNvSpPr txBox="1">
            <a:spLocks/>
          </p:cNvSpPr>
          <p:nvPr/>
        </p:nvSpPr>
        <p:spPr>
          <a:xfrm>
            <a:off x="8267652" y="5340859"/>
            <a:ext cx="3117366" cy="483933"/>
          </a:xfrm>
          <a:prstGeom prst="rect">
            <a:avLst/>
          </a:prstGeom>
        </p:spPr>
        <p:txBody>
          <a:bodyPr lIns="0"/>
          <a:lstStyle>
            <a:lvl1pPr marL="0" indent="0" algn="l" defTabSz="1219170" rtl="0" eaLnBrk="1" latinLnBrk="0" hangingPunct="1">
              <a:lnSpc>
                <a:spcPct val="100000"/>
              </a:lnSpc>
              <a:spcBef>
                <a:spcPts val="1333"/>
              </a:spcBef>
              <a:buFont typeface="Arial" panose="020B0604020202020204" pitchFamily="34" charset="0"/>
              <a:buNone/>
              <a:defRPr sz="1200" b="0" i="0" kern="1200">
                <a:solidFill>
                  <a:srgbClr val="3D3B30"/>
                </a:solidFill>
                <a:latin typeface="Arial" panose="020B0604020202020204" pitchFamily="34" charset="0"/>
                <a:ea typeface="+mn-ea"/>
                <a:cs typeface="Arial" panose="020B0604020202020204" pitchFamily="34"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gn="ctr" defTabSz="609576">
              <a:lnSpc>
                <a:spcPct val="120000"/>
              </a:lnSpc>
              <a:spcBef>
                <a:spcPct val="0"/>
              </a:spcBef>
              <a:defRPr/>
            </a:pPr>
            <a:r>
              <a:rPr lang="ja-JP" altLang="en-US" sz="2800" b="1" spc="125" dirty="0">
                <a:solidFill>
                  <a:schemeClr val="tx1"/>
                </a:solidFill>
                <a:latin typeface="メイリオ" panose="020B0604030504040204" pitchFamily="50" charset="-128"/>
                <a:ea typeface="メイリオ" panose="020B0604030504040204" pitchFamily="50" charset="-128"/>
                <a:cs typeface="Amazon Ember Heavy" panose="020B0803020204020204" pitchFamily="34" charset="0"/>
              </a:rPr>
              <a:t>ビジネスの問題</a:t>
            </a:r>
            <a:endParaRPr lang="en-US" sz="2800" b="1" spc="125" dirty="0">
              <a:solidFill>
                <a:schemeClr val="tx1"/>
              </a:solidFill>
              <a:latin typeface="メイリオ" panose="020B0604030504040204" pitchFamily="50" charset="-128"/>
              <a:ea typeface="メイリオ" panose="020B0604030504040204" pitchFamily="50" charset="-128"/>
              <a:cs typeface="Amazon Ember Heavy" panose="020B0803020204020204" pitchFamily="34" charset="0"/>
            </a:endParaRPr>
          </a:p>
        </p:txBody>
      </p:sp>
      <p:sp>
        <p:nvSpPr>
          <p:cNvPr id="17" name="四角形: 角を丸くする 16">
            <a:extLst>
              <a:ext uri="{FF2B5EF4-FFF2-40B4-BE49-F238E27FC236}">
                <a16:creationId xmlns:a16="http://schemas.microsoft.com/office/drawing/2014/main" id="{554B1E36-9E43-448A-91C7-0C5EDED3A159}"/>
              </a:ext>
            </a:extLst>
          </p:cNvPr>
          <p:cNvSpPr/>
          <p:nvPr/>
        </p:nvSpPr>
        <p:spPr>
          <a:xfrm>
            <a:off x="111738" y="5197471"/>
            <a:ext cx="3411547" cy="770708"/>
          </a:xfrm>
          <a:prstGeom prst="roundRect">
            <a:avLst>
              <a:gd name="adj" fmla="val 1021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8" name="Text Placeholder 35">
            <a:extLst>
              <a:ext uri="{FF2B5EF4-FFF2-40B4-BE49-F238E27FC236}">
                <a16:creationId xmlns:a16="http://schemas.microsoft.com/office/drawing/2014/main" id="{4F05A005-A9A7-4B7C-8938-D4013D9728FB}"/>
              </a:ext>
            </a:extLst>
          </p:cNvPr>
          <p:cNvSpPr txBox="1">
            <a:spLocks/>
          </p:cNvSpPr>
          <p:nvPr/>
        </p:nvSpPr>
        <p:spPr>
          <a:xfrm>
            <a:off x="407024" y="5340859"/>
            <a:ext cx="3002896" cy="483933"/>
          </a:xfrm>
          <a:prstGeom prst="rect">
            <a:avLst/>
          </a:prstGeom>
        </p:spPr>
        <p:txBody>
          <a:bodyPr lIns="0"/>
          <a:lstStyle>
            <a:lvl1pPr marL="0" indent="0" algn="l" defTabSz="1219170" rtl="0" eaLnBrk="1" latinLnBrk="0" hangingPunct="1">
              <a:lnSpc>
                <a:spcPct val="100000"/>
              </a:lnSpc>
              <a:spcBef>
                <a:spcPts val="1333"/>
              </a:spcBef>
              <a:buFont typeface="Arial" panose="020B0604020202020204" pitchFamily="34" charset="0"/>
              <a:buNone/>
              <a:defRPr sz="1200" b="0" i="0" kern="1200">
                <a:solidFill>
                  <a:srgbClr val="3D3B30"/>
                </a:solidFill>
                <a:latin typeface="Arial" panose="020B0604020202020204" pitchFamily="34" charset="0"/>
                <a:ea typeface="+mn-ea"/>
                <a:cs typeface="Arial" panose="020B0604020202020204" pitchFamily="34"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gn="ctr" defTabSz="609576">
              <a:lnSpc>
                <a:spcPct val="120000"/>
              </a:lnSpc>
              <a:spcBef>
                <a:spcPct val="0"/>
              </a:spcBef>
              <a:defRPr/>
            </a:pPr>
            <a:r>
              <a:rPr lang="ja-JP" altLang="en-US" sz="2800" b="1" spc="125" dirty="0">
                <a:solidFill>
                  <a:schemeClr val="tx1"/>
                </a:solidFill>
                <a:latin typeface="メイリオ" panose="020B0604030504040204" pitchFamily="50" charset="-128"/>
                <a:ea typeface="メイリオ" panose="020B0604030504040204" pitchFamily="50" charset="-128"/>
                <a:cs typeface="Amazon Ember Heavy" panose="020B0803020204020204" pitchFamily="34" charset="0"/>
              </a:rPr>
              <a:t>機械学習技術</a:t>
            </a:r>
            <a:endParaRPr lang="en-US" sz="2800" b="1" spc="125" dirty="0">
              <a:solidFill>
                <a:schemeClr val="tx1"/>
              </a:solidFill>
              <a:latin typeface="メイリオ" panose="020B0604030504040204" pitchFamily="50" charset="-128"/>
              <a:ea typeface="メイリオ" panose="020B0604030504040204" pitchFamily="50" charset="-128"/>
              <a:cs typeface="Amazon Ember Heavy" panose="020B0803020204020204" pitchFamily="34" charset="0"/>
            </a:endParaRPr>
          </a:p>
        </p:txBody>
      </p:sp>
      <p:sp>
        <p:nvSpPr>
          <p:cNvPr id="19" name="矢印: 右 18">
            <a:extLst>
              <a:ext uri="{FF2B5EF4-FFF2-40B4-BE49-F238E27FC236}">
                <a16:creationId xmlns:a16="http://schemas.microsoft.com/office/drawing/2014/main" id="{F76B5B53-294A-424E-B332-301379831C58}"/>
              </a:ext>
            </a:extLst>
          </p:cNvPr>
          <p:cNvSpPr/>
          <p:nvPr/>
        </p:nvSpPr>
        <p:spPr>
          <a:xfrm>
            <a:off x="7555903" y="5197471"/>
            <a:ext cx="431075" cy="770708"/>
          </a:xfrm>
          <a:prstGeom prst="right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0" name="四角形: 角を丸くする 19">
            <a:extLst>
              <a:ext uri="{FF2B5EF4-FFF2-40B4-BE49-F238E27FC236}">
                <a16:creationId xmlns:a16="http://schemas.microsoft.com/office/drawing/2014/main" id="{AB9C5B78-035F-4F29-9712-01BA338C6826}"/>
              </a:ext>
            </a:extLst>
          </p:cNvPr>
          <p:cNvSpPr/>
          <p:nvPr/>
        </p:nvSpPr>
        <p:spPr>
          <a:xfrm>
            <a:off x="4061729" y="5197471"/>
            <a:ext cx="3411547" cy="770708"/>
          </a:xfrm>
          <a:prstGeom prst="roundRect">
            <a:avLst>
              <a:gd name="adj" fmla="val 1021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1" name="Text Placeholder 35">
            <a:extLst>
              <a:ext uri="{FF2B5EF4-FFF2-40B4-BE49-F238E27FC236}">
                <a16:creationId xmlns:a16="http://schemas.microsoft.com/office/drawing/2014/main" id="{6266D505-9557-46B0-A162-6C9101FBB207}"/>
              </a:ext>
            </a:extLst>
          </p:cNvPr>
          <p:cNvSpPr txBox="1">
            <a:spLocks/>
          </p:cNvSpPr>
          <p:nvPr/>
        </p:nvSpPr>
        <p:spPr>
          <a:xfrm>
            <a:off x="4470380" y="5340859"/>
            <a:ext cx="2594245" cy="483933"/>
          </a:xfrm>
          <a:prstGeom prst="rect">
            <a:avLst/>
          </a:prstGeom>
        </p:spPr>
        <p:txBody>
          <a:bodyPr lIns="0"/>
          <a:lstStyle>
            <a:lvl1pPr marL="0" indent="0" algn="l" defTabSz="1219170" rtl="0" eaLnBrk="1" latinLnBrk="0" hangingPunct="1">
              <a:lnSpc>
                <a:spcPct val="100000"/>
              </a:lnSpc>
              <a:spcBef>
                <a:spcPts val="1333"/>
              </a:spcBef>
              <a:buFont typeface="Arial" panose="020B0604020202020204" pitchFamily="34" charset="0"/>
              <a:buNone/>
              <a:defRPr sz="1200" b="0" i="0" kern="1200">
                <a:solidFill>
                  <a:srgbClr val="3D3B30"/>
                </a:solidFill>
                <a:latin typeface="Arial" panose="020B0604020202020204" pitchFamily="34" charset="0"/>
                <a:ea typeface="+mn-ea"/>
                <a:cs typeface="Arial" panose="020B0604020202020204" pitchFamily="34" charset="0"/>
              </a:defRPr>
            </a:lvl1pPr>
            <a:lvl2pPr marL="4572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2pPr>
            <a:lvl3pPr marL="9144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3pPr>
            <a:lvl4pPr marL="13716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4pPr>
            <a:lvl5pPr marL="1828800" indent="0" algn="l" defTabSz="1219170" rtl="0" eaLnBrk="1" latinLnBrk="0" hangingPunct="1">
              <a:lnSpc>
                <a:spcPct val="90000"/>
              </a:lnSpc>
              <a:spcBef>
                <a:spcPts val="667"/>
              </a:spcBef>
              <a:buFont typeface="Arial" panose="020B0604020202020204" pitchFamily="34" charset="0"/>
              <a:buNone/>
              <a:defRPr sz="1400" b="0" i="0" kern="1200">
                <a:solidFill>
                  <a:schemeClr val="tx1"/>
                </a:solidFill>
                <a:latin typeface="Arial" panose="020B0604020202020204" pitchFamily="34" charset="0"/>
                <a:ea typeface="+mn-ea"/>
                <a:cs typeface="Arial" panose="020B0604020202020204" pitchFamily="34" charset="0"/>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gn="ctr" defTabSz="609576">
              <a:lnSpc>
                <a:spcPct val="120000"/>
              </a:lnSpc>
              <a:spcBef>
                <a:spcPct val="0"/>
              </a:spcBef>
              <a:defRPr/>
            </a:pPr>
            <a:r>
              <a:rPr lang="ja-JP" altLang="en-US" sz="2800" b="1" spc="125" dirty="0">
                <a:solidFill>
                  <a:schemeClr val="tx1"/>
                </a:solidFill>
                <a:latin typeface="メイリオ" panose="020B0604030504040204" pitchFamily="50" charset="-128"/>
                <a:ea typeface="メイリオ" panose="020B0604030504040204" pitchFamily="50" charset="-128"/>
                <a:cs typeface="Amazon Ember Heavy" panose="020B0803020204020204" pitchFamily="34" charset="0"/>
              </a:rPr>
              <a:t>顧客の問題</a:t>
            </a:r>
            <a:endParaRPr lang="en-US" sz="2800" b="1" spc="125" dirty="0">
              <a:solidFill>
                <a:schemeClr val="tx1"/>
              </a:solidFill>
              <a:latin typeface="メイリオ" panose="020B0604030504040204" pitchFamily="50" charset="-128"/>
              <a:ea typeface="メイリオ" panose="020B0604030504040204" pitchFamily="50" charset="-128"/>
              <a:cs typeface="Amazon Ember Heavy" panose="020B0803020204020204" pitchFamily="34" charset="0"/>
            </a:endParaRPr>
          </a:p>
        </p:txBody>
      </p:sp>
      <p:sp>
        <p:nvSpPr>
          <p:cNvPr id="22" name="矢印: 右 21">
            <a:extLst>
              <a:ext uri="{FF2B5EF4-FFF2-40B4-BE49-F238E27FC236}">
                <a16:creationId xmlns:a16="http://schemas.microsoft.com/office/drawing/2014/main" id="{5EE5C376-5618-4AD6-85DE-F12287F4694D}"/>
              </a:ext>
            </a:extLst>
          </p:cNvPr>
          <p:cNvSpPr/>
          <p:nvPr/>
        </p:nvSpPr>
        <p:spPr>
          <a:xfrm>
            <a:off x="3594657" y="5197471"/>
            <a:ext cx="431075" cy="770708"/>
          </a:xfrm>
          <a:prstGeom prst="right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9" name="矢印: 右 28">
            <a:extLst>
              <a:ext uri="{FF2B5EF4-FFF2-40B4-BE49-F238E27FC236}">
                <a16:creationId xmlns:a16="http://schemas.microsoft.com/office/drawing/2014/main" id="{343A4D5F-CCA4-41F0-A9C3-2840933F8443}"/>
              </a:ext>
            </a:extLst>
          </p:cNvPr>
          <p:cNvSpPr/>
          <p:nvPr/>
        </p:nvSpPr>
        <p:spPr>
          <a:xfrm>
            <a:off x="11582400" y="5197471"/>
            <a:ext cx="431075" cy="770708"/>
          </a:xfrm>
          <a:prstGeom prst="right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Tree>
    <p:custDataLst>
      <p:tags r:id="rId1"/>
    </p:custDataLst>
    <p:extLst>
      <p:ext uri="{BB962C8B-B14F-4D97-AF65-F5344CB8AC3E}">
        <p14:creationId xmlns:p14="http://schemas.microsoft.com/office/powerpoint/2010/main" val="126662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p:txBody>
          <a:bodyPr/>
          <a:lstStyle/>
          <a:p>
            <a:r>
              <a:rPr lang="ja-JP" altLang="en-US" b="1" dirty="0"/>
              <a:t>理解編の流れ</a:t>
            </a:r>
          </a:p>
        </p:txBody>
      </p:sp>
      <p:sp>
        <p:nvSpPr>
          <p:cNvPr id="2" name="コンテンツ プレースホルダー 1">
            <a:extLst>
              <a:ext uri="{FF2B5EF4-FFF2-40B4-BE49-F238E27FC236}">
                <a16:creationId xmlns:a16="http://schemas.microsoft.com/office/drawing/2014/main" id="{D86B8726-7CD4-4A0E-81A3-7D4FCB98C337}"/>
              </a:ext>
            </a:extLst>
          </p:cNvPr>
          <p:cNvSpPr>
            <a:spLocks noGrp="1"/>
          </p:cNvSpPr>
          <p:nvPr>
            <p:ph idx="1"/>
          </p:nvPr>
        </p:nvSpPr>
        <p:spPr>
          <a:xfrm>
            <a:off x="609600" y="1090225"/>
            <a:ext cx="9683931" cy="1728165"/>
          </a:xfrm>
        </p:spPr>
        <p:txBody>
          <a:bodyPr/>
          <a:lstStyle/>
          <a:p>
            <a:pPr marL="514350" indent="-514350">
              <a:buAutoNum type="arabicPeriod"/>
            </a:pPr>
            <a:r>
              <a:rPr lang="ja-JP" altLang="en-US" dirty="0">
                <a:solidFill>
                  <a:schemeClr val="bg1">
                    <a:lumMod val="85000"/>
                  </a:schemeClr>
                </a:solidFill>
              </a:rPr>
              <a:t>機械学習の成長サイクルを理解する</a:t>
            </a:r>
            <a:endParaRPr lang="en-US" altLang="ja-JP" dirty="0">
              <a:solidFill>
                <a:schemeClr val="bg1">
                  <a:lumMod val="85000"/>
                </a:schemeClr>
              </a:solidFill>
            </a:endParaRPr>
          </a:p>
          <a:p>
            <a:pPr marL="514350" indent="-514350">
              <a:buAutoNum type="arabicPeriod"/>
            </a:pPr>
            <a:r>
              <a:rPr lang="ja-JP" altLang="en-US" dirty="0">
                <a:solidFill>
                  <a:schemeClr val="bg1">
                    <a:lumMod val="85000"/>
                  </a:schemeClr>
                </a:solidFill>
              </a:rPr>
              <a:t>プロダクトの課題と事例の共有</a:t>
            </a:r>
            <a:endParaRPr lang="en-US" altLang="ja-JP" dirty="0">
              <a:solidFill>
                <a:schemeClr val="bg1">
                  <a:lumMod val="85000"/>
                </a:schemeClr>
              </a:solidFill>
            </a:endParaRPr>
          </a:p>
          <a:p>
            <a:pPr marL="514350" indent="-514350">
              <a:buAutoNum type="arabicPeriod"/>
            </a:pPr>
            <a:r>
              <a:rPr lang="ja-JP" altLang="en-US" b="1" dirty="0">
                <a:solidFill>
                  <a:srgbClr val="FF9900"/>
                </a:solidFill>
              </a:rPr>
              <a:t>自社版のビジネスモデルキャンバスの作成</a:t>
            </a: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39</a:t>
            </a:fld>
            <a:endParaRPr lang="en-US"/>
          </a:p>
        </p:txBody>
      </p:sp>
      <p:sp>
        <p:nvSpPr>
          <p:cNvPr id="3" name="四角形: 角を丸くする 2">
            <a:extLst>
              <a:ext uri="{FF2B5EF4-FFF2-40B4-BE49-F238E27FC236}">
                <a16:creationId xmlns:a16="http://schemas.microsoft.com/office/drawing/2014/main" id="{69C0EA98-0A1A-4E57-BBE2-27ABCD7DF345}"/>
              </a:ext>
            </a:extLst>
          </p:cNvPr>
          <p:cNvSpPr/>
          <p:nvPr/>
        </p:nvSpPr>
        <p:spPr>
          <a:xfrm>
            <a:off x="10293531" y="944563"/>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85000"/>
                  </a:schemeClr>
                </a:solidFill>
              </a:rPr>
              <a:t>30 min</a:t>
            </a:r>
            <a:endParaRPr kumimoji="1" lang="ja-JP" altLang="en-US" sz="2400" dirty="0" err="1">
              <a:solidFill>
                <a:schemeClr val="bg1">
                  <a:lumMod val="85000"/>
                </a:schemeClr>
              </a:solidFill>
            </a:endParaRPr>
          </a:p>
        </p:txBody>
      </p:sp>
      <p:sp>
        <p:nvSpPr>
          <p:cNvPr id="6" name="四角形: 角を丸くする 5">
            <a:extLst>
              <a:ext uri="{FF2B5EF4-FFF2-40B4-BE49-F238E27FC236}">
                <a16:creationId xmlns:a16="http://schemas.microsoft.com/office/drawing/2014/main" id="{5EFCA57F-9F18-4A45-A17C-F2D42B33B92C}"/>
              </a:ext>
            </a:extLst>
          </p:cNvPr>
          <p:cNvSpPr/>
          <p:nvPr/>
        </p:nvSpPr>
        <p:spPr>
          <a:xfrm>
            <a:off x="10293531" y="1586613"/>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85000"/>
                  </a:schemeClr>
                </a:solidFill>
              </a:rPr>
              <a:t>20 min</a:t>
            </a:r>
            <a:endParaRPr kumimoji="1" lang="ja-JP" altLang="en-US" sz="2400" dirty="0" err="1">
              <a:solidFill>
                <a:schemeClr val="bg1">
                  <a:lumMod val="85000"/>
                </a:schemeClr>
              </a:solidFill>
            </a:endParaRPr>
          </a:p>
        </p:txBody>
      </p:sp>
      <p:sp>
        <p:nvSpPr>
          <p:cNvPr id="8" name="四角形: 角を丸くする 7">
            <a:extLst>
              <a:ext uri="{FF2B5EF4-FFF2-40B4-BE49-F238E27FC236}">
                <a16:creationId xmlns:a16="http://schemas.microsoft.com/office/drawing/2014/main" id="{0461A4C2-9A69-480B-B09A-68C60B6A4EBD}"/>
              </a:ext>
            </a:extLst>
          </p:cNvPr>
          <p:cNvSpPr/>
          <p:nvPr/>
        </p:nvSpPr>
        <p:spPr>
          <a:xfrm>
            <a:off x="10293531" y="2228663"/>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b="1" dirty="0">
                <a:solidFill>
                  <a:srgbClr val="FF9900"/>
                </a:solidFill>
              </a:rPr>
              <a:t>100 min</a:t>
            </a:r>
            <a:endParaRPr kumimoji="1" lang="ja-JP" altLang="en-US" sz="2400" b="1" dirty="0" err="1">
              <a:solidFill>
                <a:srgbClr val="FF9900"/>
              </a:solidFill>
            </a:endParaRPr>
          </a:p>
        </p:txBody>
      </p:sp>
    </p:spTree>
    <p:extLst>
      <p:ext uri="{BB962C8B-B14F-4D97-AF65-F5344CB8AC3E}">
        <p14:creationId xmlns:p14="http://schemas.microsoft.com/office/powerpoint/2010/main" val="225516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p:txBody>
          <a:bodyPr/>
          <a:lstStyle/>
          <a:p>
            <a:r>
              <a:rPr lang="ja-JP" altLang="en-US" b="1" dirty="0"/>
              <a:t>理解編の流れ</a:t>
            </a:r>
          </a:p>
        </p:txBody>
      </p:sp>
      <p:sp>
        <p:nvSpPr>
          <p:cNvPr id="2" name="コンテンツ プレースホルダー 1">
            <a:extLst>
              <a:ext uri="{FF2B5EF4-FFF2-40B4-BE49-F238E27FC236}">
                <a16:creationId xmlns:a16="http://schemas.microsoft.com/office/drawing/2014/main" id="{D86B8726-7CD4-4A0E-81A3-7D4FCB98C337}"/>
              </a:ext>
            </a:extLst>
          </p:cNvPr>
          <p:cNvSpPr>
            <a:spLocks noGrp="1"/>
          </p:cNvSpPr>
          <p:nvPr>
            <p:ph idx="1"/>
          </p:nvPr>
        </p:nvSpPr>
        <p:spPr>
          <a:xfrm>
            <a:off x="609600" y="1090225"/>
            <a:ext cx="9683931" cy="1728165"/>
          </a:xfrm>
        </p:spPr>
        <p:txBody>
          <a:bodyPr/>
          <a:lstStyle/>
          <a:p>
            <a:pPr marL="514350" indent="-514350">
              <a:buAutoNum type="arabicPeriod"/>
            </a:pPr>
            <a:r>
              <a:rPr lang="ja-JP" altLang="en-US" dirty="0"/>
              <a:t>機械学習の成長サイクルを理解する</a:t>
            </a:r>
            <a:endParaRPr lang="en-US" altLang="ja-JP" dirty="0"/>
          </a:p>
          <a:p>
            <a:pPr marL="514350" indent="-514350">
              <a:buAutoNum type="arabicPeriod"/>
            </a:pPr>
            <a:r>
              <a:rPr lang="ja-JP" altLang="en-US" dirty="0"/>
              <a:t>プロダクトの課題と事例の共有</a:t>
            </a:r>
            <a:endParaRPr lang="en-US" altLang="ja-JP" dirty="0"/>
          </a:p>
          <a:p>
            <a:pPr marL="514350" indent="-514350">
              <a:buAutoNum type="arabicPeriod"/>
            </a:pPr>
            <a:r>
              <a:rPr lang="ja-JP" altLang="en-US" dirty="0"/>
              <a:t>自社版のビジネスモデルキャンバスの作成</a:t>
            </a: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4</a:t>
            </a:fld>
            <a:endParaRPr lang="en-US"/>
          </a:p>
        </p:txBody>
      </p:sp>
      <p:sp>
        <p:nvSpPr>
          <p:cNvPr id="3" name="四角形: 角を丸くする 2">
            <a:extLst>
              <a:ext uri="{FF2B5EF4-FFF2-40B4-BE49-F238E27FC236}">
                <a16:creationId xmlns:a16="http://schemas.microsoft.com/office/drawing/2014/main" id="{69C0EA98-0A1A-4E57-BBE2-27ABCD7DF345}"/>
              </a:ext>
            </a:extLst>
          </p:cNvPr>
          <p:cNvSpPr/>
          <p:nvPr/>
        </p:nvSpPr>
        <p:spPr>
          <a:xfrm>
            <a:off x="10293531" y="944563"/>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tx1"/>
                </a:solidFill>
              </a:rPr>
              <a:t>30min</a:t>
            </a:r>
            <a:endParaRPr kumimoji="1" lang="ja-JP" altLang="en-US" sz="2400" dirty="0" err="1">
              <a:solidFill>
                <a:schemeClr val="tx1"/>
              </a:solidFill>
            </a:endParaRPr>
          </a:p>
        </p:txBody>
      </p:sp>
      <p:sp>
        <p:nvSpPr>
          <p:cNvPr id="6" name="四角形: 角を丸くする 5">
            <a:extLst>
              <a:ext uri="{FF2B5EF4-FFF2-40B4-BE49-F238E27FC236}">
                <a16:creationId xmlns:a16="http://schemas.microsoft.com/office/drawing/2014/main" id="{5EFCA57F-9F18-4A45-A17C-F2D42B33B92C}"/>
              </a:ext>
            </a:extLst>
          </p:cNvPr>
          <p:cNvSpPr/>
          <p:nvPr/>
        </p:nvSpPr>
        <p:spPr>
          <a:xfrm>
            <a:off x="10293531" y="1586613"/>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tx1"/>
                </a:solidFill>
              </a:rPr>
              <a:t>20 min</a:t>
            </a:r>
            <a:endParaRPr kumimoji="1" lang="ja-JP" altLang="en-US" sz="2400" dirty="0" err="1">
              <a:solidFill>
                <a:schemeClr val="tx1"/>
              </a:solidFill>
            </a:endParaRPr>
          </a:p>
        </p:txBody>
      </p:sp>
      <p:sp>
        <p:nvSpPr>
          <p:cNvPr id="8" name="四角形: 角を丸くする 7">
            <a:extLst>
              <a:ext uri="{FF2B5EF4-FFF2-40B4-BE49-F238E27FC236}">
                <a16:creationId xmlns:a16="http://schemas.microsoft.com/office/drawing/2014/main" id="{0461A4C2-9A69-480B-B09A-68C60B6A4EBD}"/>
              </a:ext>
            </a:extLst>
          </p:cNvPr>
          <p:cNvSpPr/>
          <p:nvPr/>
        </p:nvSpPr>
        <p:spPr>
          <a:xfrm>
            <a:off x="10293531" y="2228663"/>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tx1"/>
                </a:solidFill>
              </a:rPr>
              <a:t>100 min</a:t>
            </a:r>
            <a:endParaRPr kumimoji="1" lang="ja-JP" altLang="en-US" sz="2400" dirty="0" err="1">
              <a:solidFill>
                <a:schemeClr val="tx1"/>
              </a:solidFill>
            </a:endParaRPr>
          </a:p>
        </p:txBody>
      </p:sp>
    </p:spTree>
    <p:extLst>
      <p:ext uri="{BB962C8B-B14F-4D97-AF65-F5344CB8AC3E}">
        <p14:creationId xmlns:p14="http://schemas.microsoft.com/office/powerpoint/2010/main" val="366380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558C1A-6721-47DA-8B0F-C77D09187012}"/>
              </a:ext>
            </a:extLst>
          </p:cNvPr>
          <p:cNvSpPr>
            <a:spLocks noGrp="1"/>
          </p:cNvSpPr>
          <p:nvPr>
            <p:ph type="title"/>
          </p:nvPr>
        </p:nvSpPr>
        <p:spPr/>
        <p:txBody>
          <a:bodyPr/>
          <a:lstStyle/>
          <a:p>
            <a:r>
              <a:rPr lang="ja-JP" altLang="en-US" dirty="0">
                <a:latin typeface="メイリオ" panose="020B0604030504040204" pitchFamily="50" charset="-128"/>
                <a:ea typeface="メイリオ" panose="020B0604030504040204" pitchFamily="50" charset="-128"/>
              </a:rPr>
              <a:t>自社版のビジネスモデルキャンバス作成の手順</a:t>
            </a:r>
            <a:endParaRPr kumimoji="1" lang="ja-JP" altLang="en-US" b="0" dirty="0">
              <a:latin typeface="メイリオ" panose="020B0604030504040204" pitchFamily="50" charset="-128"/>
              <a:ea typeface="メイリオ" panose="020B0604030504040204" pitchFamily="50" charset="-128"/>
            </a:endParaRPr>
          </a:p>
        </p:txBody>
      </p:sp>
      <p:sp>
        <p:nvSpPr>
          <p:cNvPr id="41" name="スライド番号プレースホルダー 3">
            <a:extLst>
              <a:ext uri="{FF2B5EF4-FFF2-40B4-BE49-F238E27FC236}">
                <a16:creationId xmlns:a16="http://schemas.microsoft.com/office/drawing/2014/main" id="{30E42760-57C4-436B-8E14-B8612ED578A5}"/>
              </a:ext>
            </a:extLst>
          </p:cNvPr>
          <p:cNvSpPr txBox="1">
            <a:spLocks/>
          </p:cNvSpPr>
          <p:nvPr/>
        </p:nvSpPr>
        <p:spPr>
          <a:xfrm>
            <a:off x="9448800" y="6289675"/>
            <a:ext cx="2349190" cy="365125"/>
          </a:xfrm>
          <a:prstGeom prst="rect">
            <a:avLst/>
          </a:prstGeom>
        </p:spPr>
        <p:txBody>
          <a:bodyPr vert="horz" lIns="91440" tIns="45720" rIns="91440" bIns="45720" rtlCol="0" anchor="ctr"/>
          <a:lstStyle>
            <a:defPPr rtl="0">
              <a:defRPr lang="ja-jp"/>
            </a:defPPr>
            <a:lvl1pPr marL="0" algn="r" defTabSz="914400" rtl="0" eaLnBrk="1" latinLnBrk="0" hangingPunct="1">
              <a:defRPr sz="900" b="0" i="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latin typeface="Amazon Ember" panose="020B0603020204020204" pitchFamily="34" charset="0"/>
                <a:ea typeface="メイリオ" panose="020B0604030504040204" pitchFamily="50" charset="-128"/>
              </a:rPr>
              <a:pPr/>
              <a:t>40</a:t>
            </a:fld>
            <a:endParaRPr lang="en-US">
              <a:latin typeface="Amazon Ember" panose="020B0603020204020204" pitchFamily="34" charset="0"/>
              <a:ea typeface="メイリオ" panose="020B0604030504040204" pitchFamily="50" charset="-128"/>
            </a:endParaRPr>
          </a:p>
        </p:txBody>
      </p:sp>
      <p:sp>
        <p:nvSpPr>
          <p:cNvPr id="7" name="四角形: 角を丸くする 6">
            <a:extLst>
              <a:ext uri="{FF2B5EF4-FFF2-40B4-BE49-F238E27FC236}">
                <a16:creationId xmlns:a16="http://schemas.microsoft.com/office/drawing/2014/main" id="{845E9CD9-A6CD-41B6-8EC3-E90AA75BC31A}"/>
              </a:ext>
            </a:extLst>
          </p:cNvPr>
          <p:cNvSpPr/>
          <p:nvPr/>
        </p:nvSpPr>
        <p:spPr>
          <a:xfrm>
            <a:off x="592184" y="1419489"/>
            <a:ext cx="5617032" cy="1180019"/>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r>
              <a:rPr kumimoji="1" lang="ja-JP" altLang="en-US" sz="2400" b="1" dirty="0">
                <a:solidFill>
                  <a:schemeClr val="tx1"/>
                </a:solidFill>
                <a:latin typeface="メイリオ" panose="020B0604030504040204" pitchFamily="50" charset="-128"/>
                <a:ea typeface="メイリオ" panose="020B0604030504040204" pitchFamily="50" charset="-128"/>
              </a:rPr>
              <a:t>①成長サイクル実現の草案を作る</a:t>
            </a:r>
          </a:p>
        </p:txBody>
      </p:sp>
      <p:sp>
        <p:nvSpPr>
          <p:cNvPr id="22" name="四角形: 角を丸くする 21">
            <a:extLst>
              <a:ext uri="{FF2B5EF4-FFF2-40B4-BE49-F238E27FC236}">
                <a16:creationId xmlns:a16="http://schemas.microsoft.com/office/drawing/2014/main" id="{E3FC7DF6-9F70-4D8D-98C7-E866F3B21834}"/>
              </a:ext>
            </a:extLst>
          </p:cNvPr>
          <p:cNvSpPr/>
          <p:nvPr/>
        </p:nvSpPr>
        <p:spPr>
          <a:xfrm>
            <a:off x="1345475" y="4189690"/>
            <a:ext cx="9705702" cy="914593"/>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400" b="1" dirty="0">
                <a:solidFill>
                  <a:schemeClr val="tx1"/>
                </a:solidFill>
                <a:latin typeface="メイリオ" panose="020B0604030504040204" pitchFamily="50" charset="-128"/>
                <a:ea typeface="メイリオ" panose="020B0604030504040204" pitchFamily="50" charset="-128"/>
              </a:rPr>
              <a:t>③評価結果の共有</a:t>
            </a:r>
          </a:p>
        </p:txBody>
      </p:sp>
      <p:sp>
        <p:nvSpPr>
          <p:cNvPr id="27" name="四角形: 角を丸くする 26">
            <a:extLst>
              <a:ext uri="{FF2B5EF4-FFF2-40B4-BE49-F238E27FC236}">
                <a16:creationId xmlns:a16="http://schemas.microsoft.com/office/drawing/2014/main" id="{87F1045A-22AE-4770-8BED-65FA923702C5}"/>
              </a:ext>
            </a:extLst>
          </p:cNvPr>
          <p:cNvSpPr/>
          <p:nvPr/>
        </p:nvSpPr>
        <p:spPr>
          <a:xfrm>
            <a:off x="1345475" y="5280870"/>
            <a:ext cx="9705702" cy="777770"/>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400" b="1" dirty="0">
                <a:solidFill>
                  <a:schemeClr val="tx1"/>
                </a:solidFill>
                <a:latin typeface="メイリオ" panose="020B0604030504040204" pitchFamily="50" charset="-128"/>
                <a:ea typeface="メイリオ" panose="020B0604030504040204" pitchFamily="50" charset="-128"/>
              </a:rPr>
              <a:t>④ビジネスモデルキャンバスで最善案を検討</a:t>
            </a:r>
            <a:endParaRPr kumimoji="1" lang="en-US" altLang="ja-JP" sz="2400" b="1" dirty="0">
              <a:solidFill>
                <a:schemeClr val="tx1"/>
              </a:solidFill>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1DE7189A-F74B-4D2E-A1F0-70BC5DF52313}"/>
              </a:ext>
            </a:extLst>
          </p:cNvPr>
          <p:cNvSpPr txBox="1"/>
          <p:nvPr/>
        </p:nvSpPr>
        <p:spPr>
          <a:xfrm>
            <a:off x="609599" y="2068836"/>
            <a:ext cx="5338357" cy="369332"/>
          </a:xfrm>
          <a:prstGeom prst="rect">
            <a:avLst/>
          </a:prstGeom>
          <a:noFill/>
        </p:spPr>
        <p:txBody>
          <a:bodyPr wrap="square" lIns="0" rIns="0" rtlCol="0">
            <a:spAutoFit/>
          </a:bodyPr>
          <a:lstStyle/>
          <a:p>
            <a:pPr algn="ctr"/>
            <a:r>
              <a:rPr kumimoji="1" lang="ja-JP" altLang="en-US" dirty="0">
                <a:latin typeface="メイリオ" panose="020B0604030504040204" pitchFamily="50" charset="-128"/>
                <a:ea typeface="メイリオ" panose="020B0604030504040204" pitchFamily="50" charset="-128"/>
              </a:rPr>
              <a:t>プロダクトマネージャー以外の方の個人ワーク</a:t>
            </a:r>
          </a:p>
        </p:txBody>
      </p:sp>
      <p:sp>
        <p:nvSpPr>
          <p:cNvPr id="39" name="テキスト ボックス 38">
            <a:extLst>
              <a:ext uri="{FF2B5EF4-FFF2-40B4-BE49-F238E27FC236}">
                <a16:creationId xmlns:a16="http://schemas.microsoft.com/office/drawing/2014/main" id="{4596BE2B-0740-4B78-ADE3-A858D9D07607}"/>
              </a:ext>
            </a:extLst>
          </p:cNvPr>
          <p:cNvSpPr txBox="1"/>
          <p:nvPr/>
        </p:nvSpPr>
        <p:spPr>
          <a:xfrm>
            <a:off x="8584474" y="5489508"/>
            <a:ext cx="1271452" cy="369332"/>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グループ</a:t>
            </a:r>
          </a:p>
        </p:txBody>
      </p:sp>
      <p:sp>
        <p:nvSpPr>
          <p:cNvPr id="42" name="テキスト ボックス 41">
            <a:extLst>
              <a:ext uri="{FF2B5EF4-FFF2-40B4-BE49-F238E27FC236}">
                <a16:creationId xmlns:a16="http://schemas.microsoft.com/office/drawing/2014/main" id="{346D4D61-70C2-4039-90AF-F0955EB44E40}"/>
              </a:ext>
            </a:extLst>
          </p:cNvPr>
          <p:cNvSpPr txBox="1"/>
          <p:nvPr/>
        </p:nvSpPr>
        <p:spPr>
          <a:xfrm>
            <a:off x="8584474" y="4458453"/>
            <a:ext cx="1271452" cy="369332"/>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グループ</a:t>
            </a:r>
          </a:p>
        </p:txBody>
      </p:sp>
      <p:sp>
        <p:nvSpPr>
          <p:cNvPr id="16" name="テキスト ボックス 15">
            <a:extLst>
              <a:ext uri="{FF2B5EF4-FFF2-40B4-BE49-F238E27FC236}">
                <a16:creationId xmlns:a16="http://schemas.microsoft.com/office/drawing/2014/main" id="{B581F197-BAB1-4E77-BB30-593506F39384}"/>
              </a:ext>
            </a:extLst>
          </p:cNvPr>
          <p:cNvSpPr txBox="1"/>
          <p:nvPr/>
        </p:nvSpPr>
        <p:spPr>
          <a:xfrm>
            <a:off x="10867057" y="1487790"/>
            <a:ext cx="1271452" cy="369332"/>
          </a:xfrm>
          <a:prstGeom prst="rect">
            <a:avLst/>
          </a:prstGeom>
          <a:noFill/>
        </p:spPr>
        <p:txBody>
          <a:bodyPr wrap="square" lIns="0" rIns="0" rtlCol="0">
            <a:spAutoFit/>
          </a:bodyPr>
          <a:lstStyle/>
          <a:p>
            <a:pPr algn="ctr"/>
            <a:r>
              <a:rPr kumimoji="1" lang="en-US" altLang="ja-JP" b="1" dirty="0"/>
              <a:t>10 min</a:t>
            </a:r>
            <a:endParaRPr kumimoji="1" lang="ja-JP" altLang="en-US" b="1" dirty="0" err="1"/>
          </a:p>
        </p:txBody>
      </p:sp>
      <p:sp>
        <p:nvSpPr>
          <p:cNvPr id="17" name="テキスト ボックス 16">
            <a:extLst>
              <a:ext uri="{FF2B5EF4-FFF2-40B4-BE49-F238E27FC236}">
                <a16:creationId xmlns:a16="http://schemas.microsoft.com/office/drawing/2014/main" id="{DFC3BF05-2231-4D0B-9F00-77ACB88A3E3B}"/>
              </a:ext>
            </a:extLst>
          </p:cNvPr>
          <p:cNvSpPr txBox="1"/>
          <p:nvPr/>
        </p:nvSpPr>
        <p:spPr>
          <a:xfrm>
            <a:off x="9779725" y="4494957"/>
            <a:ext cx="1271452" cy="369332"/>
          </a:xfrm>
          <a:prstGeom prst="rect">
            <a:avLst/>
          </a:prstGeom>
          <a:noFill/>
        </p:spPr>
        <p:txBody>
          <a:bodyPr wrap="square" lIns="0" rIns="0" rtlCol="0">
            <a:spAutoFit/>
          </a:bodyPr>
          <a:lstStyle/>
          <a:p>
            <a:pPr algn="ctr"/>
            <a:r>
              <a:rPr kumimoji="1" lang="en-US" altLang="ja-JP" b="1" dirty="0"/>
              <a:t>15 min</a:t>
            </a:r>
            <a:endParaRPr kumimoji="1" lang="ja-JP" altLang="en-US" b="1" dirty="0" err="1"/>
          </a:p>
        </p:txBody>
      </p:sp>
      <p:sp>
        <p:nvSpPr>
          <p:cNvPr id="18" name="テキスト ボックス 17">
            <a:extLst>
              <a:ext uri="{FF2B5EF4-FFF2-40B4-BE49-F238E27FC236}">
                <a16:creationId xmlns:a16="http://schemas.microsoft.com/office/drawing/2014/main" id="{060B493C-C41D-41B3-9EF3-EA0945ADBBE4}"/>
              </a:ext>
            </a:extLst>
          </p:cNvPr>
          <p:cNvSpPr txBox="1"/>
          <p:nvPr/>
        </p:nvSpPr>
        <p:spPr>
          <a:xfrm>
            <a:off x="9779725" y="5484326"/>
            <a:ext cx="1271452" cy="369332"/>
          </a:xfrm>
          <a:prstGeom prst="rect">
            <a:avLst/>
          </a:prstGeom>
          <a:noFill/>
        </p:spPr>
        <p:txBody>
          <a:bodyPr wrap="square" lIns="0" rIns="0" rtlCol="0">
            <a:spAutoFit/>
          </a:bodyPr>
          <a:lstStyle/>
          <a:p>
            <a:pPr algn="ctr"/>
            <a:r>
              <a:rPr kumimoji="1" lang="en-US" altLang="ja-JP" b="1" dirty="0"/>
              <a:t>30 min</a:t>
            </a:r>
            <a:endParaRPr kumimoji="1" lang="ja-JP" altLang="en-US" b="1" dirty="0" err="1"/>
          </a:p>
        </p:txBody>
      </p:sp>
      <p:sp>
        <p:nvSpPr>
          <p:cNvPr id="13" name="四角形: 角を丸くする 12">
            <a:extLst>
              <a:ext uri="{FF2B5EF4-FFF2-40B4-BE49-F238E27FC236}">
                <a16:creationId xmlns:a16="http://schemas.microsoft.com/office/drawing/2014/main" id="{2E00A3A0-A855-4E64-AE50-6E026DF35B98}"/>
              </a:ext>
            </a:extLst>
          </p:cNvPr>
          <p:cNvSpPr/>
          <p:nvPr/>
        </p:nvSpPr>
        <p:spPr>
          <a:xfrm>
            <a:off x="1345474" y="3120433"/>
            <a:ext cx="9705703" cy="881828"/>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400" b="1" dirty="0">
                <a:solidFill>
                  <a:schemeClr val="tx1"/>
                </a:solidFill>
                <a:latin typeface="メイリオ" panose="020B0604030504040204" pitchFamily="50" charset="-128"/>
                <a:ea typeface="メイリオ" panose="020B0604030504040204" pitchFamily="50" charset="-128"/>
              </a:rPr>
              <a:t>②プロダクトマネージャーへの提案</a:t>
            </a:r>
          </a:p>
        </p:txBody>
      </p:sp>
      <p:sp>
        <p:nvSpPr>
          <p:cNvPr id="14" name="テキスト ボックス 13">
            <a:extLst>
              <a:ext uri="{FF2B5EF4-FFF2-40B4-BE49-F238E27FC236}">
                <a16:creationId xmlns:a16="http://schemas.microsoft.com/office/drawing/2014/main" id="{3537AB9A-84C0-464D-BD62-DF181FC0A1D2}"/>
              </a:ext>
            </a:extLst>
          </p:cNvPr>
          <p:cNvSpPr txBox="1"/>
          <p:nvPr/>
        </p:nvSpPr>
        <p:spPr>
          <a:xfrm>
            <a:off x="8584474" y="3400446"/>
            <a:ext cx="1271452" cy="369332"/>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グループ</a:t>
            </a:r>
          </a:p>
        </p:txBody>
      </p:sp>
      <p:sp>
        <p:nvSpPr>
          <p:cNvPr id="15" name="テキスト ボックス 14">
            <a:extLst>
              <a:ext uri="{FF2B5EF4-FFF2-40B4-BE49-F238E27FC236}">
                <a16:creationId xmlns:a16="http://schemas.microsoft.com/office/drawing/2014/main" id="{20E2C102-D1E5-4E37-B13C-4D160E30FCAB}"/>
              </a:ext>
            </a:extLst>
          </p:cNvPr>
          <p:cNvSpPr txBox="1"/>
          <p:nvPr/>
        </p:nvSpPr>
        <p:spPr>
          <a:xfrm>
            <a:off x="9779725" y="3400447"/>
            <a:ext cx="1271452" cy="369332"/>
          </a:xfrm>
          <a:prstGeom prst="rect">
            <a:avLst/>
          </a:prstGeom>
          <a:noFill/>
        </p:spPr>
        <p:txBody>
          <a:bodyPr wrap="square" lIns="0" rIns="0" rtlCol="0">
            <a:spAutoFit/>
          </a:bodyPr>
          <a:lstStyle/>
          <a:p>
            <a:pPr algn="ctr"/>
            <a:r>
              <a:rPr kumimoji="1" lang="en-US" altLang="ja-JP" b="1" dirty="0"/>
              <a:t>25 min</a:t>
            </a:r>
            <a:endParaRPr kumimoji="1" lang="ja-JP" altLang="en-US" b="1" dirty="0" err="1"/>
          </a:p>
        </p:txBody>
      </p:sp>
      <p:sp>
        <p:nvSpPr>
          <p:cNvPr id="19" name="四角形: 角を丸くする 18">
            <a:extLst>
              <a:ext uri="{FF2B5EF4-FFF2-40B4-BE49-F238E27FC236}">
                <a16:creationId xmlns:a16="http://schemas.microsoft.com/office/drawing/2014/main" id="{32E6FD42-10F3-41DC-A1AE-49500B4F05A4}"/>
              </a:ext>
            </a:extLst>
          </p:cNvPr>
          <p:cNvSpPr/>
          <p:nvPr/>
        </p:nvSpPr>
        <p:spPr>
          <a:xfrm>
            <a:off x="6448697" y="1413062"/>
            <a:ext cx="5617032" cy="1180019"/>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r>
              <a:rPr kumimoji="1" lang="ja-JP" altLang="en-US" sz="2400" b="1" dirty="0">
                <a:solidFill>
                  <a:schemeClr val="tx1"/>
                </a:solidFill>
                <a:latin typeface="メイリオ" panose="020B0604030504040204" pitchFamily="50" charset="-128"/>
                <a:ea typeface="メイリオ" panose="020B0604030504040204" pitchFamily="50" charset="-128"/>
              </a:rPr>
              <a:t>①</a:t>
            </a:r>
            <a:r>
              <a:rPr kumimoji="1" lang="en-US" altLang="ja-JP" sz="2400" b="1" dirty="0">
                <a:solidFill>
                  <a:schemeClr val="tx1"/>
                </a:solidFill>
                <a:latin typeface="メイリオ" panose="020B0604030504040204" pitchFamily="50" charset="-128"/>
                <a:ea typeface="メイリオ" panose="020B0604030504040204" pitchFamily="50" charset="-128"/>
              </a:rPr>
              <a:t>’ </a:t>
            </a:r>
            <a:r>
              <a:rPr kumimoji="1" lang="ja-JP" altLang="en-US" sz="2400" b="1" dirty="0">
                <a:solidFill>
                  <a:schemeClr val="tx1"/>
                </a:solidFill>
                <a:latin typeface="メイリオ" panose="020B0604030504040204" pitchFamily="50" charset="-128"/>
                <a:ea typeface="メイリオ" panose="020B0604030504040204" pitchFamily="50" charset="-128"/>
              </a:rPr>
              <a:t>提案の評価観点を作る</a:t>
            </a:r>
          </a:p>
        </p:txBody>
      </p:sp>
      <p:sp>
        <p:nvSpPr>
          <p:cNvPr id="20" name="テキスト ボックス 19">
            <a:extLst>
              <a:ext uri="{FF2B5EF4-FFF2-40B4-BE49-F238E27FC236}">
                <a16:creationId xmlns:a16="http://schemas.microsoft.com/office/drawing/2014/main" id="{1D07C9ED-B9FB-4A80-8ACA-9249715C0C53}"/>
              </a:ext>
            </a:extLst>
          </p:cNvPr>
          <p:cNvSpPr txBox="1"/>
          <p:nvPr/>
        </p:nvSpPr>
        <p:spPr>
          <a:xfrm>
            <a:off x="6459633" y="2068836"/>
            <a:ext cx="5338357" cy="369332"/>
          </a:xfrm>
          <a:prstGeom prst="rect">
            <a:avLst/>
          </a:prstGeom>
          <a:noFill/>
        </p:spPr>
        <p:txBody>
          <a:bodyPr wrap="square" lIns="0" rIns="0" rtlCol="0">
            <a:spAutoFit/>
          </a:bodyPr>
          <a:lstStyle/>
          <a:p>
            <a:pPr algn="ctr"/>
            <a:r>
              <a:rPr kumimoji="1" lang="ja-JP" altLang="en-US" dirty="0">
                <a:latin typeface="メイリオ" panose="020B0604030504040204" pitchFamily="50" charset="-128"/>
                <a:ea typeface="メイリオ" panose="020B0604030504040204" pitchFamily="50" charset="-128"/>
              </a:rPr>
              <a:t>プロダクトマネージャーの個人ワーク</a:t>
            </a:r>
          </a:p>
        </p:txBody>
      </p:sp>
      <p:sp>
        <p:nvSpPr>
          <p:cNvPr id="21" name="テキスト ボックス 20">
            <a:extLst>
              <a:ext uri="{FF2B5EF4-FFF2-40B4-BE49-F238E27FC236}">
                <a16:creationId xmlns:a16="http://schemas.microsoft.com/office/drawing/2014/main" id="{E4286760-B3DB-4175-808A-E9CFD7C1431F}"/>
              </a:ext>
            </a:extLst>
          </p:cNvPr>
          <p:cNvSpPr txBox="1"/>
          <p:nvPr/>
        </p:nvSpPr>
        <p:spPr>
          <a:xfrm>
            <a:off x="5095761" y="1487790"/>
            <a:ext cx="1271452" cy="369332"/>
          </a:xfrm>
          <a:prstGeom prst="rect">
            <a:avLst/>
          </a:prstGeom>
          <a:noFill/>
        </p:spPr>
        <p:txBody>
          <a:bodyPr wrap="square" lIns="0" rIns="0" rtlCol="0">
            <a:spAutoFit/>
          </a:bodyPr>
          <a:lstStyle/>
          <a:p>
            <a:pPr algn="ctr"/>
            <a:r>
              <a:rPr kumimoji="1" lang="en-US" altLang="ja-JP" b="1" dirty="0"/>
              <a:t>10 min</a:t>
            </a:r>
            <a:endParaRPr kumimoji="1" lang="ja-JP" altLang="en-US" b="1" dirty="0" err="1"/>
          </a:p>
        </p:txBody>
      </p:sp>
    </p:spTree>
    <p:extLst>
      <p:ext uri="{BB962C8B-B14F-4D97-AF65-F5344CB8AC3E}">
        <p14:creationId xmlns:p14="http://schemas.microsoft.com/office/powerpoint/2010/main" val="354638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558C1A-6721-47DA-8B0F-C77D09187012}"/>
              </a:ext>
            </a:extLst>
          </p:cNvPr>
          <p:cNvSpPr>
            <a:spLocks noGrp="1"/>
          </p:cNvSpPr>
          <p:nvPr>
            <p:ph type="title"/>
          </p:nvPr>
        </p:nvSpPr>
        <p:spPr/>
        <p:txBody>
          <a:bodyPr/>
          <a:lstStyle/>
          <a:p>
            <a:r>
              <a:rPr lang="ja-JP" altLang="en-US" dirty="0">
                <a:latin typeface="メイリオ" panose="020B0604030504040204" pitchFamily="50" charset="-128"/>
                <a:ea typeface="メイリオ" panose="020B0604030504040204" pitchFamily="50" charset="-128"/>
              </a:rPr>
              <a:t>自社版のビジネスモデルキャンバス作成の手順</a:t>
            </a:r>
            <a:endParaRPr kumimoji="1" lang="ja-JP" altLang="en-US" b="0" dirty="0">
              <a:latin typeface="メイリオ" panose="020B0604030504040204" pitchFamily="50" charset="-128"/>
              <a:ea typeface="メイリオ" panose="020B0604030504040204" pitchFamily="50" charset="-128"/>
            </a:endParaRPr>
          </a:p>
        </p:txBody>
      </p:sp>
      <p:sp>
        <p:nvSpPr>
          <p:cNvPr id="41" name="スライド番号プレースホルダー 3">
            <a:extLst>
              <a:ext uri="{FF2B5EF4-FFF2-40B4-BE49-F238E27FC236}">
                <a16:creationId xmlns:a16="http://schemas.microsoft.com/office/drawing/2014/main" id="{30E42760-57C4-436B-8E14-B8612ED578A5}"/>
              </a:ext>
            </a:extLst>
          </p:cNvPr>
          <p:cNvSpPr txBox="1">
            <a:spLocks/>
          </p:cNvSpPr>
          <p:nvPr/>
        </p:nvSpPr>
        <p:spPr>
          <a:xfrm>
            <a:off x="9448800" y="6289675"/>
            <a:ext cx="2349190" cy="365125"/>
          </a:xfrm>
          <a:prstGeom prst="rect">
            <a:avLst/>
          </a:prstGeom>
        </p:spPr>
        <p:txBody>
          <a:bodyPr vert="horz" lIns="91440" tIns="45720" rIns="91440" bIns="45720" rtlCol="0" anchor="ctr"/>
          <a:lstStyle>
            <a:defPPr rtl="0">
              <a:defRPr lang="ja-jp"/>
            </a:defPPr>
            <a:lvl1pPr marL="0" algn="r" defTabSz="914400" rtl="0" eaLnBrk="1" latinLnBrk="0" hangingPunct="1">
              <a:defRPr sz="900" b="0" i="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latin typeface="Amazon Ember" panose="020B0603020204020204" pitchFamily="34" charset="0"/>
                <a:ea typeface="メイリオ" panose="020B0604030504040204" pitchFamily="50" charset="-128"/>
              </a:rPr>
              <a:pPr/>
              <a:t>41</a:t>
            </a:fld>
            <a:endParaRPr lang="en-US">
              <a:latin typeface="Amazon Ember" panose="020B0603020204020204" pitchFamily="34" charset="0"/>
              <a:ea typeface="メイリオ" panose="020B0604030504040204" pitchFamily="50" charset="-128"/>
            </a:endParaRPr>
          </a:p>
        </p:txBody>
      </p:sp>
      <p:sp>
        <p:nvSpPr>
          <p:cNvPr id="7" name="四角形: 角を丸くする 6">
            <a:extLst>
              <a:ext uri="{FF2B5EF4-FFF2-40B4-BE49-F238E27FC236}">
                <a16:creationId xmlns:a16="http://schemas.microsoft.com/office/drawing/2014/main" id="{845E9CD9-A6CD-41B6-8EC3-E90AA75BC31A}"/>
              </a:ext>
            </a:extLst>
          </p:cNvPr>
          <p:cNvSpPr/>
          <p:nvPr/>
        </p:nvSpPr>
        <p:spPr>
          <a:xfrm>
            <a:off x="592184" y="1419489"/>
            <a:ext cx="5617032" cy="1180019"/>
          </a:xfrm>
          <a:prstGeom prst="roundRect">
            <a:avLst/>
          </a:prstGeom>
          <a:solidFill>
            <a:srgbClr val="FFFFCC"/>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r>
              <a:rPr kumimoji="1" lang="ja-JP" altLang="en-US" sz="2400" b="1" dirty="0">
                <a:solidFill>
                  <a:schemeClr val="tx1"/>
                </a:solidFill>
                <a:latin typeface="メイリオ" panose="020B0604030504040204" pitchFamily="50" charset="-128"/>
                <a:ea typeface="メイリオ" panose="020B0604030504040204" pitchFamily="50" charset="-128"/>
              </a:rPr>
              <a:t>①成長サイクル実現の草案を作る</a:t>
            </a:r>
          </a:p>
        </p:txBody>
      </p:sp>
      <p:sp>
        <p:nvSpPr>
          <p:cNvPr id="22" name="四角形: 角を丸くする 21">
            <a:extLst>
              <a:ext uri="{FF2B5EF4-FFF2-40B4-BE49-F238E27FC236}">
                <a16:creationId xmlns:a16="http://schemas.microsoft.com/office/drawing/2014/main" id="{E3FC7DF6-9F70-4D8D-98C7-E866F3B21834}"/>
              </a:ext>
            </a:extLst>
          </p:cNvPr>
          <p:cNvSpPr/>
          <p:nvPr/>
        </p:nvSpPr>
        <p:spPr>
          <a:xfrm>
            <a:off x="1345475" y="4189690"/>
            <a:ext cx="9705702" cy="914593"/>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400" b="1" dirty="0">
                <a:solidFill>
                  <a:schemeClr val="tx1"/>
                </a:solidFill>
                <a:latin typeface="メイリオ" panose="020B0604030504040204" pitchFamily="50" charset="-128"/>
                <a:ea typeface="メイリオ" panose="020B0604030504040204" pitchFamily="50" charset="-128"/>
              </a:rPr>
              <a:t>③評価結果の共有</a:t>
            </a:r>
          </a:p>
        </p:txBody>
      </p:sp>
      <p:sp>
        <p:nvSpPr>
          <p:cNvPr id="27" name="四角形: 角を丸くする 26">
            <a:extLst>
              <a:ext uri="{FF2B5EF4-FFF2-40B4-BE49-F238E27FC236}">
                <a16:creationId xmlns:a16="http://schemas.microsoft.com/office/drawing/2014/main" id="{87F1045A-22AE-4770-8BED-65FA923702C5}"/>
              </a:ext>
            </a:extLst>
          </p:cNvPr>
          <p:cNvSpPr/>
          <p:nvPr/>
        </p:nvSpPr>
        <p:spPr>
          <a:xfrm>
            <a:off x="1345475" y="5280870"/>
            <a:ext cx="9705702" cy="777770"/>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400" b="1" dirty="0">
                <a:solidFill>
                  <a:schemeClr val="tx1"/>
                </a:solidFill>
                <a:latin typeface="メイリオ" panose="020B0604030504040204" pitchFamily="50" charset="-128"/>
                <a:ea typeface="メイリオ" panose="020B0604030504040204" pitchFamily="50" charset="-128"/>
              </a:rPr>
              <a:t>④ビジネスモデルキャンバスで最善案を検討</a:t>
            </a:r>
            <a:endParaRPr kumimoji="1" lang="en-US" altLang="ja-JP" sz="2400" b="1" dirty="0">
              <a:solidFill>
                <a:schemeClr val="tx1"/>
              </a:solidFill>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1DE7189A-F74B-4D2E-A1F0-70BC5DF52313}"/>
              </a:ext>
            </a:extLst>
          </p:cNvPr>
          <p:cNvSpPr txBox="1"/>
          <p:nvPr/>
        </p:nvSpPr>
        <p:spPr>
          <a:xfrm>
            <a:off x="609599" y="2068836"/>
            <a:ext cx="5338357" cy="369332"/>
          </a:xfrm>
          <a:prstGeom prst="rect">
            <a:avLst/>
          </a:prstGeom>
          <a:noFill/>
        </p:spPr>
        <p:txBody>
          <a:bodyPr wrap="square" lIns="0" rIns="0" rtlCol="0">
            <a:spAutoFit/>
          </a:bodyPr>
          <a:lstStyle/>
          <a:p>
            <a:pPr algn="ctr"/>
            <a:r>
              <a:rPr kumimoji="1" lang="ja-JP" altLang="en-US" dirty="0">
                <a:latin typeface="メイリオ" panose="020B0604030504040204" pitchFamily="50" charset="-128"/>
                <a:ea typeface="メイリオ" panose="020B0604030504040204" pitchFamily="50" charset="-128"/>
              </a:rPr>
              <a:t>プロダクトマネージャー以外の方の個人ワーク</a:t>
            </a:r>
          </a:p>
        </p:txBody>
      </p:sp>
      <p:sp>
        <p:nvSpPr>
          <p:cNvPr id="39" name="テキスト ボックス 38">
            <a:extLst>
              <a:ext uri="{FF2B5EF4-FFF2-40B4-BE49-F238E27FC236}">
                <a16:creationId xmlns:a16="http://schemas.microsoft.com/office/drawing/2014/main" id="{4596BE2B-0740-4B78-ADE3-A858D9D07607}"/>
              </a:ext>
            </a:extLst>
          </p:cNvPr>
          <p:cNvSpPr txBox="1"/>
          <p:nvPr/>
        </p:nvSpPr>
        <p:spPr>
          <a:xfrm>
            <a:off x="8584474" y="5489508"/>
            <a:ext cx="1271452" cy="369332"/>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グループ</a:t>
            </a:r>
          </a:p>
        </p:txBody>
      </p:sp>
      <p:sp>
        <p:nvSpPr>
          <p:cNvPr id="42" name="テキスト ボックス 41">
            <a:extLst>
              <a:ext uri="{FF2B5EF4-FFF2-40B4-BE49-F238E27FC236}">
                <a16:creationId xmlns:a16="http://schemas.microsoft.com/office/drawing/2014/main" id="{346D4D61-70C2-4039-90AF-F0955EB44E40}"/>
              </a:ext>
            </a:extLst>
          </p:cNvPr>
          <p:cNvSpPr txBox="1"/>
          <p:nvPr/>
        </p:nvSpPr>
        <p:spPr>
          <a:xfrm>
            <a:off x="8584474" y="4458453"/>
            <a:ext cx="1271452" cy="369332"/>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グループ</a:t>
            </a:r>
          </a:p>
        </p:txBody>
      </p:sp>
      <p:sp>
        <p:nvSpPr>
          <p:cNvPr id="16" name="テキスト ボックス 15">
            <a:extLst>
              <a:ext uri="{FF2B5EF4-FFF2-40B4-BE49-F238E27FC236}">
                <a16:creationId xmlns:a16="http://schemas.microsoft.com/office/drawing/2014/main" id="{B581F197-BAB1-4E77-BB30-593506F39384}"/>
              </a:ext>
            </a:extLst>
          </p:cNvPr>
          <p:cNvSpPr txBox="1"/>
          <p:nvPr/>
        </p:nvSpPr>
        <p:spPr>
          <a:xfrm>
            <a:off x="10867057" y="1487790"/>
            <a:ext cx="1271452" cy="369332"/>
          </a:xfrm>
          <a:prstGeom prst="rect">
            <a:avLst/>
          </a:prstGeom>
          <a:noFill/>
        </p:spPr>
        <p:txBody>
          <a:bodyPr wrap="square" lIns="0" rIns="0" rtlCol="0">
            <a:spAutoFit/>
          </a:bodyPr>
          <a:lstStyle/>
          <a:p>
            <a:pPr algn="ctr"/>
            <a:r>
              <a:rPr kumimoji="1" lang="en-US" altLang="ja-JP" b="1" dirty="0"/>
              <a:t>10 min</a:t>
            </a:r>
            <a:endParaRPr kumimoji="1" lang="ja-JP" altLang="en-US" b="1" dirty="0" err="1"/>
          </a:p>
        </p:txBody>
      </p:sp>
      <p:sp>
        <p:nvSpPr>
          <p:cNvPr id="17" name="テキスト ボックス 16">
            <a:extLst>
              <a:ext uri="{FF2B5EF4-FFF2-40B4-BE49-F238E27FC236}">
                <a16:creationId xmlns:a16="http://schemas.microsoft.com/office/drawing/2014/main" id="{DFC3BF05-2231-4D0B-9F00-77ACB88A3E3B}"/>
              </a:ext>
            </a:extLst>
          </p:cNvPr>
          <p:cNvSpPr txBox="1"/>
          <p:nvPr/>
        </p:nvSpPr>
        <p:spPr>
          <a:xfrm>
            <a:off x="9779725" y="4494957"/>
            <a:ext cx="1271452" cy="369332"/>
          </a:xfrm>
          <a:prstGeom prst="rect">
            <a:avLst/>
          </a:prstGeom>
          <a:noFill/>
        </p:spPr>
        <p:txBody>
          <a:bodyPr wrap="square" lIns="0" rIns="0" rtlCol="0">
            <a:spAutoFit/>
          </a:bodyPr>
          <a:lstStyle/>
          <a:p>
            <a:pPr algn="ctr"/>
            <a:r>
              <a:rPr kumimoji="1" lang="en-US" altLang="ja-JP" b="1" dirty="0"/>
              <a:t>15 min</a:t>
            </a:r>
            <a:endParaRPr kumimoji="1" lang="ja-JP" altLang="en-US" b="1" dirty="0" err="1"/>
          </a:p>
        </p:txBody>
      </p:sp>
      <p:sp>
        <p:nvSpPr>
          <p:cNvPr id="18" name="テキスト ボックス 17">
            <a:extLst>
              <a:ext uri="{FF2B5EF4-FFF2-40B4-BE49-F238E27FC236}">
                <a16:creationId xmlns:a16="http://schemas.microsoft.com/office/drawing/2014/main" id="{060B493C-C41D-41B3-9EF3-EA0945ADBBE4}"/>
              </a:ext>
            </a:extLst>
          </p:cNvPr>
          <p:cNvSpPr txBox="1"/>
          <p:nvPr/>
        </p:nvSpPr>
        <p:spPr>
          <a:xfrm>
            <a:off x="9779725" y="5484326"/>
            <a:ext cx="1271452" cy="369332"/>
          </a:xfrm>
          <a:prstGeom prst="rect">
            <a:avLst/>
          </a:prstGeom>
          <a:noFill/>
        </p:spPr>
        <p:txBody>
          <a:bodyPr wrap="square" lIns="0" rIns="0" rtlCol="0">
            <a:spAutoFit/>
          </a:bodyPr>
          <a:lstStyle/>
          <a:p>
            <a:pPr algn="ctr"/>
            <a:r>
              <a:rPr kumimoji="1" lang="en-US" altLang="ja-JP" b="1" dirty="0"/>
              <a:t>30 min</a:t>
            </a:r>
            <a:endParaRPr kumimoji="1" lang="ja-JP" altLang="en-US" b="1" dirty="0" err="1"/>
          </a:p>
        </p:txBody>
      </p:sp>
      <p:sp>
        <p:nvSpPr>
          <p:cNvPr id="13" name="四角形: 角を丸くする 12">
            <a:extLst>
              <a:ext uri="{FF2B5EF4-FFF2-40B4-BE49-F238E27FC236}">
                <a16:creationId xmlns:a16="http://schemas.microsoft.com/office/drawing/2014/main" id="{2E00A3A0-A855-4E64-AE50-6E026DF35B98}"/>
              </a:ext>
            </a:extLst>
          </p:cNvPr>
          <p:cNvSpPr/>
          <p:nvPr/>
        </p:nvSpPr>
        <p:spPr>
          <a:xfrm>
            <a:off x="1345474" y="3120433"/>
            <a:ext cx="9705703" cy="881828"/>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400" b="1" dirty="0">
                <a:solidFill>
                  <a:schemeClr val="tx1"/>
                </a:solidFill>
                <a:latin typeface="メイリオ" panose="020B0604030504040204" pitchFamily="50" charset="-128"/>
                <a:ea typeface="メイリオ" panose="020B0604030504040204" pitchFamily="50" charset="-128"/>
              </a:rPr>
              <a:t>②プロダクトマネージャーへの提案</a:t>
            </a:r>
          </a:p>
        </p:txBody>
      </p:sp>
      <p:sp>
        <p:nvSpPr>
          <p:cNvPr id="14" name="テキスト ボックス 13">
            <a:extLst>
              <a:ext uri="{FF2B5EF4-FFF2-40B4-BE49-F238E27FC236}">
                <a16:creationId xmlns:a16="http://schemas.microsoft.com/office/drawing/2014/main" id="{3537AB9A-84C0-464D-BD62-DF181FC0A1D2}"/>
              </a:ext>
            </a:extLst>
          </p:cNvPr>
          <p:cNvSpPr txBox="1"/>
          <p:nvPr/>
        </p:nvSpPr>
        <p:spPr>
          <a:xfrm>
            <a:off x="8584474" y="3400446"/>
            <a:ext cx="1271452" cy="369332"/>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グループ</a:t>
            </a:r>
          </a:p>
        </p:txBody>
      </p:sp>
      <p:sp>
        <p:nvSpPr>
          <p:cNvPr id="15" name="テキスト ボックス 14">
            <a:extLst>
              <a:ext uri="{FF2B5EF4-FFF2-40B4-BE49-F238E27FC236}">
                <a16:creationId xmlns:a16="http://schemas.microsoft.com/office/drawing/2014/main" id="{20E2C102-D1E5-4E37-B13C-4D160E30FCAB}"/>
              </a:ext>
            </a:extLst>
          </p:cNvPr>
          <p:cNvSpPr txBox="1"/>
          <p:nvPr/>
        </p:nvSpPr>
        <p:spPr>
          <a:xfrm>
            <a:off x="9779725" y="3400447"/>
            <a:ext cx="1271452" cy="369332"/>
          </a:xfrm>
          <a:prstGeom prst="rect">
            <a:avLst/>
          </a:prstGeom>
          <a:noFill/>
        </p:spPr>
        <p:txBody>
          <a:bodyPr wrap="square" lIns="0" rIns="0" rtlCol="0">
            <a:spAutoFit/>
          </a:bodyPr>
          <a:lstStyle/>
          <a:p>
            <a:pPr algn="ctr"/>
            <a:r>
              <a:rPr kumimoji="1" lang="en-US" altLang="ja-JP" b="1" dirty="0"/>
              <a:t>25 min</a:t>
            </a:r>
            <a:endParaRPr kumimoji="1" lang="ja-JP" altLang="en-US" b="1" dirty="0" err="1"/>
          </a:p>
        </p:txBody>
      </p:sp>
      <p:sp>
        <p:nvSpPr>
          <p:cNvPr id="19" name="四角形: 角を丸くする 18">
            <a:extLst>
              <a:ext uri="{FF2B5EF4-FFF2-40B4-BE49-F238E27FC236}">
                <a16:creationId xmlns:a16="http://schemas.microsoft.com/office/drawing/2014/main" id="{32E6FD42-10F3-41DC-A1AE-49500B4F05A4}"/>
              </a:ext>
            </a:extLst>
          </p:cNvPr>
          <p:cNvSpPr/>
          <p:nvPr/>
        </p:nvSpPr>
        <p:spPr>
          <a:xfrm>
            <a:off x="6448697" y="1413062"/>
            <a:ext cx="5617032" cy="1180019"/>
          </a:xfrm>
          <a:prstGeom prst="roundRect">
            <a:avLst/>
          </a:prstGeom>
          <a:solidFill>
            <a:srgbClr val="FFFFCC"/>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r>
              <a:rPr kumimoji="1" lang="ja-JP" altLang="en-US" sz="2400" b="1" dirty="0">
                <a:solidFill>
                  <a:schemeClr val="tx1"/>
                </a:solidFill>
                <a:latin typeface="メイリオ" panose="020B0604030504040204" pitchFamily="50" charset="-128"/>
                <a:ea typeface="メイリオ" panose="020B0604030504040204" pitchFamily="50" charset="-128"/>
              </a:rPr>
              <a:t>①</a:t>
            </a:r>
            <a:r>
              <a:rPr kumimoji="1" lang="en-US" altLang="ja-JP" sz="2400" b="1" dirty="0">
                <a:solidFill>
                  <a:schemeClr val="tx1"/>
                </a:solidFill>
                <a:latin typeface="メイリオ" panose="020B0604030504040204" pitchFamily="50" charset="-128"/>
                <a:ea typeface="メイリオ" panose="020B0604030504040204" pitchFamily="50" charset="-128"/>
              </a:rPr>
              <a:t>’ </a:t>
            </a:r>
            <a:r>
              <a:rPr kumimoji="1" lang="ja-JP" altLang="en-US" sz="2400" b="1" dirty="0">
                <a:solidFill>
                  <a:schemeClr val="tx1"/>
                </a:solidFill>
                <a:latin typeface="メイリオ" panose="020B0604030504040204" pitchFamily="50" charset="-128"/>
                <a:ea typeface="メイリオ" panose="020B0604030504040204" pitchFamily="50" charset="-128"/>
              </a:rPr>
              <a:t>提案の評価観点を作る</a:t>
            </a:r>
          </a:p>
        </p:txBody>
      </p:sp>
      <p:sp>
        <p:nvSpPr>
          <p:cNvPr id="20" name="テキスト ボックス 19">
            <a:extLst>
              <a:ext uri="{FF2B5EF4-FFF2-40B4-BE49-F238E27FC236}">
                <a16:creationId xmlns:a16="http://schemas.microsoft.com/office/drawing/2014/main" id="{1D07C9ED-B9FB-4A80-8ACA-9249715C0C53}"/>
              </a:ext>
            </a:extLst>
          </p:cNvPr>
          <p:cNvSpPr txBox="1"/>
          <p:nvPr/>
        </p:nvSpPr>
        <p:spPr>
          <a:xfrm>
            <a:off x="6459633" y="2068836"/>
            <a:ext cx="5338357" cy="369332"/>
          </a:xfrm>
          <a:prstGeom prst="rect">
            <a:avLst/>
          </a:prstGeom>
          <a:noFill/>
        </p:spPr>
        <p:txBody>
          <a:bodyPr wrap="square" lIns="0" rIns="0" rtlCol="0">
            <a:spAutoFit/>
          </a:bodyPr>
          <a:lstStyle/>
          <a:p>
            <a:pPr algn="ctr"/>
            <a:r>
              <a:rPr kumimoji="1" lang="ja-JP" altLang="en-US" dirty="0">
                <a:latin typeface="メイリオ" panose="020B0604030504040204" pitchFamily="50" charset="-128"/>
                <a:ea typeface="メイリオ" panose="020B0604030504040204" pitchFamily="50" charset="-128"/>
              </a:rPr>
              <a:t>プロダクトマネージャーの個人ワーク</a:t>
            </a:r>
          </a:p>
        </p:txBody>
      </p:sp>
      <p:sp>
        <p:nvSpPr>
          <p:cNvPr id="21" name="テキスト ボックス 20">
            <a:extLst>
              <a:ext uri="{FF2B5EF4-FFF2-40B4-BE49-F238E27FC236}">
                <a16:creationId xmlns:a16="http://schemas.microsoft.com/office/drawing/2014/main" id="{E4286760-B3DB-4175-808A-E9CFD7C1431F}"/>
              </a:ext>
            </a:extLst>
          </p:cNvPr>
          <p:cNvSpPr txBox="1"/>
          <p:nvPr/>
        </p:nvSpPr>
        <p:spPr>
          <a:xfrm>
            <a:off x="5107578" y="1487790"/>
            <a:ext cx="1271452" cy="369332"/>
          </a:xfrm>
          <a:prstGeom prst="rect">
            <a:avLst/>
          </a:prstGeom>
          <a:noFill/>
        </p:spPr>
        <p:txBody>
          <a:bodyPr wrap="square" lIns="0" rIns="0" rtlCol="0">
            <a:spAutoFit/>
          </a:bodyPr>
          <a:lstStyle/>
          <a:p>
            <a:pPr algn="ctr"/>
            <a:r>
              <a:rPr kumimoji="1" lang="en-US" altLang="ja-JP" b="1" dirty="0"/>
              <a:t>10 min</a:t>
            </a:r>
            <a:endParaRPr kumimoji="1" lang="ja-JP" altLang="en-US" b="1" dirty="0" err="1"/>
          </a:p>
        </p:txBody>
      </p:sp>
      <p:sp>
        <p:nvSpPr>
          <p:cNvPr id="23" name="テキスト ボックス 22">
            <a:extLst>
              <a:ext uri="{FF2B5EF4-FFF2-40B4-BE49-F238E27FC236}">
                <a16:creationId xmlns:a16="http://schemas.microsoft.com/office/drawing/2014/main" id="{BE28830F-9DEE-4CA9-AF31-5AED7A2CC3D6}"/>
              </a:ext>
            </a:extLst>
          </p:cNvPr>
          <p:cNvSpPr txBox="1"/>
          <p:nvPr/>
        </p:nvSpPr>
        <p:spPr>
          <a:xfrm>
            <a:off x="11019457" y="1640190"/>
            <a:ext cx="1271452" cy="369332"/>
          </a:xfrm>
          <a:prstGeom prst="rect">
            <a:avLst/>
          </a:prstGeom>
          <a:noFill/>
        </p:spPr>
        <p:txBody>
          <a:bodyPr wrap="square" lIns="0" rIns="0" rtlCol="0">
            <a:spAutoFit/>
          </a:bodyPr>
          <a:lstStyle/>
          <a:p>
            <a:pPr algn="ctr"/>
            <a:r>
              <a:rPr kumimoji="1" lang="en-US" altLang="ja-JP" b="1" dirty="0"/>
              <a:t>10 min</a:t>
            </a:r>
            <a:endParaRPr kumimoji="1" lang="ja-JP" altLang="en-US" b="1" dirty="0" err="1"/>
          </a:p>
        </p:txBody>
      </p:sp>
    </p:spTree>
    <p:extLst>
      <p:ext uri="{BB962C8B-B14F-4D97-AF65-F5344CB8AC3E}">
        <p14:creationId xmlns:p14="http://schemas.microsoft.com/office/powerpoint/2010/main" val="117908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10C9FB96-A1C5-4BD4-A1D3-9D248986D11C}"/>
              </a:ext>
            </a:extLst>
          </p:cNvPr>
          <p:cNvSpPr>
            <a:spLocks noGrp="1"/>
          </p:cNvSpPr>
          <p:nvPr>
            <p:ph type="title"/>
          </p:nvPr>
        </p:nvSpPr>
        <p:spPr/>
        <p:txBody>
          <a:bodyPr>
            <a:noAutofit/>
          </a:bodyPr>
          <a:lstStyle/>
          <a:p>
            <a:pPr algn="l"/>
            <a:r>
              <a:rPr lang="ja-JP" altLang="en-US" dirty="0">
                <a:latin typeface="メイリオ" panose="020B0604030504040204" pitchFamily="50" charset="-128"/>
                <a:ea typeface="メイリオ" panose="020B0604030504040204" pitchFamily="50" charset="-128"/>
              </a:rPr>
              <a:t>①</a:t>
            </a:r>
            <a:r>
              <a:rPr kumimoji="1" lang="ja-JP" altLang="en-US" sz="3200" dirty="0">
                <a:latin typeface="メイリオ" panose="020B0604030504040204" pitchFamily="50" charset="-128"/>
                <a:ea typeface="メイリオ" panose="020B0604030504040204" pitchFamily="50" charset="-128"/>
              </a:rPr>
              <a:t>成長サイクル</a:t>
            </a:r>
            <a:r>
              <a:rPr lang="ja-JP" altLang="en-US" dirty="0">
                <a:latin typeface="メイリオ" panose="020B0604030504040204" pitchFamily="50" charset="-128"/>
                <a:ea typeface="メイリオ" panose="020B0604030504040204" pitchFamily="50" charset="-128"/>
              </a:rPr>
              <a:t>実現の草案を作る</a:t>
            </a:r>
            <a:endParaRPr kumimoji="1" lang="en-US" altLang="ja-JP" sz="3200" dirty="0">
              <a:latin typeface="メイリオ" panose="020B0604030504040204" pitchFamily="50" charset="-128"/>
              <a:ea typeface="メイリオ" panose="020B0604030504040204" pitchFamily="50" charset="-128"/>
            </a:endParaRPr>
          </a:p>
        </p:txBody>
      </p:sp>
      <p:sp>
        <p:nvSpPr>
          <p:cNvPr id="36" name="コンテンツ プレースホルダー 4">
            <a:extLst>
              <a:ext uri="{FF2B5EF4-FFF2-40B4-BE49-F238E27FC236}">
                <a16:creationId xmlns:a16="http://schemas.microsoft.com/office/drawing/2014/main" id="{6AFDD5E5-2C3A-4BF8-9831-AC23111D2191}"/>
              </a:ext>
            </a:extLst>
          </p:cNvPr>
          <p:cNvSpPr>
            <a:spLocks noGrp="1"/>
          </p:cNvSpPr>
          <p:nvPr>
            <p:ph idx="1"/>
          </p:nvPr>
        </p:nvSpPr>
        <p:spPr/>
        <p:txBody>
          <a:bodyPr/>
          <a:lstStyle/>
          <a:p>
            <a:r>
              <a:rPr lang="ja-JP" altLang="en-US" sz="3200" dirty="0">
                <a:solidFill>
                  <a:schemeClr val="tx1"/>
                </a:solidFill>
              </a:rPr>
              <a:t>プロダクトマネージャーの提示した課題に対し、事例を基に課題を解決する成長サイクルを提案する文書を書きます。</a:t>
            </a:r>
            <a:endParaRPr lang="en-US" altLang="ja-JP" sz="3600" b="1" dirty="0">
              <a:solidFill>
                <a:schemeClr val="tx1"/>
              </a:solidFill>
            </a:endParaRPr>
          </a:p>
        </p:txBody>
      </p:sp>
      <p:sp>
        <p:nvSpPr>
          <p:cNvPr id="4" name="スライド番号プレースホルダー 2">
            <a:extLst>
              <a:ext uri="{FF2B5EF4-FFF2-40B4-BE49-F238E27FC236}">
                <a16:creationId xmlns:a16="http://schemas.microsoft.com/office/drawing/2014/main" id="{D533E0E8-14FF-4836-97E2-EB25C3DD16AF}"/>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2"/>
                </a:solidFill>
                <a:latin typeface="Meiryo" panose="020B0604030504040204" pitchFamily="34" charset="-128"/>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42</a:t>
            </a:fld>
            <a:endParaRPr lang="en-US" dirty="0"/>
          </a:p>
        </p:txBody>
      </p:sp>
      <p:sp>
        <p:nvSpPr>
          <p:cNvPr id="2" name="テキスト ボックス 1">
            <a:extLst>
              <a:ext uri="{FF2B5EF4-FFF2-40B4-BE49-F238E27FC236}">
                <a16:creationId xmlns:a16="http://schemas.microsoft.com/office/drawing/2014/main" id="{70C26DBF-66B7-40B9-B3AA-C963E419BE02}"/>
              </a:ext>
            </a:extLst>
          </p:cNvPr>
          <p:cNvSpPr txBox="1"/>
          <p:nvPr/>
        </p:nvSpPr>
        <p:spPr>
          <a:xfrm>
            <a:off x="616752" y="2664823"/>
            <a:ext cx="11322699" cy="2677656"/>
          </a:xfrm>
          <a:prstGeom prst="rect">
            <a:avLst/>
          </a:prstGeom>
          <a:noFill/>
        </p:spPr>
        <p:txBody>
          <a:bodyPr wrap="square" lIns="0" rIns="0" rtlCol="0">
            <a:spAutoFit/>
          </a:bodyPr>
          <a:lstStyle/>
          <a:p>
            <a:pPr algn="l"/>
            <a:r>
              <a:rPr kumimoji="1" lang="en-US" altLang="ja-JP" sz="2800" dirty="0"/>
              <a:t>[</a:t>
            </a:r>
            <a:r>
              <a:rPr kumimoji="1" lang="ja-JP" altLang="en-US" sz="2800" dirty="0"/>
              <a:t>プロダクト</a:t>
            </a:r>
            <a:r>
              <a:rPr kumimoji="1" lang="en-US" altLang="ja-JP" sz="2800" dirty="0"/>
              <a:t>] </a:t>
            </a:r>
            <a:r>
              <a:rPr kumimoji="1" lang="ja-JP" altLang="en-US" sz="2800" dirty="0"/>
              <a:t>では、 </a:t>
            </a:r>
            <a:r>
              <a:rPr kumimoji="1" lang="en-US" altLang="ja-JP" sz="2800" dirty="0"/>
              <a:t>[</a:t>
            </a:r>
            <a:r>
              <a:rPr kumimoji="1" lang="ja-JP" altLang="en-US" sz="2800" dirty="0"/>
              <a:t>対象顧客</a:t>
            </a:r>
            <a:r>
              <a:rPr kumimoji="1" lang="en-US" altLang="ja-JP" sz="2800" dirty="0"/>
              <a:t>]</a:t>
            </a:r>
            <a:r>
              <a:rPr kumimoji="1" lang="ja-JP" altLang="en-US" sz="2800" dirty="0"/>
              <a:t> が</a:t>
            </a:r>
            <a:r>
              <a:rPr kumimoji="1" lang="en-US" altLang="ja-JP" sz="2800" dirty="0"/>
              <a:t>××</a:t>
            </a:r>
            <a:r>
              <a:rPr kumimoji="1" lang="ja-JP" altLang="en-US" sz="2800" dirty="0"/>
              <a:t>したい時に□□できないため </a:t>
            </a:r>
            <a:r>
              <a:rPr kumimoji="1" lang="en-US" altLang="ja-JP" sz="2800" dirty="0"/>
              <a:t>[</a:t>
            </a:r>
            <a:r>
              <a:rPr kumimoji="1" lang="ja-JP" altLang="en-US" sz="2800" dirty="0"/>
              <a:t>望ましくない行動</a:t>
            </a:r>
            <a:r>
              <a:rPr kumimoji="1" lang="en-US" altLang="ja-JP" sz="2800" dirty="0"/>
              <a:t>]</a:t>
            </a:r>
            <a:r>
              <a:rPr kumimoji="1" lang="ja-JP" altLang="en-US" sz="2800" dirty="0"/>
              <a:t>が見られます。</a:t>
            </a:r>
            <a:endParaRPr kumimoji="1" lang="en-US" altLang="ja-JP" sz="2800" dirty="0"/>
          </a:p>
          <a:p>
            <a:pPr algn="l"/>
            <a:r>
              <a:rPr kumimoji="1" lang="en-US" altLang="ja-JP" sz="2800" dirty="0"/>
              <a:t>[</a:t>
            </a:r>
            <a:r>
              <a:rPr kumimoji="1" lang="ja-JP" altLang="en-US" sz="2800" dirty="0"/>
              <a:t>提案機能</a:t>
            </a:r>
            <a:r>
              <a:rPr kumimoji="1" lang="en-US" altLang="ja-JP" sz="2800" dirty="0"/>
              <a:t>]</a:t>
            </a:r>
            <a:r>
              <a:rPr kumimoji="1" lang="ja-JP" altLang="en-US" sz="2800" dirty="0"/>
              <a:t>を提供することで、ユーザーは□□するだけで△ △が得られます。</a:t>
            </a:r>
            <a:r>
              <a:rPr kumimoji="1" lang="en-US" altLang="ja-JP" sz="2800" b="1" dirty="0"/>
              <a:t>[</a:t>
            </a:r>
            <a:r>
              <a:rPr kumimoji="1" lang="ja-JP" altLang="en-US" sz="2800" b="1" dirty="0"/>
              <a:t>事例</a:t>
            </a:r>
            <a:r>
              <a:rPr kumimoji="1" lang="en-US" altLang="ja-JP" sz="2800" b="1" dirty="0"/>
              <a:t>]</a:t>
            </a:r>
            <a:r>
              <a:rPr kumimoji="1" lang="ja-JP" altLang="en-US" sz="2800" b="1" dirty="0"/>
              <a:t> では</a:t>
            </a:r>
            <a:r>
              <a:rPr kumimoji="1" lang="en-US" altLang="ja-JP" sz="2800" b="1" dirty="0"/>
              <a:t>[KPI]</a:t>
            </a:r>
            <a:r>
              <a:rPr kumimoji="1" lang="ja-JP" altLang="en-US" sz="2800" b="1" dirty="0"/>
              <a:t>の改善が得られています</a:t>
            </a:r>
            <a:r>
              <a:rPr kumimoji="1" lang="ja-JP" altLang="en-US" sz="2800" dirty="0"/>
              <a:t>。</a:t>
            </a:r>
            <a:endParaRPr kumimoji="1" lang="en-US" altLang="ja-JP" sz="2800" dirty="0"/>
          </a:p>
          <a:p>
            <a:pPr algn="l"/>
            <a:r>
              <a:rPr kumimoji="1" lang="en-US" altLang="ja-JP" sz="2800" dirty="0"/>
              <a:t> [</a:t>
            </a:r>
            <a:r>
              <a:rPr kumimoji="1" lang="ja-JP" altLang="en-US" sz="2800" dirty="0"/>
              <a:t>蓄積するデータ</a:t>
            </a:r>
            <a:r>
              <a:rPr kumimoji="1" lang="en-US" altLang="ja-JP" sz="2800" dirty="0"/>
              <a:t>]</a:t>
            </a:r>
            <a:r>
              <a:rPr kumimoji="1" lang="ja-JP" altLang="en-US" sz="2800" dirty="0"/>
              <a:t>によりモデルを改善することで差別化ができるはずです。</a:t>
            </a:r>
            <a:endParaRPr kumimoji="1" lang="en-US" altLang="ja-JP" sz="2800" dirty="0"/>
          </a:p>
        </p:txBody>
      </p:sp>
      <p:pic>
        <p:nvPicPr>
          <p:cNvPr id="23" name="グラフィックス 22" descr="ストップウォッチ 単色塗りつぶし">
            <a:extLst>
              <a:ext uri="{FF2B5EF4-FFF2-40B4-BE49-F238E27FC236}">
                <a16:creationId xmlns:a16="http://schemas.microsoft.com/office/drawing/2014/main" id="{71B1283D-2210-4279-BB49-592BC1EBAA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62308" y="52492"/>
            <a:ext cx="892071" cy="892071"/>
          </a:xfrm>
          <a:prstGeom prst="rect">
            <a:avLst/>
          </a:prstGeom>
        </p:spPr>
      </p:pic>
      <p:sp>
        <p:nvSpPr>
          <p:cNvPr id="24" name="テキスト ボックス 23">
            <a:extLst>
              <a:ext uri="{FF2B5EF4-FFF2-40B4-BE49-F238E27FC236}">
                <a16:creationId xmlns:a16="http://schemas.microsoft.com/office/drawing/2014/main" id="{B62DF44A-48EC-41EC-B30E-8466747411D6}"/>
              </a:ext>
            </a:extLst>
          </p:cNvPr>
          <p:cNvSpPr txBox="1"/>
          <p:nvPr/>
        </p:nvSpPr>
        <p:spPr>
          <a:xfrm>
            <a:off x="10340871" y="313509"/>
            <a:ext cx="1851129"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
        <p:nvSpPr>
          <p:cNvPr id="3" name="テキスト ボックス 2">
            <a:extLst>
              <a:ext uri="{FF2B5EF4-FFF2-40B4-BE49-F238E27FC236}">
                <a16:creationId xmlns:a16="http://schemas.microsoft.com/office/drawing/2014/main" id="{F7FD7918-58CD-41F4-BF3E-7E43A5ED921A}"/>
              </a:ext>
            </a:extLst>
          </p:cNvPr>
          <p:cNvSpPr txBox="1"/>
          <p:nvPr/>
        </p:nvSpPr>
        <p:spPr>
          <a:xfrm>
            <a:off x="616752" y="5491331"/>
            <a:ext cx="10965648" cy="830997"/>
          </a:xfrm>
          <a:prstGeom prst="rect">
            <a:avLst/>
          </a:prstGeom>
          <a:noFill/>
        </p:spPr>
        <p:txBody>
          <a:bodyPr wrap="square" lIns="0" rIns="0" rtlCol="0">
            <a:spAutoFit/>
          </a:bodyPr>
          <a:lstStyle/>
          <a:p>
            <a:pPr algn="l"/>
            <a:r>
              <a:rPr kumimoji="1" lang="ja-JP" altLang="en-US" sz="2400" b="1" dirty="0">
                <a:solidFill>
                  <a:srgbClr val="FF0000"/>
                </a:solidFill>
              </a:rPr>
              <a:t>自分の「アイデア」を書く時間ではないことに注意してください。事例、またデータから推定できる「仮説」を書いてください。</a:t>
            </a:r>
          </a:p>
        </p:txBody>
      </p:sp>
    </p:spTree>
    <p:custDataLst>
      <p:tags r:id="rId1"/>
    </p:custDataLst>
    <p:extLst>
      <p:ext uri="{BB962C8B-B14F-4D97-AF65-F5344CB8AC3E}">
        <p14:creationId xmlns:p14="http://schemas.microsoft.com/office/powerpoint/2010/main" val="42517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558C1A-6721-47DA-8B0F-C77D09187012}"/>
              </a:ext>
            </a:extLst>
          </p:cNvPr>
          <p:cNvSpPr>
            <a:spLocks noGrp="1"/>
          </p:cNvSpPr>
          <p:nvPr>
            <p:ph type="title"/>
          </p:nvPr>
        </p:nvSpPr>
        <p:spPr/>
        <p:txBody>
          <a:bodyPr/>
          <a:lstStyle/>
          <a:p>
            <a:r>
              <a:rPr lang="ja-JP" altLang="en-US" dirty="0">
                <a:latin typeface="メイリオ" panose="020B0604030504040204" pitchFamily="50" charset="-128"/>
                <a:ea typeface="メイリオ" panose="020B0604030504040204" pitchFamily="50" charset="-128"/>
              </a:rPr>
              <a:t>提案の評価観点を作る</a:t>
            </a:r>
          </a:p>
        </p:txBody>
      </p:sp>
      <p:sp>
        <p:nvSpPr>
          <p:cNvPr id="3" name="コンテンツ プレースホルダー 2">
            <a:extLst>
              <a:ext uri="{FF2B5EF4-FFF2-40B4-BE49-F238E27FC236}">
                <a16:creationId xmlns:a16="http://schemas.microsoft.com/office/drawing/2014/main" id="{387ACBA0-EE74-4E1E-AACC-351335E83BAE}"/>
              </a:ext>
            </a:extLst>
          </p:cNvPr>
          <p:cNvSpPr>
            <a:spLocks noGrp="1"/>
          </p:cNvSpPr>
          <p:nvPr>
            <p:ph idx="1"/>
          </p:nvPr>
        </p:nvSpPr>
        <p:spPr>
          <a:xfrm>
            <a:off x="609600" y="1090225"/>
            <a:ext cx="10972800" cy="1486561"/>
          </a:xfrm>
        </p:spPr>
        <p:txBody>
          <a:bodyPr/>
          <a:lstStyle/>
          <a:p>
            <a:r>
              <a:rPr lang="ja-JP" altLang="en-US" dirty="0"/>
              <a:t>顧客の課題、ビジネスの課題を整理し、重要度に応じ </a:t>
            </a:r>
            <a:r>
              <a:rPr lang="en-US" altLang="ja-JP" dirty="0"/>
              <a:t>1 </a:t>
            </a:r>
            <a:r>
              <a:rPr lang="ja-JP" altLang="en-US" dirty="0"/>
              <a:t>から </a:t>
            </a:r>
            <a:r>
              <a:rPr lang="en-US" altLang="ja-JP" dirty="0"/>
              <a:t>3 </a:t>
            </a:r>
            <a:r>
              <a:rPr lang="ja-JP" altLang="en-US" dirty="0"/>
              <a:t>の点数をつけてください </a:t>
            </a:r>
            <a:r>
              <a:rPr lang="en-US" altLang="ja-JP" dirty="0"/>
              <a:t>( </a:t>
            </a:r>
            <a:r>
              <a:rPr lang="ja-JP" altLang="en-US" dirty="0"/>
              <a:t>重要な課題ほど数値が大きい</a:t>
            </a:r>
            <a:r>
              <a:rPr lang="en-US" altLang="ja-JP" dirty="0"/>
              <a:t> ) </a:t>
            </a:r>
            <a:r>
              <a:rPr lang="ja-JP" altLang="en-US" dirty="0"/>
              <a:t>。</a:t>
            </a:r>
            <a:endParaRPr lang="en-US" altLang="ja-JP" dirty="0"/>
          </a:p>
          <a:p>
            <a:r>
              <a:rPr lang="ja-JP" altLang="en-US" dirty="0"/>
              <a:t>課題は全体として </a:t>
            </a:r>
            <a:r>
              <a:rPr lang="en-US" altLang="ja-JP" dirty="0"/>
              <a:t>5~9 </a:t>
            </a:r>
            <a:r>
              <a:rPr lang="ja-JP" altLang="en-US" dirty="0"/>
              <a:t>個ぐらいに絞り込んでください。</a:t>
            </a:r>
            <a:endParaRPr lang="en-US" altLang="ja-JP" dirty="0"/>
          </a:p>
        </p:txBody>
      </p:sp>
      <p:sp>
        <p:nvSpPr>
          <p:cNvPr id="41" name="スライド番号プレースホルダー 3">
            <a:extLst>
              <a:ext uri="{FF2B5EF4-FFF2-40B4-BE49-F238E27FC236}">
                <a16:creationId xmlns:a16="http://schemas.microsoft.com/office/drawing/2014/main" id="{30E42760-57C4-436B-8E14-B8612ED578A5}"/>
              </a:ext>
            </a:extLst>
          </p:cNvPr>
          <p:cNvSpPr txBox="1">
            <a:spLocks/>
          </p:cNvSpPr>
          <p:nvPr/>
        </p:nvSpPr>
        <p:spPr>
          <a:xfrm>
            <a:off x="9448800" y="6289675"/>
            <a:ext cx="2349190" cy="365125"/>
          </a:xfrm>
          <a:prstGeom prst="rect">
            <a:avLst/>
          </a:prstGeom>
        </p:spPr>
        <p:txBody>
          <a:bodyPr vert="horz" lIns="91440" tIns="45720" rIns="91440" bIns="45720" rtlCol="0" anchor="ctr"/>
          <a:lstStyle>
            <a:defPPr rtl="0">
              <a:defRPr lang="ja-jp"/>
            </a:defPPr>
            <a:lvl1pPr marL="0" algn="r" defTabSz="914400" rtl="0" eaLnBrk="1" latinLnBrk="0" hangingPunct="1">
              <a:defRPr sz="900" b="0" i="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latin typeface="Amazon Ember" panose="020B0603020204020204" pitchFamily="34" charset="0"/>
                <a:ea typeface="メイリオ" panose="020B0604030504040204" pitchFamily="50" charset="-128"/>
              </a:rPr>
              <a:pPr/>
              <a:t>43</a:t>
            </a:fld>
            <a:endParaRPr lang="en-US">
              <a:latin typeface="Amazon Ember" panose="020B0603020204020204" pitchFamily="34" charset="0"/>
              <a:ea typeface="メイリオ" panose="020B0604030504040204" pitchFamily="50" charset="-128"/>
            </a:endParaRPr>
          </a:p>
        </p:txBody>
      </p:sp>
      <p:sp>
        <p:nvSpPr>
          <p:cNvPr id="20" name="四角形: メモ 19">
            <a:extLst>
              <a:ext uri="{FF2B5EF4-FFF2-40B4-BE49-F238E27FC236}">
                <a16:creationId xmlns:a16="http://schemas.microsoft.com/office/drawing/2014/main" id="{6BF91284-CF36-4B59-AAB2-91A8337E120E}"/>
              </a:ext>
            </a:extLst>
          </p:cNvPr>
          <p:cNvSpPr/>
          <p:nvPr/>
        </p:nvSpPr>
        <p:spPr>
          <a:xfrm rot="21255170">
            <a:off x="4243120" y="3209325"/>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1" name="四角形: メモ 20">
            <a:extLst>
              <a:ext uri="{FF2B5EF4-FFF2-40B4-BE49-F238E27FC236}">
                <a16:creationId xmlns:a16="http://schemas.microsoft.com/office/drawing/2014/main" id="{A5CDE6D9-4220-46B5-9FF2-6E4627780D66}"/>
              </a:ext>
            </a:extLst>
          </p:cNvPr>
          <p:cNvSpPr/>
          <p:nvPr/>
        </p:nvSpPr>
        <p:spPr>
          <a:xfrm rot="21255170">
            <a:off x="4900093" y="3176069"/>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2" name="四角形: メモ 21">
            <a:extLst>
              <a:ext uri="{FF2B5EF4-FFF2-40B4-BE49-F238E27FC236}">
                <a16:creationId xmlns:a16="http://schemas.microsoft.com/office/drawing/2014/main" id="{17A32951-93D6-4722-BBFD-A7237B3A1A40}"/>
              </a:ext>
            </a:extLst>
          </p:cNvPr>
          <p:cNvSpPr/>
          <p:nvPr/>
        </p:nvSpPr>
        <p:spPr>
          <a:xfrm rot="20487085">
            <a:off x="7276367" y="3152869"/>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3" name="テキスト ボックス 22">
            <a:extLst>
              <a:ext uri="{FF2B5EF4-FFF2-40B4-BE49-F238E27FC236}">
                <a16:creationId xmlns:a16="http://schemas.microsoft.com/office/drawing/2014/main" id="{4B990B0F-C45F-49F4-82E2-146B66D05C8B}"/>
              </a:ext>
            </a:extLst>
          </p:cNvPr>
          <p:cNvSpPr txBox="1"/>
          <p:nvPr/>
        </p:nvSpPr>
        <p:spPr>
          <a:xfrm>
            <a:off x="7375566" y="3247253"/>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err="1"/>
          </a:p>
        </p:txBody>
      </p:sp>
      <p:sp>
        <p:nvSpPr>
          <p:cNvPr id="24" name="テキスト ボックス 23">
            <a:extLst>
              <a:ext uri="{FF2B5EF4-FFF2-40B4-BE49-F238E27FC236}">
                <a16:creationId xmlns:a16="http://schemas.microsoft.com/office/drawing/2014/main" id="{C25AA66C-48B7-4CA9-8665-4E36F8CD0FE9}"/>
              </a:ext>
            </a:extLst>
          </p:cNvPr>
          <p:cNvSpPr txBox="1"/>
          <p:nvPr/>
        </p:nvSpPr>
        <p:spPr>
          <a:xfrm>
            <a:off x="5010860" y="3255884"/>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a:p>
        </p:txBody>
      </p:sp>
      <p:sp>
        <p:nvSpPr>
          <p:cNvPr id="25" name="四角形: メモ 24">
            <a:extLst>
              <a:ext uri="{FF2B5EF4-FFF2-40B4-BE49-F238E27FC236}">
                <a16:creationId xmlns:a16="http://schemas.microsoft.com/office/drawing/2014/main" id="{E8C68D27-487D-4EB0-815C-EDC182FC8AFA}"/>
              </a:ext>
            </a:extLst>
          </p:cNvPr>
          <p:cNvSpPr/>
          <p:nvPr/>
        </p:nvSpPr>
        <p:spPr>
          <a:xfrm rot="21255170">
            <a:off x="6731561" y="3176068"/>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6" name="テキスト ボックス 25">
            <a:extLst>
              <a:ext uri="{FF2B5EF4-FFF2-40B4-BE49-F238E27FC236}">
                <a16:creationId xmlns:a16="http://schemas.microsoft.com/office/drawing/2014/main" id="{334CFB0F-3D7A-4F44-8607-872A421DA1B8}"/>
              </a:ext>
            </a:extLst>
          </p:cNvPr>
          <p:cNvSpPr txBox="1"/>
          <p:nvPr/>
        </p:nvSpPr>
        <p:spPr>
          <a:xfrm>
            <a:off x="6847858" y="3227662"/>
            <a:ext cx="374246" cy="307777"/>
          </a:xfrm>
          <a:prstGeom prst="rect">
            <a:avLst/>
          </a:prstGeom>
          <a:noFill/>
        </p:spPr>
        <p:txBody>
          <a:bodyPr wrap="square" lIns="0" rIns="0" rtlCol="0">
            <a:spAutoFit/>
          </a:bodyPr>
          <a:lstStyle/>
          <a:p>
            <a:pPr algn="l"/>
            <a:r>
              <a:rPr kumimoji="1" lang="en-US" altLang="ja-JP" sz="1400" dirty="0"/>
              <a:t>2</a:t>
            </a:r>
            <a:endParaRPr kumimoji="1" lang="ja-JP" altLang="en-US" sz="1400" dirty="0" err="1"/>
          </a:p>
        </p:txBody>
      </p:sp>
      <p:sp>
        <p:nvSpPr>
          <p:cNvPr id="32" name="テキスト ボックス 31">
            <a:extLst>
              <a:ext uri="{FF2B5EF4-FFF2-40B4-BE49-F238E27FC236}">
                <a16:creationId xmlns:a16="http://schemas.microsoft.com/office/drawing/2014/main" id="{91DB3E64-61A0-41FE-9A35-D17791D93B67}"/>
              </a:ext>
            </a:extLst>
          </p:cNvPr>
          <p:cNvSpPr txBox="1"/>
          <p:nvPr/>
        </p:nvSpPr>
        <p:spPr>
          <a:xfrm rot="21392222">
            <a:off x="4160934" y="2781850"/>
            <a:ext cx="1788160" cy="369332"/>
          </a:xfrm>
          <a:prstGeom prst="rect">
            <a:avLst/>
          </a:prstGeom>
          <a:noFill/>
          <a:ln>
            <a:solidFill>
              <a:schemeClr val="tx1"/>
            </a:solidFill>
          </a:ln>
        </p:spPr>
        <p:txBody>
          <a:bodyPr wrap="square" lIns="0" rIns="0" rtlCol="0">
            <a:spAutoFit/>
          </a:bodyPr>
          <a:lstStyle/>
          <a:p>
            <a:pPr algn="ctr"/>
            <a:r>
              <a:rPr kumimoji="1" lang="ja-JP" altLang="en-US" dirty="0"/>
              <a:t>顧客の課題</a:t>
            </a:r>
          </a:p>
        </p:txBody>
      </p:sp>
      <p:sp>
        <p:nvSpPr>
          <p:cNvPr id="33" name="テキスト ボックス 32">
            <a:extLst>
              <a:ext uri="{FF2B5EF4-FFF2-40B4-BE49-F238E27FC236}">
                <a16:creationId xmlns:a16="http://schemas.microsoft.com/office/drawing/2014/main" id="{77D2BBCB-E6A3-441A-B3BA-0B9D22C9EE85}"/>
              </a:ext>
            </a:extLst>
          </p:cNvPr>
          <p:cNvSpPr txBox="1"/>
          <p:nvPr/>
        </p:nvSpPr>
        <p:spPr>
          <a:xfrm rot="21392222">
            <a:off x="6649737" y="2711462"/>
            <a:ext cx="1788160" cy="369332"/>
          </a:xfrm>
          <a:prstGeom prst="rect">
            <a:avLst/>
          </a:prstGeom>
          <a:noFill/>
          <a:ln>
            <a:solidFill>
              <a:schemeClr val="tx1"/>
            </a:solidFill>
          </a:ln>
        </p:spPr>
        <p:txBody>
          <a:bodyPr wrap="square" lIns="0" rIns="0" rtlCol="0">
            <a:spAutoFit/>
          </a:bodyPr>
          <a:lstStyle/>
          <a:p>
            <a:pPr algn="ctr"/>
            <a:r>
              <a:rPr kumimoji="1" lang="ja-JP" altLang="en-US" dirty="0"/>
              <a:t>ビジネスの課題</a:t>
            </a:r>
          </a:p>
        </p:txBody>
      </p:sp>
      <p:sp>
        <p:nvSpPr>
          <p:cNvPr id="34" name="テキスト ボックス 33">
            <a:extLst>
              <a:ext uri="{FF2B5EF4-FFF2-40B4-BE49-F238E27FC236}">
                <a16:creationId xmlns:a16="http://schemas.microsoft.com/office/drawing/2014/main" id="{5A7D1E64-5B4E-4974-B1C1-58B2CACF2E51}"/>
              </a:ext>
            </a:extLst>
          </p:cNvPr>
          <p:cNvSpPr txBox="1"/>
          <p:nvPr/>
        </p:nvSpPr>
        <p:spPr>
          <a:xfrm>
            <a:off x="4336492" y="3255884"/>
            <a:ext cx="374246" cy="307777"/>
          </a:xfrm>
          <a:prstGeom prst="rect">
            <a:avLst/>
          </a:prstGeom>
          <a:noFill/>
        </p:spPr>
        <p:txBody>
          <a:bodyPr wrap="square" lIns="0" rIns="0" rtlCol="0">
            <a:spAutoFit/>
          </a:bodyPr>
          <a:lstStyle/>
          <a:p>
            <a:pPr algn="l"/>
            <a:r>
              <a:rPr kumimoji="1" lang="en-US" altLang="ja-JP" sz="1400" dirty="0"/>
              <a:t>1</a:t>
            </a:r>
            <a:endParaRPr kumimoji="1" lang="ja-JP" altLang="en-US" sz="1400" dirty="0" err="1"/>
          </a:p>
        </p:txBody>
      </p:sp>
      <p:sp>
        <p:nvSpPr>
          <p:cNvPr id="35" name="四角形: メモ 34">
            <a:extLst>
              <a:ext uri="{FF2B5EF4-FFF2-40B4-BE49-F238E27FC236}">
                <a16:creationId xmlns:a16="http://schemas.microsoft.com/office/drawing/2014/main" id="{744610DA-4D62-4EB1-A1CF-B2BE380F7AAB}"/>
              </a:ext>
            </a:extLst>
          </p:cNvPr>
          <p:cNvSpPr/>
          <p:nvPr/>
        </p:nvSpPr>
        <p:spPr>
          <a:xfrm rot="21255170">
            <a:off x="5528682" y="3176069"/>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6" name="テキスト ボックス 35">
            <a:extLst>
              <a:ext uri="{FF2B5EF4-FFF2-40B4-BE49-F238E27FC236}">
                <a16:creationId xmlns:a16="http://schemas.microsoft.com/office/drawing/2014/main" id="{239D5FDF-1DC1-40F0-9BED-A12DDC440573}"/>
              </a:ext>
            </a:extLst>
          </p:cNvPr>
          <p:cNvSpPr txBox="1"/>
          <p:nvPr/>
        </p:nvSpPr>
        <p:spPr>
          <a:xfrm>
            <a:off x="5639449" y="3255884"/>
            <a:ext cx="374246" cy="307777"/>
          </a:xfrm>
          <a:prstGeom prst="rect">
            <a:avLst/>
          </a:prstGeom>
          <a:noFill/>
        </p:spPr>
        <p:txBody>
          <a:bodyPr wrap="square" lIns="0" rIns="0" rtlCol="0">
            <a:spAutoFit/>
          </a:bodyPr>
          <a:lstStyle/>
          <a:p>
            <a:pPr algn="l"/>
            <a:r>
              <a:rPr kumimoji="1" lang="en-US" altLang="ja-JP" sz="1400" dirty="0"/>
              <a:t>2</a:t>
            </a:r>
            <a:endParaRPr kumimoji="1" lang="ja-JP" altLang="en-US" sz="1400" dirty="0"/>
          </a:p>
        </p:txBody>
      </p:sp>
      <p:sp>
        <p:nvSpPr>
          <p:cNvPr id="37" name="四角形: メモ 36">
            <a:extLst>
              <a:ext uri="{FF2B5EF4-FFF2-40B4-BE49-F238E27FC236}">
                <a16:creationId xmlns:a16="http://schemas.microsoft.com/office/drawing/2014/main" id="{4D294BE8-1580-44D0-AF48-79F15C6E3C98}"/>
              </a:ext>
            </a:extLst>
          </p:cNvPr>
          <p:cNvSpPr/>
          <p:nvPr/>
        </p:nvSpPr>
        <p:spPr>
          <a:xfrm rot="20487085">
            <a:off x="7944220" y="3152869"/>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8" name="テキスト ボックス 37">
            <a:extLst>
              <a:ext uri="{FF2B5EF4-FFF2-40B4-BE49-F238E27FC236}">
                <a16:creationId xmlns:a16="http://schemas.microsoft.com/office/drawing/2014/main" id="{15BC8D52-25BF-467A-8003-809F969DF691}"/>
              </a:ext>
            </a:extLst>
          </p:cNvPr>
          <p:cNvSpPr txBox="1"/>
          <p:nvPr/>
        </p:nvSpPr>
        <p:spPr>
          <a:xfrm>
            <a:off x="8043419" y="3247253"/>
            <a:ext cx="374246" cy="307777"/>
          </a:xfrm>
          <a:prstGeom prst="rect">
            <a:avLst/>
          </a:prstGeom>
          <a:noFill/>
        </p:spPr>
        <p:txBody>
          <a:bodyPr wrap="square" lIns="0" rIns="0" rtlCol="0">
            <a:spAutoFit/>
          </a:bodyPr>
          <a:lstStyle/>
          <a:p>
            <a:pPr algn="l"/>
            <a:r>
              <a:rPr kumimoji="1" lang="en-US" altLang="ja-JP" sz="1400" dirty="0"/>
              <a:t>1</a:t>
            </a:r>
            <a:endParaRPr kumimoji="1" lang="ja-JP" altLang="en-US" sz="1400" dirty="0" err="1"/>
          </a:p>
        </p:txBody>
      </p:sp>
      <p:sp>
        <p:nvSpPr>
          <p:cNvPr id="4" name="吹き出し: 角を丸めた四角形 3">
            <a:extLst>
              <a:ext uri="{FF2B5EF4-FFF2-40B4-BE49-F238E27FC236}">
                <a16:creationId xmlns:a16="http://schemas.microsoft.com/office/drawing/2014/main" id="{0BEDC2E0-0420-4CF3-AE32-077E265C2031}"/>
              </a:ext>
            </a:extLst>
          </p:cNvPr>
          <p:cNvSpPr/>
          <p:nvPr/>
        </p:nvSpPr>
        <p:spPr>
          <a:xfrm>
            <a:off x="9448800" y="3098784"/>
            <a:ext cx="2133600" cy="882334"/>
          </a:xfrm>
          <a:prstGeom prst="wedgeRoundRectCallout">
            <a:avLst>
              <a:gd name="adj1" fmla="val -77772"/>
              <a:gd name="adj2" fmla="val -30771"/>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rPr>
              <a:t>重要なもの </a:t>
            </a:r>
            <a:r>
              <a:rPr kumimoji="1" lang="en-US" altLang="ja-JP" dirty="0">
                <a:solidFill>
                  <a:schemeClr val="tx1"/>
                </a:solidFill>
              </a:rPr>
              <a:t>5~6 </a:t>
            </a:r>
            <a:r>
              <a:rPr kumimoji="1" lang="ja-JP" altLang="en-US" dirty="0">
                <a:solidFill>
                  <a:schemeClr val="tx1"/>
                </a:solidFill>
              </a:rPr>
              <a:t>個を選択</a:t>
            </a:r>
          </a:p>
        </p:txBody>
      </p:sp>
      <p:pic>
        <p:nvPicPr>
          <p:cNvPr id="45" name="グラフィックス 44" descr="ストップウォッチ 単色塗りつぶし">
            <a:extLst>
              <a:ext uri="{FF2B5EF4-FFF2-40B4-BE49-F238E27FC236}">
                <a16:creationId xmlns:a16="http://schemas.microsoft.com/office/drawing/2014/main" id="{3D62D764-C475-414B-8E20-A658791B9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2308" y="52492"/>
            <a:ext cx="892071" cy="892071"/>
          </a:xfrm>
          <a:prstGeom prst="rect">
            <a:avLst/>
          </a:prstGeom>
        </p:spPr>
      </p:pic>
      <p:sp>
        <p:nvSpPr>
          <p:cNvPr id="46" name="テキスト ボックス 45">
            <a:extLst>
              <a:ext uri="{FF2B5EF4-FFF2-40B4-BE49-F238E27FC236}">
                <a16:creationId xmlns:a16="http://schemas.microsoft.com/office/drawing/2014/main" id="{068CB486-3E5A-49CD-B962-F13CFD88405F}"/>
              </a:ext>
            </a:extLst>
          </p:cNvPr>
          <p:cNvSpPr txBox="1"/>
          <p:nvPr/>
        </p:nvSpPr>
        <p:spPr>
          <a:xfrm>
            <a:off x="10340871" y="313509"/>
            <a:ext cx="1851129"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6" name="思考の吹き出し: 雲形 5">
            <a:extLst>
              <a:ext uri="{FF2B5EF4-FFF2-40B4-BE49-F238E27FC236}">
                <a16:creationId xmlns:a16="http://schemas.microsoft.com/office/drawing/2014/main" id="{E65BDD42-88A0-4C81-981B-E3D856BEADD6}"/>
              </a:ext>
            </a:extLst>
          </p:cNvPr>
          <p:cNvSpPr/>
          <p:nvPr/>
        </p:nvSpPr>
        <p:spPr>
          <a:xfrm>
            <a:off x="1182936" y="4428484"/>
            <a:ext cx="3153556" cy="1248026"/>
          </a:xfrm>
          <a:prstGeom prst="cloudCallout">
            <a:avLst>
              <a:gd name="adj1" fmla="val 44614"/>
              <a:gd name="adj2" fmla="val -9973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rPr>
              <a:t>定期的に買う商品なのに都度検索して探す必要がある</a:t>
            </a:r>
          </a:p>
        </p:txBody>
      </p:sp>
      <p:sp>
        <p:nvSpPr>
          <p:cNvPr id="39" name="思考の吹き出し: 雲形 38">
            <a:extLst>
              <a:ext uri="{FF2B5EF4-FFF2-40B4-BE49-F238E27FC236}">
                <a16:creationId xmlns:a16="http://schemas.microsoft.com/office/drawing/2014/main" id="{09150F92-279B-4F79-9883-CC95B7730162}"/>
              </a:ext>
            </a:extLst>
          </p:cNvPr>
          <p:cNvSpPr/>
          <p:nvPr/>
        </p:nvSpPr>
        <p:spPr>
          <a:xfrm>
            <a:off x="3932577" y="4519749"/>
            <a:ext cx="3153556" cy="1248026"/>
          </a:xfrm>
          <a:prstGeom prst="cloudCallout">
            <a:avLst>
              <a:gd name="adj1" fmla="val -13792"/>
              <a:gd name="adj2" fmla="val -10706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rPr>
              <a:t>決済画面でエラーになる割合が </a:t>
            </a:r>
            <a:r>
              <a:rPr kumimoji="1" lang="en-US" altLang="ja-JP" dirty="0">
                <a:solidFill>
                  <a:schemeClr val="tx1"/>
                </a:solidFill>
              </a:rPr>
              <a:t>10% </a:t>
            </a:r>
            <a:r>
              <a:rPr kumimoji="1" lang="ja-JP" altLang="en-US" dirty="0">
                <a:solidFill>
                  <a:schemeClr val="tx1"/>
                </a:solidFill>
              </a:rPr>
              <a:t>にのぼる</a:t>
            </a:r>
          </a:p>
        </p:txBody>
      </p:sp>
      <p:sp>
        <p:nvSpPr>
          <p:cNvPr id="40" name="思考の吹き出し: 雲形 39">
            <a:extLst>
              <a:ext uri="{FF2B5EF4-FFF2-40B4-BE49-F238E27FC236}">
                <a16:creationId xmlns:a16="http://schemas.microsoft.com/office/drawing/2014/main" id="{7B3ACA60-65D3-4DC3-B1EE-E38D37208F09}"/>
              </a:ext>
            </a:extLst>
          </p:cNvPr>
          <p:cNvSpPr/>
          <p:nvPr/>
        </p:nvSpPr>
        <p:spPr>
          <a:xfrm>
            <a:off x="7297846" y="4286289"/>
            <a:ext cx="3153556" cy="1248026"/>
          </a:xfrm>
          <a:prstGeom prst="cloudCallout">
            <a:avLst>
              <a:gd name="adj1" fmla="val -60599"/>
              <a:gd name="adj2" fmla="val -9973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rPr>
              <a:t>プレミア会員数が昨年に比べ </a:t>
            </a:r>
            <a:r>
              <a:rPr kumimoji="1" lang="en-US" altLang="ja-JP" dirty="0">
                <a:solidFill>
                  <a:schemeClr val="tx1"/>
                </a:solidFill>
              </a:rPr>
              <a:t>5% </a:t>
            </a:r>
            <a:r>
              <a:rPr kumimoji="1" lang="ja-JP" altLang="en-US" dirty="0">
                <a:solidFill>
                  <a:schemeClr val="tx1"/>
                </a:solidFill>
              </a:rPr>
              <a:t>増に留まる</a:t>
            </a:r>
          </a:p>
        </p:txBody>
      </p:sp>
    </p:spTree>
    <p:extLst>
      <p:ext uri="{BB962C8B-B14F-4D97-AF65-F5344CB8AC3E}">
        <p14:creationId xmlns:p14="http://schemas.microsoft.com/office/powerpoint/2010/main" val="256820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558C1A-6721-47DA-8B0F-C77D09187012}"/>
              </a:ext>
            </a:extLst>
          </p:cNvPr>
          <p:cNvSpPr>
            <a:spLocks noGrp="1"/>
          </p:cNvSpPr>
          <p:nvPr>
            <p:ph type="title"/>
          </p:nvPr>
        </p:nvSpPr>
        <p:spPr/>
        <p:txBody>
          <a:bodyPr/>
          <a:lstStyle/>
          <a:p>
            <a:r>
              <a:rPr lang="ja-JP" altLang="en-US" dirty="0">
                <a:latin typeface="メイリオ" panose="020B0604030504040204" pitchFamily="50" charset="-128"/>
                <a:ea typeface="メイリオ" panose="020B0604030504040204" pitchFamily="50" charset="-128"/>
              </a:rPr>
              <a:t>提案の評価観点を作る</a:t>
            </a:r>
          </a:p>
        </p:txBody>
      </p:sp>
      <p:sp>
        <p:nvSpPr>
          <p:cNvPr id="3" name="コンテンツ プレースホルダー 2">
            <a:extLst>
              <a:ext uri="{FF2B5EF4-FFF2-40B4-BE49-F238E27FC236}">
                <a16:creationId xmlns:a16="http://schemas.microsoft.com/office/drawing/2014/main" id="{387ACBA0-EE74-4E1E-AACC-351335E83BAE}"/>
              </a:ext>
            </a:extLst>
          </p:cNvPr>
          <p:cNvSpPr>
            <a:spLocks noGrp="1"/>
          </p:cNvSpPr>
          <p:nvPr>
            <p:ph idx="1"/>
          </p:nvPr>
        </p:nvSpPr>
        <p:spPr>
          <a:xfrm>
            <a:off x="609600" y="1090225"/>
            <a:ext cx="10972800" cy="490904"/>
          </a:xfrm>
        </p:spPr>
        <p:txBody>
          <a:bodyPr/>
          <a:lstStyle/>
          <a:p>
            <a:r>
              <a:rPr lang="ja-JP" altLang="en-US" dirty="0"/>
              <a:t>顧客の課題、ビジネスの課題を考えるヒント</a:t>
            </a:r>
            <a:endParaRPr lang="en-US" altLang="ja-JP" dirty="0"/>
          </a:p>
        </p:txBody>
      </p:sp>
      <p:sp>
        <p:nvSpPr>
          <p:cNvPr id="41" name="スライド番号プレースホルダー 3">
            <a:extLst>
              <a:ext uri="{FF2B5EF4-FFF2-40B4-BE49-F238E27FC236}">
                <a16:creationId xmlns:a16="http://schemas.microsoft.com/office/drawing/2014/main" id="{30E42760-57C4-436B-8E14-B8612ED578A5}"/>
              </a:ext>
            </a:extLst>
          </p:cNvPr>
          <p:cNvSpPr txBox="1">
            <a:spLocks/>
          </p:cNvSpPr>
          <p:nvPr/>
        </p:nvSpPr>
        <p:spPr>
          <a:xfrm>
            <a:off x="9448800" y="6289675"/>
            <a:ext cx="2349190" cy="365125"/>
          </a:xfrm>
          <a:prstGeom prst="rect">
            <a:avLst/>
          </a:prstGeom>
        </p:spPr>
        <p:txBody>
          <a:bodyPr vert="horz" lIns="91440" tIns="45720" rIns="91440" bIns="45720" rtlCol="0" anchor="ctr"/>
          <a:lstStyle>
            <a:defPPr rtl="0">
              <a:defRPr lang="ja-jp"/>
            </a:defPPr>
            <a:lvl1pPr marL="0" algn="r" defTabSz="914400" rtl="0" eaLnBrk="1" latinLnBrk="0" hangingPunct="1">
              <a:defRPr sz="900" b="0" i="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latin typeface="Amazon Ember" panose="020B0603020204020204" pitchFamily="34" charset="0"/>
                <a:ea typeface="メイリオ" panose="020B0604030504040204" pitchFamily="50" charset="-128"/>
              </a:rPr>
              <a:pPr/>
              <a:t>44</a:t>
            </a:fld>
            <a:endParaRPr lang="en-US">
              <a:latin typeface="Amazon Ember" panose="020B0603020204020204" pitchFamily="34" charset="0"/>
              <a:ea typeface="メイリオ" panose="020B0604030504040204" pitchFamily="50" charset="-128"/>
            </a:endParaRPr>
          </a:p>
        </p:txBody>
      </p:sp>
      <p:sp>
        <p:nvSpPr>
          <p:cNvPr id="45" name="テキスト ボックス 44">
            <a:extLst>
              <a:ext uri="{FF2B5EF4-FFF2-40B4-BE49-F238E27FC236}">
                <a16:creationId xmlns:a16="http://schemas.microsoft.com/office/drawing/2014/main" id="{AF998BF3-30DA-479E-86CA-DA3E6572A9A9}"/>
              </a:ext>
            </a:extLst>
          </p:cNvPr>
          <p:cNvSpPr txBox="1"/>
          <p:nvPr/>
        </p:nvSpPr>
        <p:spPr>
          <a:xfrm>
            <a:off x="857517" y="2594585"/>
            <a:ext cx="2388594" cy="2585323"/>
          </a:xfrm>
          <a:prstGeom prst="rect">
            <a:avLst/>
          </a:prstGeom>
          <a:noFill/>
        </p:spPr>
        <p:txBody>
          <a:bodyPr wrap="square" lIns="0" rIns="0" rtlCol="0">
            <a:spAutoFit/>
          </a:bodyPr>
          <a:lstStyle/>
          <a:p>
            <a:pPr algn="l"/>
            <a:r>
              <a:rPr kumimoji="1" lang="ja-JP" altLang="en-US" dirty="0"/>
              <a:t>顧客区分の観点</a:t>
            </a:r>
            <a:endParaRPr kumimoji="1" lang="en-US" altLang="ja-JP" dirty="0"/>
          </a:p>
          <a:p>
            <a:r>
              <a:rPr kumimoji="1" lang="ja-JP" altLang="en-US" dirty="0"/>
              <a:t>・ヘビーユーザー</a:t>
            </a:r>
            <a:endParaRPr kumimoji="1" lang="en-US" altLang="ja-JP" dirty="0"/>
          </a:p>
          <a:p>
            <a:pPr algn="l"/>
            <a:r>
              <a:rPr kumimoji="1" lang="ja-JP" altLang="en-US" dirty="0"/>
              <a:t>・ライトユーザー</a:t>
            </a:r>
            <a:endParaRPr kumimoji="1" lang="en-US" altLang="ja-JP" dirty="0"/>
          </a:p>
          <a:p>
            <a:pPr algn="l"/>
            <a:r>
              <a:rPr kumimoji="1" lang="ja-JP" altLang="en-US" dirty="0"/>
              <a:t>・未顧客</a:t>
            </a:r>
            <a:endParaRPr kumimoji="1" lang="en-US" altLang="ja-JP" dirty="0"/>
          </a:p>
          <a:p>
            <a:pPr algn="l"/>
            <a:endParaRPr kumimoji="1" lang="en-US" altLang="ja-JP" dirty="0"/>
          </a:p>
          <a:p>
            <a:pPr algn="l"/>
            <a:r>
              <a:rPr kumimoji="1" lang="ja-JP" altLang="en-US" dirty="0"/>
              <a:t>属性の観点</a:t>
            </a:r>
            <a:endParaRPr kumimoji="1" lang="en-US" altLang="ja-JP" dirty="0"/>
          </a:p>
          <a:p>
            <a:pPr algn="l"/>
            <a:r>
              <a:rPr kumimoji="1" lang="ja-JP" altLang="en-US" dirty="0"/>
              <a:t>・性別</a:t>
            </a:r>
            <a:endParaRPr kumimoji="1" lang="en-US" altLang="ja-JP" dirty="0"/>
          </a:p>
          <a:p>
            <a:pPr algn="l"/>
            <a:r>
              <a:rPr kumimoji="1" lang="ja-JP" altLang="en-US" dirty="0"/>
              <a:t>・年収</a:t>
            </a:r>
            <a:endParaRPr kumimoji="1" lang="en-US" altLang="ja-JP" dirty="0"/>
          </a:p>
          <a:p>
            <a:pPr algn="l"/>
            <a:r>
              <a:rPr kumimoji="1" lang="ja-JP" altLang="en-US" dirty="0"/>
              <a:t>・</a:t>
            </a:r>
            <a:r>
              <a:rPr kumimoji="1" lang="en-US" altLang="ja-JP" dirty="0" err="1"/>
              <a:t>BtoB</a:t>
            </a:r>
            <a:r>
              <a:rPr kumimoji="1" lang="en-US" altLang="ja-JP" dirty="0"/>
              <a:t> or </a:t>
            </a:r>
            <a:r>
              <a:rPr kumimoji="1" lang="en-US" altLang="ja-JP" dirty="0" err="1"/>
              <a:t>BtoC</a:t>
            </a:r>
            <a:r>
              <a:rPr kumimoji="1" lang="ja-JP" altLang="en-US" dirty="0"/>
              <a:t> 企業</a:t>
            </a:r>
            <a:endParaRPr kumimoji="1" lang="en-US" altLang="ja-JP" dirty="0"/>
          </a:p>
        </p:txBody>
      </p:sp>
      <p:sp>
        <p:nvSpPr>
          <p:cNvPr id="46" name="テキスト ボックス 45">
            <a:extLst>
              <a:ext uri="{FF2B5EF4-FFF2-40B4-BE49-F238E27FC236}">
                <a16:creationId xmlns:a16="http://schemas.microsoft.com/office/drawing/2014/main" id="{BA27A484-5F75-489B-B68C-254C718F2684}"/>
              </a:ext>
            </a:extLst>
          </p:cNvPr>
          <p:cNvSpPr txBox="1"/>
          <p:nvPr/>
        </p:nvSpPr>
        <p:spPr>
          <a:xfrm>
            <a:off x="3370321" y="2594585"/>
            <a:ext cx="2388594" cy="3139321"/>
          </a:xfrm>
          <a:prstGeom prst="rect">
            <a:avLst/>
          </a:prstGeom>
          <a:noFill/>
        </p:spPr>
        <p:txBody>
          <a:bodyPr wrap="square" lIns="0" rIns="0" rtlCol="0">
            <a:spAutoFit/>
          </a:bodyPr>
          <a:lstStyle/>
          <a:p>
            <a:pPr algn="l"/>
            <a:r>
              <a:rPr kumimoji="1" lang="ja-JP" altLang="en-US" dirty="0"/>
              <a:t>サービス内の状況</a:t>
            </a:r>
            <a:endParaRPr kumimoji="1" lang="en-US" altLang="ja-JP" dirty="0"/>
          </a:p>
          <a:p>
            <a:r>
              <a:rPr kumimoji="1" lang="ja-JP" altLang="en-US" dirty="0"/>
              <a:t>・ログイン時</a:t>
            </a:r>
            <a:endParaRPr kumimoji="1" lang="en-US" altLang="ja-JP" dirty="0"/>
          </a:p>
          <a:p>
            <a:pPr algn="l"/>
            <a:r>
              <a:rPr kumimoji="1" lang="ja-JP" altLang="en-US" dirty="0"/>
              <a:t>・検索時</a:t>
            </a:r>
            <a:endParaRPr kumimoji="1" lang="en-US" altLang="ja-JP" dirty="0"/>
          </a:p>
          <a:p>
            <a:pPr algn="l"/>
            <a:r>
              <a:rPr kumimoji="1" lang="ja-JP" altLang="en-US" dirty="0"/>
              <a:t>・購入時</a:t>
            </a:r>
            <a:endParaRPr kumimoji="1" lang="en-US" altLang="ja-JP" dirty="0"/>
          </a:p>
          <a:p>
            <a:pPr algn="l"/>
            <a:r>
              <a:rPr kumimoji="1" lang="ja-JP" altLang="en-US" dirty="0"/>
              <a:t>・○○利用時</a:t>
            </a:r>
            <a:endParaRPr kumimoji="1" lang="en-US" altLang="ja-JP" dirty="0"/>
          </a:p>
          <a:p>
            <a:pPr algn="l"/>
            <a:endParaRPr kumimoji="1" lang="en-US" altLang="ja-JP" dirty="0"/>
          </a:p>
          <a:p>
            <a:pPr algn="l"/>
            <a:r>
              <a:rPr kumimoji="1" lang="ja-JP" altLang="en-US" dirty="0"/>
              <a:t>サービス外の状況</a:t>
            </a:r>
            <a:endParaRPr kumimoji="1" lang="en-US" altLang="ja-JP" dirty="0"/>
          </a:p>
          <a:p>
            <a:pPr algn="l"/>
            <a:r>
              <a:rPr kumimoji="1" lang="ja-JP" altLang="en-US" dirty="0"/>
              <a:t>・法制度の変更</a:t>
            </a:r>
            <a:endParaRPr kumimoji="1" lang="en-US" altLang="ja-JP" dirty="0"/>
          </a:p>
          <a:p>
            <a:pPr algn="l"/>
            <a:r>
              <a:rPr kumimoji="1" lang="ja-JP" altLang="en-US" dirty="0"/>
              <a:t>・繁忙期</a:t>
            </a:r>
            <a:endParaRPr kumimoji="1" lang="en-US" altLang="ja-JP" dirty="0"/>
          </a:p>
          <a:p>
            <a:pPr algn="l"/>
            <a:r>
              <a:rPr kumimoji="1" lang="ja-JP" altLang="en-US" dirty="0"/>
              <a:t>・確定申告等定期行事</a:t>
            </a:r>
            <a:endParaRPr kumimoji="1" lang="en-US" altLang="ja-JP" dirty="0"/>
          </a:p>
          <a:p>
            <a:pPr algn="l"/>
            <a:r>
              <a:rPr kumimoji="1" lang="ja-JP" altLang="en-US" dirty="0"/>
              <a:t>・メディアでの掲載</a:t>
            </a:r>
            <a:endParaRPr kumimoji="1" lang="en-US" altLang="ja-JP" dirty="0"/>
          </a:p>
        </p:txBody>
      </p:sp>
      <p:sp>
        <p:nvSpPr>
          <p:cNvPr id="47" name="テキスト ボックス 46">
            <a:extLst>
              <a:ext uri="{FF2B5EF4-FFF2-40B4-BE49-F238E27FC236}">
                <a16:creationId xmlns:a16="http://schemas.microsoft.com/office/drawing/2014/main" id="{483E2B27-8D18-4776-9B32-A24A5CA4A17D}"/>
              </a:ext>
            </a:extLst>
          </p:cNvPr>
          <p:cNvSpPr txBox="1"/>
          <p:nvPr/>
        </p:nvSpPr>
        <p:spPr>
          <a:xfrm>
            <a:off x="6573232" y="2594585"/>
            <a:ext cx="2674574" cy="3139321"/>
          </a:xfrm>
          <a:prstGeom prst="rect">
            <a:avLst/>
          </a:prstGeom>
          <a:noFill/>
        </p:spPr>
        <p:txBody>
          <a:bodyPr wrap="square" lIns="0" rIns="0" rtlCol="0">
            <a:spAutoFit/>
          </a:bodyPr>
          <a:lstStyle/>
          <a:p>
            <a:pPr algn="l"/>
            <a:r>
              <a:rPr kumimoji="1" lang="ja-JP" altLang="en-US" dirty="0"/>
              <a:t>利益構造の観点</a:t>
            </a:r>
            <a:endParaRPr kumimoji="1" lang="en-US" altLang="ja-JP" dirty="0"/>
          </a:p>
          <a:p>
            <a:pPr algn="l"/>
            <a:r>
              <a:rPr kumimoji="1" lang="ja-JP" altLang="en-US" dirty="0"/>
              <a:t>・売上</a:t>
            </a:r>
            <a:endParaRPr kumimoji="1" lang="en-US" altLang="ja-JP" dirty="0"/>
          </a:p>
          <a:p>
            <a:pPr algn="l"/>
            <a:r>
              <a:rPr kumimoji="1" lang="ja-JP" altLang="en-US" dirty="0"/>
              <a:t>・コスト</a:t>
            </a:r>
            <a:endParaRPr kumimoji="1" lang="en-US" altLang="ja-JP" dirty="0"/>
          </a:p>
          <a:p>
            <a:pPr algn="l"/>
            <a:endParaRPr kumimoji="1" lang="en-US" altLang="ja-JP" dirty="0"/>
          </a:p>
          <a:p>
            <a:pPr algn="l"/>
            <a:r>
              <a:rPr kumimoji="1" lang="ja-JP" altLang="en-US" dirty="0"/>
              <a:t>サービス内指標の観点</a:t>
            </a:r>
            <a:endParaRPr kumimoji="1" lang="en-US" altLang="ja-JP" dirty="0"/>
          </a:p>
          <a:p>
            <a:pPr algn="l"/>
            <a:r>
              <a:rPr kumimoji="1" lang="ja-JP" altLang="en-US" dirty="0"/>
              <a:t>・アクセス数</a:t>
            </a:r>
            <a:endParaRPr kumimoji="1" lang="en-US" altLang="ja-JP" dirty="0"/>
          </a:p>
          <a:p>
            <a:pPr algn="l"/>
            <a:r>
              <a:rPr kumimoji="1" lang="ja-JP" altLang="en-US" dirty="0"/>
              <a:t>・アクティブユーザー数</a:t>
            </a:r>
            <a:endParaRPr kumimoji="1" lang="en-US" altLang="ja-JP" dirty="0"/>
          </a:p>
          <a:p>
            <a:r>
              <a:rPr kumimoji="1" lang="ja-JP" altLang="en-US" dirty="0"/>
              <a:t>・課金ユーザー数</a:t>
            </a:r>
            <a:endParaRPr kumimoji="1" lang="en-US" altLang="ja-JP" dirty="0"/>
          </a:p>
          <a:p>
            <a:pPr algn="l"/>
            <a:r>
              <a:rPr kumimoji="1" lang="ja-JP" altLang="en-US" dirty="0"/>
              <a:t>・購入量 </a:t>
            </a:r>
            <a:r>
              <a:rPr kumimoji="1" lang="en-US" altLang="ja-JP" dirty="0"/>
              <a:t>/ </a:t>
            </a:r>
            <a:r>
              <a:rPr kumimoji="1" lang="ja-JP" altLang="en-US" dirty="0"/>
              <a:t>利用量</a:t>
            </a:r>
            <a:endParaRPr kumimoji="1" lang="en-US" altLang="ja-JP" dirty="0"/>
          </a:p>
          <a:p>
            <a:pPr algn="l"/>
            <a:r>
              <a:rPr kumimoji="1" lang="ja-JP" altLang="en-US" dirty="0"/>
              <a:t>・サポート起票数</a:t>
            </a:r>
            <a:endParaRPr kumimoji="1" lang="en-US" altLang="ja-JP" dirty="0"/>
          </a:p>
          <a:p>
            <a:pPr algn="l"/>
            <a:r>
              <a:rPr kumimoji="1" lang="ja-JP" altLang="en-US" dirty="0"/>
              <a:t>・解約数</a:t>
            </a:r>
            <a:endParaRPr kumimoji="1" lang="en-US" altLang="ja-JP" dirty="0"/>
          </a:p>
        </p:txBody>
      </p:sp>
      <p:sp>
        <p:nvSpPr>
          <p:cNvPr id="48" name="テキスト ボックス 47">
            <a:extLst>
              <a:ext uri="{FF2B5EF4-FFF2-40B4-BE49-F238E27FC236}">
                <a16:creationId xmlns:a16="http://schemas.microsoft.com/office/drawing/2014/main" id="{DB61FF56-3976-41E0-BA03-BBD9FB45E7AC}"/>
              </a:ext>
            </a:extLst>
          </p:cNvPr>
          <p:cNvSpPr txBox="1"/>
          <p:nvPr/>
        </p:nvSpPr>
        <p:spPr>
          <a:xfrm>
            <a:off x="9086036" y="2594585"/>
            <a:ext cx="2907200" cy="1200329"/>
          </a:xfrm>
          <a:prstGeom prst="rect">
            <a:avLst/>
          </a:prstGeom>
          <a:noFill/>
        </p:spPr>
        <p:txBody>
          <a:bodyPr wrap="square" lIns="0" rIns="0" rtlCol="0">
            <a:spAutoFit/>
          </a:bodyPr>
          <a:lstStyle/>
          <a:p>
            <a:pPr algn="l"/>
            <a:r>
              <a:rPr kumimoji="1" lang="ja-JP" altLang="en-US" dirty="0"/>
              <a:t>サービス外指標の観点</a:t>
            </a:r>
            <a:endParaRPr kumimoji="1" lang="en-US" altLang="ja-JP" dirty="0"/>
          </a:p>
          <a:p>
            <a:pPr algn="l"/>
            <a:r>
              <a:rPr kumimoji="1" lang="ja-JP" altLang="en-US" dirty="0"/>
              <a:t>・市場シェア </a:t>
            </a:r>
            <a:r>
              <a:rPr kumimoji="1" lang="en-US" altLang="ja-JP" dirty="0"/>
              <a:t>/ </a:t>
            </a:r>
            <a:r>
              <a:rPr kumimoji="1" lang="ja-JP" altLang="en-US" dirty="0"/>
              <a:t>認知度</a:t>
            </a:r>
            <a:endParaRPr kumimoji="1" lang="en-US" altLang="ja-JP" dirty="0"/>
          </a:p>
          <a:p>
            <a:pPr algn="l"/>
            <a:r>
              <a:rPr kumimoji="1" lang="ja-JP" altLang="en-US" dirty="0"/>
              <a:t>・競合の参入</a:t>
            </a:r>
            <a:endParaRPr kumimoji="1" lang="en-US" altLang="ja-JP" dirty="0"/>
          </a:p>
          <a:p>
            <a:pPr algn="l"/>
            <a:r>
              <a:rPr kumimoji="1" lang="ja-JP" altLang="en-US" dirty="0"/>
              <a:t>・ソーシャルからの流入数</a:t>
            </a:r>
            <a:endParaRPr kumimoji="1" lang="en-US" altLang="ja-JP" dirty="0"/>
          </a:p>
        </p:txBody>
      </p:sp>
      <p:sp>
        <p:nvSpPr>
          <p:cNvPr id="49" name="矢印: 五方向 48">
            <a:extLst>
              <a:ext uri="{FF2B5EF4-FFF2-40B4-BE49-F238E27FC236}">
                <a16:creationId xmlns:a16="http://schemas.microsoft.com/office/drawing/2014/main" id="{0AFD6C2C-07D9-4159-B04C-344DDEB3A663}"/>
              </a:ext>
            </a:extLst>
          </p:cNvPr>
          <p:cNvSpPr/>
          <p:nvPr/>
        </p:nvSpPr>
        <p:spPr>
          <a:xfrm>
            <a:off x="609599" y="1958019"/>
            <a:ext cx="5009171" cy="490904"/>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400" b="1" dirty="0">
                <a:solidFill>
                  <a:schemeClr val="tx1"/>
                </a:solidFill>
              </a:rPr>
              <a:t>顧客は誰か </a:t>
            </a:r>
            <a:r>
              <a:rPr kumimoji="1" lang="en-US" altLang="ja-JP" sz="2400" b="1" dirty="0">
                <a:solidFill>
                  <a:schemeClr val="tx1"/>
                </a:solidFill>
              </a:rPr>
              <a:t>?</a:t>
            </a:r>
            <a:r>
              <a:rPr kumimoji="1" lang="ja-JP" altLang="en-US" sz="2400" b="1" dirty="0">
                <a:solidFill>
                  <a:schemeClr val="tx1"/>
                </a:solidFill>
              </a:rPr>
              <a:t> 置かれている状況は </a:t>
            </a:r>
            <a:r>
              <a:rPr kumimoji="1" lang="en-US" altLang="ja-JP" sz="2400" b="1" dirty="0">
                <a:solidFill>
                  <a:schemeClr val="tx1"/>
                </a:solidFill>
              </a:rPr>
              <a:t>? </a:t>
            </a:r>
            <a:endParaRPr kumimoji="1" lang="ja-JP" altLang="en-US" sz="2400" b="1" dirty="0">
              <a:solidFill>
                <a:schemeClr val="tx1"/>
              </a:solidFill>
            </a:endParaRPr>
          </a:p>
        </p:txBody>
      </p:sp>
      <p:sp>
        <p:nvSpPr>
          <p:cNvPr id="50" name="矢印: 五方向 49">
            <a:extLst>
              <a:ext uri="{FF2B5EF4-FFF2-40B4-BE49-F238E27FC236}">
                <a16:creationId xmlns:a16="http://schemas.microsoft.com/office/drawing/2014/main" id="{369A0431-917F-4114-8C57-E50D09C167C9}"/>
              </a:ext>
            </a:extLst>
          </p:cNvPr>
          <p:cNvSpPr/>
          <p:nvPr/>
        </p:nvSpPr>
        <p:spPr>
          <a:xfrm>
            <a:off x="6581450" y="1958019"/>
            <a:ext cx="5009171" cy="490904"/>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400" b="1" dirty="0">
                <a:solidFill>
                  <a:schemeClr val="tx1"/>
                </a:solidFill>
              </a:rPr>
              <a:t>利益までのボトルネックは何か </a:t>
            </a:r>
            <a:r>
              <a:rPr kumimoji="1" lang="en-US" altLang="ja-JP" sz="2400" b="1" dirty="0">
                <a:solidFill>
                  <a:schemeClr val="tx1"/>
                </a:solidFill>
              </a:rPr>
              <a:t>?</a:t>
            </a:r>
            <a:endParaRPr kumimoji="1" lang="ja-JP" altLang="en-US" sz="2400" b="1" dirty="0">
              <a:solidFill>
                <a:schemeClr val="tx1"/>
              </a:solidFill>
            </a:endParaRPr>
          </a:p>
        </p:txBody>
      </p:sp>
      <p:pic>
        <p:nvPicPr>
          <p:cNvPr id="51" name="グラフィックス 50" descr="ストップウォッチ 単色塗りつぶし">
            <a:extLst>
              <a:ext uri="{FF2B5EF4-FFF2-40B4-BE49-F238E27FC236}">
                <a16:creationId xmlns:a16="http://schemas.microsoft.com/office/drawing/2014/main" id="{2967B6B8-8842-449D-B66A-74C603B647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2308" y="52492"/>
            <a:ext cx="892071" cy="892071"/>
          </a:xfrm>
          <a:prstGeom prst="rect">
            <a:avLst/>
          </a:prstGeom>
        </p:spPr>
      </p:pic>
      <p:sp>
        <p:nvSpPr>
          <p:cNvPr id="52" name="テキスト ボックス 51">
            <a:extLst>
              <a:ext uri="{FF2B5EF4-FFF2-40B4-BE49-F238E27FC236}">
                <a16:creationId xmlns:a16="http://schemas.microsoft.com/office/drawing/2014/main" id="{40FE4488-DF6E-464D-A16A-0A7C8195C280}"/>
              </a:ext>
            </a:extLst>
          </p:cNvPr>
          <p:cNvSpPr txBox="1"/>
          <p:nvPr/>
        </p:nvSpPr>
        <p:spPr>
          <a:xfrm>
            <a:off x="10340871" y="313509"/>
            <a:ext cx="1851129"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Tree>
    <p:extLst>
      <p:ext uri="{BB962C8B-B14F-4D97-AF65-F5344CB8AC3E}">
        <p14:creationId xmlns:p14="http://schemas.microsoft.com/office/powerpoint/2010/main" val="302783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id="{CBA10496-1790-488D-B789-132642E1D1B4}"/>
              </a:ext>
            </a:extLst>
          </p:cNvPr>
          <p:cNvSpPr>
            <a:spLocks noGrp="1"/>
          </p:cNvSpPr>
          <p:nvPr>
            <p:ph type="title"/>
          </p:nvPr>
        </p:nvSpPr>
        <p:spPr>
          <a:xfrm>
            <a:off x="609599" y="419023"/>
            <a:ext cx="10958495" cy="547842"/>
          </a:xfrm>
        </p:spPr>
        <p:txBody>
          <a:bodyPr/>
          <a:lstStyle/>
          <a:p>
            <a:r>
              <a:rPr kumimoji="1" lang="ja-JP" altLang="en-US" sz="3200" dirty="0">
                <a:latin typeface="メイリオ" panose="020B0604030504040204" pitchFamily="50" charset="-128"/>
                <a:ea typeface="メイリオ" panose="020B0604030504040204" pitchFamily="50" charset="-128"/>
              </a:rPr>
              <a:t>①成長サイクル実現の草案を作る </a:t>
            </a:r>
            <a:r>
              <a:rPr kumimoji="1" lang="en-US" altLang="ja-JP" sz="3200" dirty="0">
                <a:latin typeface="メイリオ" panose="020B0604030504040204" pitchFamily="50" charset="-128"/>
                <a:ea typeface="メイリオ" panose="020B0604030504040204" pitchFamily="50" charset="-128"/>
              </a:rPr>
              <a:t>: </a:t>
            </a:r>
            <a:r>
              <a:rPr kumimoji="1" lang="ja-JP" altLang="en-US" sz="3200" dirty="0">
                <a:latin typeface="+mn-lt"/>
                <a:ea typeface="メイリオ" panose="020B0604030504040204" pitchFamily="50" charset="-128"/>
              </a:rPr>
              <a:t>実践</a:t>
            </a:r>
            <a:endParaRPr kumimoji="1" lang="ja-JP" altLang="en-US" dirty="0"/>
          </a:p>
        </p:txBody>
      </p:sp>
      <p:sp>
        <p:nvSpPr>
          <p:cNvPr id="4" name="スライド番号プレースホルダー 3">
            <a:extLst>
              <a:ext uri="{FF2B5EF4-FFF2-40B4-BE49-F238E27FC236}">
                <a16:creationId xmlns:a16="http://schemas.microsoft.com/office/drawing/2014/main" id="{664E7A4D-3BBB-474B-A941-7250197DC1DF}"/>
              </a:ext>
            </a:extLst>
          </p:cNvPr>
          <p:cNvSpPr>
            <a:spLocks noGrp="1"/>
          </p:cNvSpPr>
          <p:nvPr>
            <p:ph type="sldNum" sz="quarter" idx="12"/>
          </p:nvPr>
        </p:nvSpPr>
        <p:spPr/>
        <p:txBody>
          <a:bodyPr/>
          <a:lstStyle/>
          <a:p>
            <a:fld id="{EB4B8DE2-A4E8-46E4-8BBF-D75455EFF32C}" type="slidenum">
              <a:rPr lang="en-US" smtClean="0"/>
              <a:pPr/>
              <a:t>45</a:t>
            </a:fld>
            <a:endParaRPr lang="en-US"/>
          </a:p>
        </p:txBody>
      </p:sp>
      <p:sp>
        <p:nvSpPr>
          <p:cNvPr id="7" name="テキスト ボックス 6">
            <a:extLst>
              <a:ext uri="{FF2B5EF4-FFF2-40B4-BE49-F238E27FC236}">
                <a16:creationId xmlns:a16="http://schemas.microsoft.com/office/drawing/2014/main" id="{B23DCA43-0B37-42D6-8799-ABB2122591D9}"/>
              </a:ext>
            </a:extLst>
          </p:cNvPr>
          <p:cNvSpPr txBox="1"/>
          <p:nvPr/>
        </p:nvSpPr>
        <p:spPr>
          <a:xfrm>
            <a:off x="4092103" y="3533235"/>
            <a:ext cx="4007795" cy="1200329"/>
          </a:xfrm>
          <a:prstGeom prst="rect">
            <a:avLst/>
          </a:prstGeom>
          <a:noFill/>
        </p:spPr>
        <p:txBody>
          <a:bodyPr wrap="square" lIns="0" rIns="0" rtlCol="0">
            <a:spAutoFit/>
          </a:bodyPr>
          <a:lstStyle/>
          <a:p>
            <a:pPr algn="ctr"/>
            <a:r>
              <a:rPr kumimoji="1" lang="en-US" altLang="ja-JP" sz="7200" b="1" dirty="0"/>
              <a:t>10min</a:t>
            </a:r>
            <a:endParaRPr kumimoji="1" lang="ja-JP" altLang="en-US" sz="7200" b="1" dirty="0" err="1"/>
          </a:p>
        </p:txBody>
      </p:sp>
      <p:sp>
        <p:nvSpPr>
          <p:cNvPr id="6" name="四角形: 角を丸くする 5">
            <a:extLst>
              <a:ext uri="{FF2B5EF4-FFF2-40B4-BE49-F238E27FC236}">
                <a16:creationId xmlns:a16="http://schemas.microsoft.com/office/drawing/2014/main" id="{87D96DE0-4F41-4CF1-AB98-4AB4D8E15443}"/>
              </a:ext>
            </a:extLst>
          </p:cNvPr>
          <p:cNvSpPr/>
          <p:nvPr/>
        </p:nvSpPr>
        <p:spPr>
          <a:xfrm>
            <a:off x="2103120" y="5081451"/>
            <a:ext cx="8177349" cy="108439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400" dirty="0">
                <a:solidFill>
                  <a:schemeClr val="tx1"/>
                </a:solidFill>
                <a:latin typeface="メイリオ" panose="020B0604030504040204" pitchFamily="50" charset="-128"/>
                <a:ea typeface="メイリオ" panose="020B0604030504040204" pitchFamily="50" charset="-128"/>
              </a:rPr>
              <a:t>会社で使用しているドキュメント共有</a:t>
            </a:r>
            <a:br>
              <a:rPr kumimoji="1" lang="en-US" altLang="ja-JP" sz="2400" dirty="0">
                <a:solidFill>
                  <a:schemeClr val="tx1"/>
                </a:solidFill>
                <a:latin typeface="メイリオ" panose="020B0604030504040204" pitchFamily="50" charset="-128"/>
                <a:ea typeface="メイリオ" panose="020B0604030504040204" pitchFamily="50" charset="-128"/>
              </a:rPr>
            </a:br>
            <a:r>
              <a:rPr kumimoji="1" lang="ja-JP" altLang="en-US" sz="2400" dirty="0">
                <a:solidFill>
                  <a:schemeClr val="tx1"/>
                </a:solidFill>
                <a:latin typeface="メイリオ" panose="020B0604030504040204" pitchFamily="50" charset="-128"/>
                <a:ea typeface="メイリオ" panose="020B0604030504040204" pitchFamily="50" charset="-128"/>
              </a:rPr>
              <a:t>ツールなどをお使いください</a:t>
            </a:r>
          </a:p>
        </p:txBody>
      </p:sp>
      <p:sp>
        <p:nvSpPr>
          <p:cNvPr id="8" name="四角形: 角を丸くする 7">
            <a:extLst>
              <a:ext uri="{FF2B5EF4-FFF2-40B4-BE49-F238E27FC236}">
                <a16:creationId xmlns:a16="http://schemas.microsoft.com/office/drawing/2014/main" id="{97984040-A0D6-4E63-8F14-52970E6A0EF2}"/>
              </a:ext>
            </a:extLst>
          </p:cNvPr>
          <p:cNvSpPr/>
          <p:nvPr/>
        </p:nvSpPr>
        <p:spPr>
          <a:xfrm>
            <a:off x="592184" y="1419489"/>
            <a:ext cx="5617032" cy="1180019"/>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r>
              <a:rPr kumimoji="1" lang="ja-JP" altLang="en-US" sz="2400" b="1" dirty="0">
                <a:solidFill>
                  <a:schemeClr val="tx1"/>
                </a:solidFill>
                <a:latin typeface="メイリオ" panose="020B0604030504040204" pitchFamily="50" charset="-128"/>
                <a:ea typeface="メイリオ" panose="020B0604030504040204" pitchFamily="50" charset="-128"/>
              </a:rPr>
              <a:t>①成長サイクル実現の草案を作る</a:t>
            </a:r>
          </a:p>
        </p:txBody>
      </p:sp>
      <p:sp>
        <p:nvSpPr>
          <p:cNvPr id="11" name="テキスト ボックス 10">
            <a:extLst>
              <a:ext uri="{FF2B5EF4-FFF2-40B4-BE49-F238E27FC236}">
                <a16:creationId xmlns:a16="http://schemas.microsoft.com/office/drawing/2014/main" id="{F16266F0-D5F5-4830-BBFF-F6BAC3533182}"/>
              </a:ext>
            </a:extLst>
          </p:cNvPr>
          <p:cNvSpPr txBox="1"/>
          <p:nvPr/>
        </p:nvSpPr>
        <p:spPr>
          <a:xfrm>
            <a:off x="609599" y="2068836"/>
            <a:ext cx="5338357" cy="369332"/>
          </a:xfrm>
          <a:prstGeom prst="rect">
            <a:avLst/>
          </a:prstGeom>
          <a:noFill/>
        </p:spPr>
        <p:txBody>
          <a:bodyPr wrap="square" lIns="0" rIns="0" rtlCol="0">
            <a:spAutoFit/>
          </a:bodyPr>
          <a:lstStyle/>
          <a:p>
            <a:pPr algn="ctr"/>
            <a:r>
              <a:rPr kumimoji="1" lang="ja-JP" altLang="en-US" dirty="0">
                <a:latin typeface="メイリオ" panose="020B0604030504040204" pitchFamily="50" charset="-128"/>
                <a:ea typeface="メイリオ" panose="020B0604030504040204" pitchFamily="50" charset="-128"/>
              </a:rPr>
              <a:t>プロダクトマネージャー以外の方の個人ワーク</a:t>
            </a:r>
          </a:p>
        </p:txBody>
      </p:sp>
      <p:sp>
        <p:nvSpPr>
          <p:cNvPr id="12" name="テキスト ボックス 11">
            <a:extLst>
              <a:ext uri="{FF2B5EF4-FFF2-40B4-BE49-F238E27FC236}">
                <a16:creationId xmlns:a16="http://schemas.microsoft.com/office/drawing/2014/main" id="{818250E8-8B83-40D6-B006-9E01BF640A1A}"/>
              </a:ext>
            </a:extLst>
          </p:cNvPr>
          <p:cNvSpPr txBox="1"/>
          <p:nvPr/>
        </p:nvSpPr>
        <p:spPr>
          <a:xfrm>
            <a:off x="10867057" y="1487790"/>
            <a:ext cx="1271452" cy="369332"/>
          </a:xfrm>
          <a:prstGeom prst="rect">
            <a:avLst/>
          </a:prstGeom>
          <a:noFill/>
        </p:spPr>
        <p:txBody>
          <a:bodyPr wrap="square" lIns="0" rIns="0" rtlCol="0">
            <a:spAutoFit/>
          </a:bodyPr>
          <a:lstStyle/>
          <a:p>
            <a:pPr algn="ctr"/>
            <a:r>
              <a:rPr kumimoji="1" lang="en-US" altLang="ja-JP" b="1" dirty="0"/>
              <a:t>10 min</a:t>
            </a:r>
            <a:endParaRPr kumimoji="1" lang="ja-JP" altLang="en-US" b="1" dirty="0" err="1"/>
          </a:p>
        </p:txBody>
      </p:sp>
      <p:sp>
        <p:nvSpPr>
          <p:cNvPr id="13" name="四角形: 角を丸くする 12">
            <a:extLst>
              <a:ext uri="{FF2B5EF4-FFF2-40B4-BE49-F238E27FC236}">
                <a16:creationId xmlns:a16="http://schemas.microsoft.com/office/drawing/2014/main" id="{5803B7A9-4A59-4716-8BB8-C9C58382368D}"/>
              </a:ext>
            </a:extLst>
          </p:cNvPr>
          <p:cNvSpPr/>
          <p:nvPr/>
        </p:nvSpPr>
        <p:spPr>
          <a:xfrm>
            <a:off x="6448697" y="1413062"/>
            <a:ext cx="5617032" cy="1180019"/>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r>
              <a:rPr kumimoji="1" lang="ja-JP" altLang="en-US" sz="2400" b="1" dirty="0">
                <a:solidFill>
                  <a:schemeClr val="tx1"/>
                </a:solidFill>
                <a:latin typeface="メイリオ" panose="020B0604030504040204" pitchFamily="50" charset="-128"/>
                <a:ea typeface="メイリオ" panose="020B0604030504040204" pitchFamily="50" charset="-128"/>
              </a:rPr>
              <a:t>①</a:t>
            </a:r>
            <a:r>
              <a:rPr kumimoji="1" lang="en-US" altLang="ja-JP" sz="2400" b="1" dirty="0">
                <a:solidFill>
                  <a:schemeClr val="tx1"/>
                </a:solidFill>
                <a:latin typeface="メイリオ" panose="020B0604030504040204" pitchFamily="50" charset="-128"/>
                <a:ea typeface="メイリオ" panose="020B0604030504040204" pitchFamily="50" charset="-128"/>
              </a:rPr>
              <a:t>’ </a:t>
            </a:r>
            <a:r>
              <a:rPr kumimoji="1" lang="ja-JP" altLang="en-US" sz="2400" b="1" dirty="0">
                <a:solidFill>
                  <a:schemeClr val="tx1"/>
                </a:solidFill>
                <a:latin typeface="メイリオ" panose="020B0604030504040204" pitchFamily="50" charset="-128"/>
                <a:ea typeface="メイリオ" panose="020B0604030504040204" pitchFamily="50" charset="-128"/>
              </a:rPr>
              <a:t>提案の評価観点を作る</a:t>
            </a:r>
          </a:p>
        </p:txBody>
      </p:sp>
      <p:sp>
        <p:nvSpPr>
          <p:cNvPr id="14" name="テキスト ボックス 13">
            <a:extLst>
              <a:ext uri="{FF2B5EF4-FFF2-40B4-BE49-F238E27FC236}">
                <a16:creationId xmlns:a16="http://schemas.microsoft.com/office/drawing/2014/main" id="{359DEE03-661C-4984-8C19-86E3C3670B82}"/>
              </a:ext>
            </a:extLst>
          </p:cNvPr>
          <p:cNvSpPr txBox="1"/>
          <p:nvPr/>
        </p:nvSpPr>
        <p:spPr>
          <a:xfrm>
            <a:off x="6459633" y="2068836"/>
            <a:ext cx="5338357" cy="369332"/>
          </a:xfrm>
          <a:prstGeom prst="rect">
            <a:avLst/>
          </a:prstGeom>
          <a:noFill/>
        </p:spPr>
        <p:txBody>
          <a:bodyPr wrap="square" lIns="0" rIns="0" rtlCol="0">
            <a:spAutoFit/>
          </a:bodyPr>
          <a:lstStyle/>
          <a:p>
            <a:pPr algn="ctr"/>
            <a:r>
              <a:rPr kumimoji="1" lang="ja-JP" altLang="en-US" dirty="0">
                <a:latin typeface="メイリオ" panose="020B0604030504040204" pitchFamily="50" charset="-128"/>
                <a:ea typeface="メイリオ" panose="020B0604030504040204" pitchFamily="50" charset="-128"/>
              </a:rPr>
              <a:t>プロダクトマネージャーの個人ワーク</a:t>
            </a:r>
          </a:p>
        </p:txBody>
      </p:sp>
      <p:sp>
        <p:nvSpPr>
          <p:cNvPr id="15" name="テキスト ボックス 14">
            <a:extLst>
              <a:ext uri="{FF2B5EF4-FFF2-40B4-BE49-F238E27FC236}">
                <a16:creationId xmlns:a16="http://schemas.microsoft.com/office/drawing/2014/main" id="{5C4C673B-3962-42DD-89D2-F8FBB0122693}"/>
              </a:ext>
            </a:extLst>
          </p:cNvPr>
          <p:cNvSpPr txBox="1"/>
          <p:nvPr/>
        </p:nvSpPr>
        <p:spPr>
          <a:xfrm>
            <a:off x="5095761" y="1487790"/>
            <a:ext cx="1271452" cy="369332"/>
          </a:xfrm>
          <a:prstGeom prst="rect">
            <a:avLst/>
          </a:prstGeom>
          <a:noFill/>
        </p:spPr>
        <p:txBody>
          <a:bodyPr wrap="square" lIns="0" rIns="0" rtlCol="0">
            <a:spAutoFit/>
          </a:bodyPr>
          <a:lstStyle/>
          <a:p>
            <a:pPr algn="ctr"/>
            <a:r>
              <a:rPr kumimoji="1" lang="en-US" altLang="ja-JP" b="1" dirty="0"/>
              <a:t>10 min</a:t>
            </a:r>
            <a:endParaRPr kumimoji="1" lang="ja-JP" altLang="en-US" b="1" dirty="0" err="1"/>
          </a:p>
        </p:txBody>
      </p:sp>
    </p:spTree>
    <p:extLst>
      <p:ext uri="{BB962C8B-B14F-4D97-AF65-F5344CB8AC3E}">
        <p14:creationId xmlns:p14="http://schemas.microsoft.com/office/powerpoint/2010/main" val="388937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558C1A-6721-47DA-8B0F-C77D09187012}"/>
              </a:ext>
            </a:extLst>
          </p:cNvPr>
          <p:cNvSpPr>
            <a:spLocks noGrp="1"/>
          </p:cNvSpPr>
          <p:nvPr>
            <p:ph type="title"/>
          </p:nvPr>
        </p:nvSpPr>
        <p:spPr/>
        <p:txBody>
          <a:bodyPr/>
          <a:lstStyle/>
          <a:p>
            <a:r>
              <a:rPr lang="ja-JP" altLang="en-US" dirty="0">
                <a:latin typeface="メイリオ" panose="020B0604030504040204" pitchFamily="50" charset="-128"/>
                <a:ea typeface="メイリオ" panose="020B0604030504040204" pitchFamily="50" charset="-128"/>
              </a:rPr>
              <a:t>自社版のビジネスモデルキャンバス作成の手順</a:t>
            </a:r>
            <a:endParaRPr kumimoji="1" lang="ja-JP" altLang="en-US" b="0" dirty="0">
              <a:latin typeface="メイリオ" panose="020B0604030504040204" pitchFamily="50" charset="-128"/>
              <a:ea typeface="メイリオ" panose="020B0604030504040204" pitchFamily="50" charset="-128"/>
            </a:endParaRPr>
          </a:p>
        </p:txBody>
      </p:sp>
      <p:sp>
        <p:nvSpPr>
          <p:cNvPr id="41" name="スライド番号プレースホルダー 3">
            <a:extLst>
              <a:ext uri="{FF2B5EF4-FFF2-40B4-BE49-F238E27FC236}">
                <a16:creationId xmlns:a16="http://schemas.microsoft.com/office/drawing/2014/main" id="{30E42760-57C4-436B-8E14-B8612ED578A5}"/>
              </a:ext>
            </a:extLst>
          </p:cNvPr>
          <p:cNvSpPr txBox="1">
            <a:spLocks/>
          </p:cNvSpPr>
          <p:nvPr/>
        </p:nvSpPr>
        <p:spPr>
          <a:xfrm>
            <a:off x="9448800" y="6289675"/>
            <a:ext cx="2349190" cy="365125"/>
          </a:xfrm>
          <a:prstGeom prst="rect">
            <a:avLst/>
          </a:prstGeom>
        </p:spPr>
        <p:txBody>
          <a:bodyPr vert="horz" lIns="91440" tIns="45720" rIns="91440" bIns="45720" rtlCol="0" anchor="ctr"/>
          <a:lstStyle>
            <a:defPPr rtl="0">
              <a:defRPr lang="ja-jp"/>
            </a:defPPr>
            <a:lvl1pPr marL="0" algn="r" defTabSz="914400" rtl="0" eaLnBrk="1" latinLnBrk="0" hangingPunct="1">
              <a:defRPr sz="900" b="0" i="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latin typeface="Amazon Ember" panose="020B0603020204020204" pitchFamily="34" charset="0"/>
                <a:ea typeface="メイリオ" panose="020B0604030504040204" pitchFamily="50" charset="-128"/>
              </a:rPr>
              <a:pPr/>
              <a:t>46</a:t>
            </a:fld>
            <a:endParaRPr lang="en-US">
              <a:latin typeface="Amazon Ember" panose="020B0603020204020204" pitchFamily="34" charset="0"/>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98D48959-2700-41C4-8356-EF80E2FDE2F5}"/>
              </a:ext>
            </a:extLst>
          </p:cNvPr>
          <p:cNvSpPr/>
          <p:nvPr/>
        </p:nvSpPr>
        <p:spPr>
          <a:xfrm>
            <a:off x="592184" y="1419489"/>
            <a:ext cx="5617032" cy="1180019"/>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r>
              <a:rPr kumimoji="1" lang="ja-JP" altLang="en-US" sz="2400" b="1" dirty="0">
                <a:solidFill>
                  <a:schemeClr val="tx1"/>
                </a:solidFill>
                <a:latin typeface="メイリオ" panose="020B0604030504040204" pitchFamily="50" charset="-128"/>
                <a:ea typeface="メイリオ" panose="020B0604030504040204" pitchFamily="50" charset="-128"/>
              </a:rPr>
              <a:t>①成長サイクル実現の草案を作る</a:t>
            </a:r>
          </a:p>
        </p:txBody>
      </p:sp>
      <p:sp>
        <p:nvSpPr>
          <p:cNvPr id="20" name="四角形: 角を丸くする 19">
            <a:extLst>
              <a:ext uri="{FF2B5EF4-FFF2-40B4-BE49-F238E27FC236}">
                <a16:creationId xmlns:a16="http://schemas.microsoft.com/office/drawing/2014/main" id="{CB6B4275-EF6C-4459-8619-7FB1D48961AC}"/>
              </a:ext>
            </a:extLst>
          </p:cNvPr>
          <p:cNvSpPr/>
          <p:nvPr/>
        </p:nvSpPr>
        <p:spPr>
          <a:xfrm>
            <a:off x="1345475" y="4189690"/>
            <a:ext cx="9705702" cy="914593"/>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400" b="1" dirty="0">
                <a:solidFill>
                  <a:schemeClr val="tx1"/>
                </a:solidFill>
                <a:latin typeface="メイリオ" panose="020B0604030504040204" pitchFamily="50" charset="-128"/>
                <a:ea typeface="メイリオ" panose="020B0604030504040204" pitchFamily="50" charset="-128"/>
              </a:rPr>
              <a:t>③評価結果の共有</a:t>
            </a:r>
          </a:p>
        </p:txBody>
      </p:sp>
      <p:sp>
        <p:nvSpPr>
          <p:cNvPr id="21" name="四角形: 角を丸くする 20">
            <a:extLst>
              <a:ext uri="{FF2B5EF4-FFF2-40B4-BE49-F238E27FC236}">
                <a16:creationId xmlns:a16="http://schemas.microsoft.com/office/drawing/2014/main" id="{9D347D3E-6F93-47F0-A09C-DCA4D567097F}"/>
              </a:ext>
            </a:extLst>
          </p:cNvPr>
          <p:cNvSpPr/>
          <p:nvPr/>
        </p:nvSpPr>
        <p:spPr>
          <a:xfrm>
            <a:off x="1345475" y="5280870"/>
            <a:ext cx="9705702" cy="777770"/>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400" b="1" dirty="0">
                <a:solidFill>
                  <a:schemeClr val="tx1"/>
                </a:solidFill>
                <a:latin typeface="メイリオ" panose="020B0604030504040204" pitchFamily="50" charset="-128"/>
                <a:ea typeface="メイリオ" panose="020B0604030504040204" pitchFamily="50" charset="-128"/>
              </a:rPr>
              <a:t>④ビジネスモデルキャンバスで最善案を検討</a:t>
            </a:r>
            <a:endParaRPr kumimoji="1" lang="en-US" altLang="ja-JP" sz="2400" b="1" dirty="0">
              <a:solidFill>
                <a:schemeClr val="tx1"/>
              </a:solidFill>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6D1FCC42-E88C-4041-B25B-FDFB3596C5AA}"/>
              </a:ext>
            </a:extLst>
          </p:cNvPr>
          <p:cNvSpPr txBox="1"/>
          <p:nvPr/>
        </p:nvSpPr>
        <p:spPr>
          <a:xfrm>
            <a:off x="609599" y="2068836"/>
            <a:ext cx="5338357" cy="369332"/>
          </a:xfrm>
          <a:prstGeom prst="rect">
            <a:avLst/>
          </a:prstGeom>
          <a:noFill/>
        </p:spPr>
        <p:txBody>
          <a:bodyPr wrap="square" lIns="0" rIns="0" rtlCol="0">
            <a:spAutoFit/>
          </a:bodyPr>
          <a:lstStyle/>
          <a:p>
            <a:pPr algn="ctr"/>
            <a:r>
              <a:rPr kumimoji="1" lang="ja-JP" altLang="en-US" dirty="0">
                <a:latin typeface="メイリオ" panose="020B0604030504040204" pitchFamily="50" charset="-128"/>
                <a:ea typeface="メイリオ" panose="020B0604030504040204" pitchFamily="50" charset="-128"/>
              </a:rPr>
              <a:t>プロダクトマネージャー以外の方の個人ワーク</a:t>
            </a:r>
          </a:p>
        </p:txBody>
      </p:sp>
      <p:sp>
        <p:nvSpPr>
          <p:cNvPr id="23" name="テキスト ボックス 22">
            <a:extLst>
              <a:ext uri="{FF2B5EF4-FFF2-40B4-BE49-F238E27FC236}">
                <a16:creationId xmlns:a16="http://schemas.microsoft.com/office/drawing/2014/main" id="{B7AE4063-B50A-4A06-9287-D279302656E1}"/>
              </a:ext>
            </a:extLst>
          </p:cNvPr>
          <p:cNvSpPr txBox="1"/>
          <p:nvPr/>
        </p:nvSpPr>
        <p:spPr>
          <a:xfrm>
            <a:off x="8584474" y="5489508"/>
            <a:ext cx="1271452" cy="369332"/>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グループ</a:t>
            </a:r>
          </a:p>
        </p:txBody>
      </p:sp>
      <p:sp>
        <p:nvSpPr>
          <p:cNvPr id="24" name="テキスト ボックス 23">
            <a:extLst>
              <a:ext uri="{FF2B5EF4-FFF2-40B4-BE49-F238E27FC236}">
                <a16:creationId xmlns:a16="http://schemas.microsoft.com/office/drawing/2014/main" id="{753AE407-5ABE-41EF-A39B-38C6F3496B87}"/>
              </a:ext>
            </a:extLst>
          </p:cNvPr>
          <p:cNvSpPr txBox="1"/>
          <p:nvPr/>
        </p:nvSpPr>
        <p:spPr>
          <a:xfrm>
            <a:off x="8584474" y="4458453"/>
            <a:ext cx="1271452" cy="369332"/>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グループ</a:t>
            </a:r>
          </a:p>
        </p:txBody>
      </p:sp>
      <p:sp>
        <p:nvSpPr>
          <p:cNvPr id="25" name="テキスト ボックス 24">
            <a:extLst>
              <a:ext uri="{FF2B5EF4-FFF2-40B4-BE49-F238E27FC236}">
                <a16:creationId xmlns:a16="http://schemas.microsoft.com/office/drawing/2014/main" id="{814193CA-40EC-46D1-8F60-754619E69FF8}"/>
              </a:ext>
            </a:extLst>
          </p:cNvPr>
          <p:cNvSpPr txBox="1"/>
          <p:nvPr/>
        </p:nvSpPr>
        <p:spPr>
          <a:xfrm>
            <a:off x="10867057" y="1487790"/>
            <a:ext cx="1271452" cy="369332"/>
          </a:xfrm>
          <a:prstGeom prst="rect">
            <a:avLst/>
          </a:prstGeom>
          <a:noFill/>
        </p:spPr>
        <p:txBody>
          <a:bodyPr wrap="square" lIns="0" rIns="0" rtlCol="0">
            <a:spAutoFit/>
          </a:bodyPr>
          <a:lstStyle/>
          <a:p>
            <a:pPr algn="ctr"/>
            <a:r>
              <a:rPr kumimoji="1" lang="en-US" altLang="ja-JP" b="1" dirty="0"/>
              <a:t>10 min</a:t>
            </a:r>
            <a:endParaRPr kumimoji="1" lang="ja-JP" altLang="en-US" b="1" dirty="0" err="1"/>
          </a:p>
        </p:txBody>
      </p:sp>
      <p:sp>
        <p:nvSpPr>
          <p:cNvPr id="26" name="テキスト ボックス 25">
            <a:extLst>
              <a:ext uri="{FF2B5EF4-FFF2-40B4-BE49-F238E27FC236}">
                <a16:creationId xmlns:a16="http://schemas.microsoft.com/office/drawing/2014/main" id="{64CFFF7E-012E-46E6-B10E-A7810F31AD1A}"/>
              </a:ext>
            </a:extLst>
          </p:cNvPr>
          <p:cNvSpPr txBox="1"/>
          <p:nvPr/>
        </p:nvSpPr>
        <p:spPr>
          <a:xfrm>
            <a:off x="9779725" y="4494957"/>
            <a:ext cx="1271452" cy="369332"/>
          </a:xfrm>
          <a:prstGeom prst="rect">
            <a:avLst/>
          </a:prstGeom>
          <a:noFill/>
        </p:spPr>
        <p:txBody>
          <a:bodyPr wrap="square" lIns="0" rIns="0" rtlCol="0">
            <a:spAutoFit/>
          </a:bodyPr>
          <a:lstStyle/>
          <a:p>
            <a:pPr algn="ctr"/>
            <a:r>
              <a:rPr kumimoji="1" lang="en-US" altLang="ja-JP" b="1" dirty="0"/>
              <a:t>15 min</a:t>
            </a:r>
            <a:endParaRPr kumimoji="1" lang="ja-JP" altLang="en-US" b="1" dirty="0" err="1"/>
          </a:p>
        </p:txBody>
      </p:sp>
      <p:sp>
        <p:nvSpPr>
          <p:cNvPr id="27" name="テキスト ボックス 26">
            <a:extLst>
              <a:ext uri="{FF2B5EF4-FFF2-40B4-BE49-F238E27FC236}">
                <a16:creationId xmlns:a16="http://schemas.microsoft.com/office/drawing/2014/main" id="{A8828A58-C9C6-41A7-A96D-61D876CF3880}"/>
              </a:ext>
            </a:extLst>
          </p:cNvPr>
          <p:cNvSpPr txBox="1"/>
          <p:nvPr/>
        </p:nvSpPr>
        <p:spPr>
          <a:xfrm>
            <a:off x="9779725" y="5484326"/>
            <a:ext cx="1271452" cy="369332"/>
          </a:xfrm>
          <a:prstGeom prst="rect">
            <a:avLst/>
          </a:prstGeom>
          <a:noFill/>
        </p:spPr>
        <p:txBody>
          <a:bodyPr wrap="square" lIns="0" rIns="0" rtlCol="0">
            <a:spAutoFit/>
          </a:bodyPr>
          <a:lstStyle/>
          <a:p>
            <a:pPr algn="ctr"/>
            <a:r>
              <a:rPr kumimoji="1" lang="en-US" altLang="ja-JP" b="1" dirty="0"/>
              <a:t>30 min</a:t>
            </a:r>
            <a:endParaRPr kumimoji="1" lang="ja-JP" altLang="en-US" b="1" dirty="0" err="1"/>
          </a:p>
        </p:txBody>
      </p:sp>
      <p:sp>
        <p:nvSpPr>
          <p:cNvPr id="28" name="四角形: 角を丸くする 27">
            <a:extLst>
              <a:ext uri="{FF2B5EF4-FFF2-40B4-BE49-F238E27FC236}">
                <a16:creationId xmlns:a16="http://schemas.microsoft.com/office/drawing/2014/main" id="{B663C8BE-C836-4E24-A932-BD2FDB83740B}"/>
              </a:ext>
            </a:extLst>
          </p:cNvPr>
          <p:cNvSpPr/>
          <p:nvPr/>
        </p:nvSpPr>
        <p:spPr>
          <a:xfrm>
            <a:off x="1345474" y="3120433"/>
            <a:ext cx="9705703" cy="881828"/>
          </a:xfrm>
          <a:prstGeom prst="roundRect">
            <a:avLst/>
          </a:prstGeom>
          <a:solidFill>
            <a:srgbClr val="FFFFCC"/>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400" b="1" dirty="0">
                <a:solidFill>
                  <a:schemeClr val="tx1"/>
                </a:solidFill>
                <a:latin typeface="メイリオ" panose="020B0604030504040204" pitchFamily="50" charset="-128"/>
                <a:ea typeface="メイリオ" panose="020B0604030504040204" pitchFamily="50" charset="-128"/>
              </a:rPr>
              <a:t>②プロダクトマネージャーへの提案</a:t>
            </a:r>
          </a:p>
        </p:txBody>
      </p:sp>
      <p:sp>
        <p:nvSpPr>
          <p:cNvPr id="29" name="テキスト ボックス 28">
            <a:extLst>
              <a:ext uri="{FF2B5EF4-FFF2-40B4-BE49-F238E27FC236}">
                <a16:creationId xmlns:a16="http://schemas.microsoft.com/office/drawing/2014/main" id="{5C29FB84-D45B-4DA7-9C34-72D9DE5724EC}"/>
              </a:ext>
            </a:extLst>
          </p:cNvPr>
          <p:cNvSpPr txBox="1"/>
          <p:nvPr/>
        </p:nvSpPr>
        <p:spPr>
          <a:xfrm>
            <a:off x="8584474" y="3400446"/>
            <a:ext cx="1271452" cy="369332"/>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グループ</a:t>
            </a:r>
          </a:p>
        </p:txBody>
      </p:sp>
      <p:sp>
        <p:nvSpPr>
          <p:cNvPr id="37" name="テキスト ボックス 36">
            <a:extLst>
              <a:ext uri="{FF2B5EF4-FFF2-40B4-BE49-F238E27FC236}">
                <a16:creationId xmlns:a16="http://schemas.microsoft.com/office/drawing/2014/main" id="{40D73485-CF4D-4653-AAB1-A02AAD5DD62C}"/>
              </a:ext>
            </a:extLst>
          </p:cNvPr>
          <p:cNvSpPr txBox="1"/>
          <p:nvPr/>
        </p:nvSpPr>
        <p:spPr>
          <a:xfrm>
            <a:off x="9779725" y="3400447"/>
            <a:ext cx="1271452" cy="369332"/>
          </a:xfrm>
          <a:prstGeom prst="rect">
            <a:avLst/>
          </a:prstGeom>
          <a:noFill/>
        </p:spPr>
        <p:txBody>
          <a:bodyPr wrap="square" lIns="0" rIns="0" rtlCol="0">
            <a:spAutoFit/>
          </a:bodyPr>
          <a:lstStyle/>
          <a:p>
            <a:pPr algn="ctr"/>
            <a:r>
              <a:rPr kumimoji="1" lang="en-US" altLang="ja-JP" b="1" dirty="0"/>
              <a:t>25 min</a:t>
            </a:r>
            <a:endParaRPr kumimoji="1" lang="ja-JP" altLang="en-US" b="1" dirty="0" err="1"/>
          </a:p>
        </p:txBody>
      </p:sp>
      <p:sp>
        <p:nvSpPr>
          <p:cNvPr id="39" name="四角形: 角を丸くする 38">
            <a:extLst>
              <a:ext uri="{FF2B5EF4-FFF2-40B4-BE49-F238E27FC236}">
                <a16:creationId xmlns:a16="http://schemas.microsoft.com/office/drawing/2014/main" id="{68076A2E-8B1F-4B59-AA71-F6395A37F158}"/>
              </a:ext>
            </a:extLst>
          </p:cNvPr>
          <p:cNvSpPr/>
          <p:nvPr/>
        </p:nvSpPr>
        <p:spPr>
          <a:xfrm>
            <a:off x="6448697" y="1413062"/>
            <a:ext cx="5617032" cy="1180019"/>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r>
              <a:rPr kumimoji="1" lang="ja-JP" altLang="en-US" sz="2400" b="1" dirty="0">
                <a:solidFill>
                  <a:schemeClr val="tx1"/>
                </a:solidFill>
                <a:latin typeface="メイリオ" panose="020B0604030504040204" pitchFamily="50" charset="-128"/>
                <a:ea typeface="メイリオ" panose="020B0604030504040204" pitchFamily="50" charset="-128"/>
              </a:rPr>
              <a:t>①</a:t>
            </a:r>
            <a:r>
              <a:rPr kumimoji="1" lang="en-US" altLang="ja-JP" sz="2400" b="1" dirty="0">
                <a:solidFill>
                  <a:schemeClr val="tx1"/>
                </a:solidFill>
                <a:latin typeface="メイリオ" panose="020B0604030504040204" pitchFamily="50" charset="-128"/>
                <a:ea typeface="メイリオ" panose="020B0604030504040204" pitchFamily="50" charset="-128"/>
              </a:rPr>
              <a:t>’ </a:t>
            </a:r>
            <a:r>
              <a:rPr kumimoji="1" lang="ja-JP" altLang="en-US" sz="2400" b="1" dirty="0">
                <a:solidFill>
                  <a:schemeClr val="tx1"/>
                </a:solidFill>
                <a:latin typeface="メイリオ" panose="020B0604030504040204" pitchFamily="50" charset="-128"/>
                <a:ea typeface="メイリオ" panose="020B0604030504040204" pitchFamily="50" charset="-128"/>
              </a:rPr>
              <a:t>提案の評価観点を作る</a:t>
            </a:r>
          </a:p>
        </p:txBody>
      </p:sp>
      <p:sp>
        <p:nvSpPr>
          <p:cNvPr id="42" name="テキスト ボックス 41">
            <a:extLst>
              <a:ext uri="{FF2B5EF4-FFF2-40B4-BE49-F238E27FC236}">
                <a16:creationId xmlns:a16="http://schemas.microsoft.com/office/drawing/2014/main" id="{92C1D32C-CE2F-464F-9DBC-E57BB0D65EE2}"/>
              </a:ext>
            </a:extLst>
          </p:cNvPr>
          <p:cNvSpPr txBox="1"/>
          <p:nvPr/>
        </p:nvSpPr>
        <p:spPr>
          <a:xfrm>
            <a:off x="6459633" y="2068836"/>
            <a:ext cx="5338357" cy="369332"/>
          </a:xfrm>
          <a:prstGeom prst="rect">
            <a:avLst/>
          </a:prstGeom>
          <a:noFill/>
        </p:spPr>
        <p:txBody>
          <a:bodyPr wrap="square" lIns="0" rIns="0" rtlCol="0">
            <a:spAutoFit/>
          </a:bodyPr>
          <a:lstStyle/>
          <a:p>
            <a:pPr algn="ctr"/>
            <a:r>
              <a:rPr kumimoji="1" lang="ja-JP" altLang="en-US" dirty="0">
                <a:latin typeface="メイリオ" panose="020B0604030504040204" pitchFamily="50" charset="-128"/>
                <a:ea typeface="メイリオ" panose="020B0604030504040204" pitchFamily="50" charset="-128"/>
              </a:rPr>
              <a:t>プロダクトマネージャーの個人ワーク</a:t>
            </a:r>
          </a:p>
        </p:txBody>
      </p:sp>
      <p:sp>
        <p:nvSpPr>
          <p:cNvPr id="49" name="テキスト ボックス 48">
            <a:extLst>
              <a:ext uri="{FF2B5EF4-FFF2-40B4-BE49-F238E27FC236}">
                <a16:creationId xmlns:a16="http://schemas.microsoft.com/office/drawing/2014/main" id="{502CC3E4-9A75-45D8-9C80-4016C5E59EAF}"/>
              </a:ext>
            </a:extLst>
          </p:cNvPr>
          <p:cNvSpPr txBox="1"/>
          <p:nvPr/>
        </p:nvSpPr>
        <p:spPr>
          <a:xfrm>
            <a:off x="5095761" y="1487790"/>
            <a:ext cx="1271452" cy="369332"/>
          </a:xfrm>
          <a:prstGeom prst="rect">
            <a:avLst/>
          </a:prstGeom>
          <a:noFill/>
        </p:spPr>
        <p:txBody>
          <a:bodyPr wrap="square" lIns="0" rIns="0" rtlCol="0">
            <a:spAutoFit/>
          </a:bodyPr>
          <a:lstStyle/>
          <a:p>
            <a:pPr algn="ctr"/>
            <a:r>
              <a:rPr kumimoji="1" lang="en-US" altLang="ja-JP" b="1" dirty="0"/>
              <a:t>10 min</a:t>
            </a:r>
            <a:endParaRPr kumimoji="1" lang="ja-JP" altLang="en-US" b="1" dirty="0" err="1"/>
          </a:p>
        </p:txBody>
      </p:sp>
    </p:spTree>
    <p:extLst>
      <p:ext uri="{BB962C8B-B14F-4D97-AF65-F5344CB8AC3E}">
        <p14:creationId xmlns:p14="http://schemas.microsoft.com/office/powerpoint/2010/main" val="165495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855FAC-DB15-4AED-BC3C-0297A3F4FC81}"/>
              </a:ext>
            </a:extLst>
          </p:cNvPr>
          <p:cNvSpPr>
            <a:spLocks noGrp="1"/>
          </p:cNvSpPr>
          <p:nvPr>
            <p:ph type="title"/>
          </p:nvPr>
        </p:nvSpPr>
        <p:spPr>
          <a:xfrm>
            <a:off x="609599" y="419023"/>
            <a:ext cx="10958495" cy="547842"/>
          </a:xfrm>
        </p:spPr>
        <p:txBody>
          <a:bodyPr/>
          <a:lstStyle/>
          <a:p>
            <a:r>
              <a:rPr kumimoji="1" lang="ja-JP" altLang="en-US" dirty="0"/>
              <a:t>②プロダクトマネージャーに提案しよう</a:t>
            </a:r>
          </a:p>
        </p:txBody>
      </p:sp>
      <p:pic>
        <p:nvPicPr>
          <p:cNvPr id="6" name="コンテンツ プレースホルダー 5" descr="役員室 単色塗りつぶし">
            <a:extLst>
              <a:ext uri="{FF2B5EF4-FFF2-40B4-BE49-F238E27FC236}">
                <a16:creationId xmlns:a16="http://schemas.microsoft.com/office/drawing/2014/main" id="{A90A1FBC-AD0C-4D2A-BC55-BC8B17F142FC}"/>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599" y="1901599"/>
            <a:ext cx="3870960" cy="3870960"/>
          </a:xfrm>
        </p:spPr>
      </p:pic>
      <p:sp>
        <p:nvSpPr>
          <p:cNvPr id="4" name="スライド番号プレースホルダー 3">
            <a:extLst>
              <a:ext uri="{FF2B5EF4-FFF2-40B4-BE49-F238E27FC236}">
                <a16:creationId xmlns:a16="http://schemas.microsoft.com/office/drawing/2014/main" id="{5B3C60B4-55BA-4F47-A00B-6174305D40E9}"/>
              </a:ext>
            </a:extLst>
          </p:cNvPr>
          <p:cNvSpPr>
            <a:spLocks noGrp="1"/>
          </p:cNvSpPr>
          <p:nvPr>
            <p:ph type="sldNum" sz="quarter" idx="12"/>
          </p:nvPr>
        </p:nvSpPr>
        <p:spPr/>
        <p:txBody>
          <a:bodyPr/>
          <a:lstStyle/>
          <a:p>
            <a:fld id="{EB4B8DE2-A4E8-46E4-8BBF-D75455EFF32C}" type="slidenum">
              <a:rPr lang="en-US" smtClean="0"/>
              <a:pPr/>
              <a:t>47</a:t>
            </a:fld>
            <a:endParaRPr lang="en-US"/>
          </a:p>
        </p:txBody>
      </p:sp>
      <p:sp>
        <p:nvSpPr>
          <p:cNvPr id="7" name="テキスト ボックス 6">
            <a:extLst>
              <a:ext uri="{FF2B5EF4-FFF2-40B4-BE49-F238E27FC236}">
                <a16:creationId xmlns:a16="http://schemas.microsoft.com/office/drawing/2014/main" id="{96230B9F-57F0-47CF-90E9-4E0828483BE9}"/>
              </a:ext>
            </a:extLst>
          </p:cNvPr>
          <p:cNvSpPr txBox="1"/>
          <p:nvPr/>
        </p:nvSpPr>
        <p:spPr>
          <a:xfrm>
            <a:off x="5003074" y="1477956"/>
            <a:ext cx="6453052" cy="4339650"/>
          </a:xfrm>
          <a:prstGeom prst="rect">
            <a:avLst/>
          </a:prstGeom>
          <a:noFill/>
        </p:spPr>
        <p:txBody>
          <a:bodyPr wrap="square" lIns="0" rIns="0" rtlCol="0">
            <a:spAutoFit/>
          </a:bodyPr>
          <a:lstStyle/>
          <a:p>
            <a:pPr algn="l"/>
            <a:r>
              <a:rPr kumimoji="1" lang="ja-JP" altLang="en-US" sz="2800" dirty="0"/>
              <a:t>作成した提案をプロダクトマネージャーの方に提案します </a:t>
            </a:r>
            <a:r>
              <a:rPr kumimoji="1" lang="en-US" altLang="ja-JP" sz="2800" dirty="0"/>
              <a:t>( 3~4 </a:t>
            </a:r>
            <a:r>
              <a:rPr kumimoji="1" lang="ja-JP" altLang="en-US" sz="2800" dirty="0"/>
              <a:t>名</a:t>
            </a:r>
            <a:r>
              <a:rPr kumimoji="1" lang="en-US" altLang="ja-JP" sz="2800" dirty="0"/>
              <a:t>)</a:t>
            </a:r>
            <a:r>
              <a:rPr kumimoji="1" lang="ja-JP" altLang="en-US" sz="2800" dirty="0"/>
              <a:t>。</a:t>
            </a:r>
            <a:endParaRPr kumimoji="1" lang="en-US" altLang="ja-JP" sz="2800" dirty="0"/>
          </a:p>
          <a:p>
            <a:pPr algn="l"/>
            <a:endParaRPr kumimoji="1" lang="en-US" altLang="ja-JP" sz="2800" dirty="0"/>
          </a:p>
          <a:p>
            <a:pPr algn="l"/>
            <a:r>
              <a:rPr kumimoji="1" lang="ja-JP" altLang="en-US" sz="2400" dirty="0"/>
              <a:t>提案のテンプレート</a:t>
            </a:r>
            <a:endParaRPr kumimoji="1" lang="en-US" altLang="ja-JP" sz="2400" dirty="0"/>
          </a:p>
          <a:p>
            <a:pPr marL="514350" indent="-514350" algn="l">
              <a:buAutoNum type="arabicPeriod"/>
            </a:pPr>
            <a:r>
              <a:rPr kumimoji="1" lang="en-US" altLang="ja-JP" sz="2400" dirty="0"/>
              <a:t>[</a:t>
            </a:r>
            <a:r>
              <a:rPr kumimoji="1" lang="ja-JP" altLang="en-US" sz="2400" dirty="0"/>
              <a:t>プロダクト名</a:t>
            </a:r>
            <a:r>
              <a:rPr kumimoji="1" lang="en-US" altLang="ja-JP" sz="2400" dirty="0"/>
              <a:t>] </a:t>
            </a:r>
            <a:r>
              <a:rPr kumimoji="1" lang="ja-JP" altLang="en-US" sz="2400" dirty="0"/>
              <a:t>が </a:t>
            </a:r>
            <a:r>
              <a:rPr kumimoji="1" lang="en-US" altLang="ja-JP" sz="2400" dirty="0"/>
              <a:t>AI/ML </a:t>
            </a:r>
            <a:r>
              <a:rPr kumimoji="1" lang="ja-JP" altLang="en-US" sz="2400" dirty="0"/>
              <a:t>で成長するための案を考えてきたので聞いてください</a:t>
            </a:r>
            <a:endParaRPr kumimoji="1" lang="en-US" altLang="ja-JP" sz="2400" dirty="0"/>
          </a:p>
          <a:p>
            <a:pPr marL="514350" indent="-514350" algn="l">
              <a:buAutoNum type="arabicPeriod"/>
            </a:pPr>
            <a:r>
              <a:rPr kumimoji="1" lang="en-US" altLang="ja-JP" sz="2400" dirty="0"/>
              <a:t>( </a:t>
            </a:r>
            <a:r>
              <a:rPr kumimoji="1" lang="ja-JP" altLang="en-US" sz="2400" dirty="0"/>
              <a:t>書いた草案を説明</a:t>
            </a:r>
            <a:r>
              <a:rPr kumimoji="1" lang="en-US" altLang="ja-JP" sz="2400" dirty="0"/>
              <a:t> ) </a:t>
            </a:r>
          </a:p>
          <a:p>
            <a:pPr marL="514350" indent="-514350" algn="l">
              <a:buAutoNum type="arabicPeriod"/>
            </a:pPr>
            <a:r>
              <a:rPr kumimoji="1" lang="ja-JP" altLang="en-US" sz="2400" dirty="0"/>
              <a:t>ご質問はあるでしょうか </a:t>
            </a:r>
            <a:r>
              <a:rPr kumimoji="1" lang="en-US" altLang="ja-JP" sz="2400" dirty="0"/>
              <a:t>?</a:t>
            </a:r>
            <a:br>
              <a:rPr kumimoji="1" lang="en-US" altLang="ja-JP" sz="2400" dirty="0"/>
            </a:br>
            <a:r>
              <a:rPr kumimoji="1" lang="ja-JP" altLang="en-US" sz="2400" dirty="0"/>
              <a:t>質疑を実施</a:t>
            </a:r>
            <a:endParaRPr kumimoji="1" lang="en-US" altLang="ja-JP" sz="2400" dirty="0"/>
          </a:p>
          <a:p>
            <a:pPr marL="514350" indent="-514350" algn="l">
              <a:buAutoNum type="arabicPeriod"/>
            </a:pPr>
            <a:r>
              <a:rPr kumimoji="1" lang="en-US" altLang="ja-JP" sz="2400" dirty="0"/>
              <a:t>( </a:t>
            </a:r>
            <a:r>
              <a:rPr kumimoji="1" lang="ja-JP" altLang="en-US" sz="2400" dirty="0"/>
              <a:t>質問が終わったらプロダクトマネージャーから</a:t>
            </a:r>
            <a:r>
              <a:rPr kumimoji="1" lang="en-US" altLang="ja-JP" sz="2400" dirty="0"/>
              <a:t> )  </a:t>
            </a:r>
            <a:r>
              <a:rPr kumimoji="1" lang="ja-JP" altLang="en-US" sz="2400" dirty="0"/>
              <a:t>提案ありがとうございました</a:t>
            </a:r>
            <a:endParaRPr kumimoji="1" lang="en-US" altLang="ja-JP" sz="2400" dirty="0"/>
          </a:p>
        </p:txBody>
      </p:sp>
      <p:pic>
        <p:nvPicPr>
          <p:cNvPr id="8" name="グラフィックス 7" descr="ストップウォッチ 単色塗りつぶし">
            <a:extLst>
              <a:ext uri="{FF2B5EF4-FFF2-40B4-BE49-F238E27FC236}">
                <a16:creationId xmlns:a16="http://schemas.microsoft.com/office/drawing/2014/main" id="{3FA8CC2B-2A29-420C-9362-2E4C089AAA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62308" y="52492"/>
            <a:ext cx="892071" cy="892071"/>
          </a:xfrm>
          <a:prstGeom prst="rect">
            <a:avLst/>
          </a:prstGeom>
        </p:spPr>
      </p:pic>
      <p:sp>
        <p:nvSpPr>
          <p:cNvPr id="9" name="テキスト ボックス 8">
            <a:extLst>
              <a:ext uri="{FF2B5EF4-FFF2-40B4-BE49-F238E27FC236}">
                <a16:creationId xmlns:a16="http://schemas.microsoft.com/office/drawing/2014/main" id="{55153ACB-B35C-4746-8407-9E292DF7F1BB}"/>
              </a:ext>
            </a:extLst>
          </p:cNvPr>
          <p:cNvSpPr txBox="1"/>
          <p:nvPr/>
        </p:nvSpPr>
        <p:spPr>
          <a:xfrm>
            <a:off x="10340871" y="313509"/>
            <a:ext cx="1851129" cy="461665"/>
          </a:xfrm>
          <a:prstGeom prst="rect">
            <a:avLst/>
          </a:prstGeom>
          <a:noFill/>
        </p:spPr>
        <p:txBody>
          <a:bodyPr wrap="square" lIns="0" rIns="0" rtlCol="0">
            <a:spAutoFit/>
          </a:bodyPr>
          <a:lstStyle/>
          <a:p>
            <a:pPr algn="ctr"/>
            <a:r>
              <a:rPr kumimoji="1" lang="en-US" altLang="ja-JP" sz="2400" dirty="0"/>
              <a:t>25 min</a:t>
            </a:r>
            <a:endParaRPr kumimoji="1" lang="ja-JP" altLang="en-US" sz="2400" dirty="0" err="1"/>
          </a:p>
        </p:txBody>
      </p:sp>
      <p:sp>
        <p:nvSpPr>
          <p:cNvPr id="10" name="テキスト ボックス 9">
            <a:extLst>
              <a:ext uri="{FF2B5EF4-FFF2-40B4-BE49-F238E27FC236}">
                <a16:creationId xmlns:a16="http://schemas.microsoft.com/office/drawing/2014/main" id="{1D307B57-CB8D-4D4D-B875-E6E8A815B1E0}"/>
              </a:ext>
            </a:extLst>
          </p:cNvPr>
          <p:cNvSpPr txBox="1"/>
          <p:nvPr/>
        </p:nvSpPr>
        <p:spPr>
          <a:xfrm>
            <a:off x="2547257" y="5913255"/>
            <a:ext cx="8908869" cy="400110"/>
          </a:xfrm>
          <a:prstGeom prst="rect">
            <a:avLst/>
          </a:prstGeom>
          <a:noFill/>
        </p:spPr>
        <p:txBody>
          <a:bodyPr wrap="square" lIns="0" rIns="0" rtlCol="0">
            <a:spAutoFit/>
          </a:bodyPr>
          <a:lstStyle/>
          <a:p>
            <a:pPr algn="r"/>
            <a:r>
              <a:rPr kumimoji="1" lang="en-US" altLang="ja-JP" sz="2000" dirty="0"/>
              <a:t>※</a:t>
            </a:r>
            <a:r>
              <a:rPr kumimoji="1" lang="ja-JP" altLang="en-US" sz="2000" dirty="0"/>
              <a:t>次の方は、質疑の内容を踏まえて提案の内容を適宜修正してください</a:t>
            </a:r>
            <a:endParaRPr kumimoji="1" lang="en-US" altLang="ja-JP" dirty="0"/>
          </a:p>
        </p:txBody>
      </p:sp>
    </p:spTree>
    <p:extLst>
      <p:ext uri="{BB962C8B-B14F-4D97-AF65-F5344CB8AC3E}">
        <p14:creationId xmlns:p14="http://schemas.microsoft.com/office/powerpoint/2010/main" val="29265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558C1A-6721-47DA-8B0F-C77D09187012}"/>
              </a:ext>
            </a:extLst>
          </p:cNvPr>
          <p:cNvSpPr>
            <a:spLocks noGrp="1"/>
          </p:cNvSpPr>
          <p:nvPr>
            <p:ph type="title"/>
          </p:nvPr>
        </p:nvSpPr>
        <p:spPr/>
        <p:txBody>
          <a:bodyPr/>
          <a:lstStyle/>
          <a:p>
            <a:r>
              <a:rPr kumimoji="1" lang="ja-JP" altLang="en-US" dirty="0"/>
              <a:t>②プロダクトマネージャーに提案しよう</a:t>
            </a:r>
            <a:endParaRPr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387ACBA0-EE74-4E1E-AACC-351335E83BAE}"/>
              </a:ext>
            </a:extLst>
          </p:cNvPr>
          <p:cNvSpPr>
            <a:spLocks noGrp="1"/>
          </p:cNvSpPr>
          <p:nvPr>
            <p:ph idx="1"/>
          </p:nvPr>
        </p:nvSpPr>
        <p:spPr>
          <a:xfrm>
            <a:off x="609600" y="1090225"/>
            <a:ext cx="10972800" cy="1266501"/>
          </a:xfrm>
        </p:spPr>
        <p:txBody>
          <a:bodyPr/>
          <a:lstStyle/>
          <a:p>
            <a:r>
              <a:rPr kumimoji="1" lang="ja-JP" altLang="en-US" sz="2800" dirty="0"/>
              <a:t>プロダクトマネージャーは、事前に作成した評価観点に沿い、顧客・ビジネスの課題を解決できているかを </a:t>
            </a:r>
            <a:r>
              <a:rPr kumimoji="1" lang="en-US" altLang="ja-JP" sz="2800" dirty="0"/>
              <a:t>3 </a:t>
            </a:r>
            <a:r>
              <a:rPr kumimoji="1" lang="ja-JP" altLang="en-US" sz="2800" dirty="0"/>
              <a:t>段階で評価してください </a:t>
            </a:r>
            <a:r>
              <a:rPr kumimoji="1" lang="en-US" altLang="ja-JP" sz="2800" dirty="0"/>
              <a:t>(</a:t>
            </a:r>
            <a:r>
              <a:rPr kumimoji="1" lang="ja-JP" altLang="en-US" sz="2800" dirty="0"/>
              <a:t>〇 </a:t>
            </a:r>
            <a:r>
              <a:rPr kumimoji="1" lang="en-US" altLang="ja-JP" sz="2800" dirty="0"/>
              <a:t>/ </a:t>
            </a:r>
            <a:r>
              <a:rPr kumimoji="1" lang="ja-JP" altLang="en-US" sz="2800" dirty="0"/>
              <a:t>△ </a:t>
            </a:r>
            <a:r>
              <a:rPr kumimoji="1" lang="en-US" altLang="ja-JP" sz="2800" dirty="0"/>
              <a:t>/ </a:t>
            </a:r>
            <a:r>
              <a:rPr kumimoji="1" lang="ja-JP" altLang="en-US" sz="2800" dirty="0"/>
              <a:t>なし</a:t>
            </a:r>
            <a:r>
              <a:rPr kumimoji="1" lang="en-US" altLang="ja-JP" sz="2800" dirty="0"/>
              <a:t>)</a:t>
            </a:r>
            <a:r>
              <a:rPr kumimoji="1" lang="ja-JP" altLang="en-US" sz="2800" dirty="0"/>
              <a:t>。</a:t>
            </a:r>
            <a:endParaRPr lang="en-US" altLang="ja-JP" dirty="0"/>
          </a:p>
        </p:txBody>
      </p:sp>
      <p:sp>
        <p:nvSpPr>
          <p:cNvPr id="41" name="スライド番号プレースホルダー 3">
            <a:extLst>
              <a:ext uri="{FF2B5EF4-FFF2-40B4-BE49-F238E27FC236}">
                <a16:creationId xmlns:a16="http://schemas.microsoft.com/office/drawing/2014/main" id="{30E42760-57C4-436B-8E14-B8612ED578A5}"/>
              </a:ext>
            </a:extLst>
          </p:cNvPr>
          <p:cNvSpPr txBox="1">
            <a:spLocks/>
          </p:cNvSpPr>
          <p:nvPr/>
        </p:nvSpPr>
        <p:spPr>
          <a:xfrm>
            <a:off x="9448800" y="6289675"/>
            <a:ext cx="2349190" cy="365125"/>
          </a:xfrm>
          <a:prstGeom prst="rect">
            <a:avLst/>
          </a:prstGeom>
        </p:spPr>
        <p:txBody>
          <a:bodyPr vert="horz" lIns="91440" tIns="45720" rIns="91440" bIns="45720" rtlCol="0" anchor="ctr"/>
          <a:lstStyle>
            <a:defPPr rtl="0">
              <a:defRPr lang="ja-jp"/>
            </a:defPPr>
            <a:lvl1pPr marL="0" algn="r" defTabSz="914400" rtl="0" eaLnBrk="1" latinLnBrk="0" hangingPunct="1">
              <a:defRPr sz="900" b="0" i="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latin typeface="Amazon Ember" panose="020B0603020204020204" pitchFamily="34" charset="0"/>
                <a:ea typeface="メイリオ" panose="020B0604030504040204" pitchFamily="50" charset="-128"/>
              </a:rPr>
              <a:pPr/>
              <a:t>48</a:t>
            </a:fld>
            <a:endParaRPr lang="en-US">
              <a:latin typeface="Amazon Ember" panose="020B0603020204020204" pitchFamily="34" charset="0"/>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CFC67FFC-836F-45FD-B2E1-54E26A65D804}"/>
              </a:ext>
            </a:extLst>
          </p:cNvPr>
          <p:cNvSpPr txBox="1"/>
          <p:nvPr/>
        </p:nvSpPr>
        <p:spPr>
          <a:xfrm rot="21392222">
            <a:off x="1993019" y="3701314"/>
            <a:ext cx="1929370" cy="400110"/>
          </a:xfrm>
          <a:prstGeom prst="rect">
            <a:avLst/>
          </a:prstGeom>
          <a:noFill/>
          <a:ln>
            <a:solidFill>
              <a:schemeClr val="tx1"/>
            </a:solidFill>
          </a:ln>
        </p:spPr>
        <p:txBody>
          <a:bodyPr wrap="square" lIns="0" rIns="0" rtlCol="0">
            <a:spAutoFit/>
          </a:bodyPr>
          <a:lstStyle/>
          <a:p>
            <a:pPr algn="ctr"/>
            <a:r>
              <a:rPr kumimoji="1" lang="ja-JP" altLang="en-US" sz="2000" dirty="0"/>
              <a:t>提案①</a:t>
            </a:r>
          </a:p>
        </p:txBody>
      </p:sp>
      <p:sp>
        <p:nvSpPr>
          <p:cNvPr id="18" name="テキスト ボックス 17">
            <a:extLst>
              <a:ext uri="{FF2B5EF4-FFF2-40B4-BE49-F238E27FC236}">
                <a16:creationId xmlns:a16="http://schemas.microsoft.com/office/drawing/2014/main" id="{701DA980-E36D-4594-B55A-EC357D32BB36}"/>
              </a:ext>
            </a:extLst>
          </p:cNvPr>
          <p:cNvSpPr txBox="1"/>
          <p:nvPr/>
        </p:nvSpPr>
        <p:spPr>
          <a:xfrm rot="21392222">
            <a:off x="1993019" y="4416457"/>
            <a:ext cx="1929370" cy="400110"/>
          </a:xfrm>
          <a:prstGeom prst="rect">
            <a:avLst/>
          </a:prstGeom>
          <a:noFill/>
          <a:ln>
            <a:solidFill>
              <a:schemeClr val="tx1"/>
            </a:solidFill>
          </a:ln>
        </p:spPr>
        <p:txBody>
          <a:bodyPr wrap="square" lIns="0" rIns="0" rtlCol="0">
            <a:spAutoFit/>
          </a:bodyPr>
          <a:lstStyle/>
          <a:p>
            <a:pPr algn="ctr"/>
            <a:r>
              <a:rPr kumimoji="1" lang="ja-JP" altLang="en-US" sz="2000" dirty="0"/>
              <a:t>提案②</a:t>
            </a:r>
          </a:p>
        </p:txBody>
      </p:sp>
      <p:sp>
        <p:nvSpPr>
          <p:cNvPr id="19" name="テキスト ボックス 18">
            <a:extLst>
              <a:ext uri="{FF2B5EF4-FFF2-40B4-BE49-F238E27FC236}">
                <a16:creationId xmlns:a16="http://schemas.microsoft.com/office/drawing/2014/main" id="{378ED025-B069-4989-91FC-BE4922527D19}"/>
              </a:ext>
            </a:extLst>
          </p:cNvPr>
          <p:cNvSpPr txBox="1"/>
          <p:nvPr/>
        </p:nvSpPr>
        <p:spPr>
          <a:xfrm rot="21392222">
            <a:off x="1993019" y="5122027"/>
            <a:ext cx="1929370" cy="400110"/>
          </a:xfrm>
          <a:prstGeom prst="rect">
            <a:avLst/>
          </a:prstGeom>
          <a:noFill/>
          <a:ln>
            <a:solidFill>
              <a:schemeClr val="tx1"/>
            </a:solidFill>
          </a:ln>
        </p:spPr>
        <p:txBody>
          <a:bodyPr wrap="square" lIns="0" rIns="0" rtlCol="0">
            <a:spAutoFit/>
          </a:bodyPr>
          <a:lstStyle/>
          <a:p>
            <a:pPr algn="ctr"/>
            <a:r>
              <a:rPr kumimoji="1" lang="ja-JP" altLang="en-US" sz="2000" dirty="0"/>
              <a:t>提案③</a:t>
            </a:r>
          </a:p>
        </p:txBody>
      </p:sp>
      <p:cxnSp>
        <p:nvCxnSpPr>
          <p:cNvPr id="30" name="直線コネクタ 29">
            <a:extLst>
              <a:ext uri="{FF2B5EF4-FFF2-40B4-BE49-F238E27FC236}">
                <a16:creationId xmlns:a16="http://schemas.microsoft.com/office/drawing/2014/main" id="{8C23BC98-7172-40B6-88D8-ACF539488A9D}"/>
              </a:ext>
            </a:extLst>
          </p:cNvPr>
          <p:cNvCxnSpPr>
            <a:cxnSpLocks/>
          </p:cNvCxnSpPr>
          <p:nvPr/>
        </p:nvCxnSpPr>
        <p:spPr>
          <a:xfrm flipV="1">
            <a:off x="1992084" y="4834421"/>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91DB3E64-61A0-41FE-9A35-D17791D93B67}"/>
              </a:ext>
            </a:extLst>
          </p:cNvPr>
          <p:cNvSpPr txBox="1"/>
          <p:nvPr/>
        </p:nvSpPr>
        <p:spPr>
          <a:xfrm rot="21392222">
            <a:off x="4160932" y="2480783"/>
            <a:ext cx="1788160" cy="369332"/>
          </a:xfrm>
          <a:prstGeom prst="rect">
            <a:avLst/>
          </a:prstGeom>
          <a:noFill/>
          <a:ln>
            <a:solidFill>
              <a:schemeClr val="tx1"/>
            </a:solidFill>
          </a:ln>
        </p:spPr>
        <p:txBody>
          <a:bodyPr wrap="square" lIns="0" rIns="0" rtlCol="0">
            <a:spAutoFit/>
          </a:bodyPr>
          <a:lstStyle/>
          <a:p>
            <a:pPr algn="ctr"/>
            <a:r>
              <a:rPr kumimoji="1" lang="ja-JP" altLang="en-US" dirty="0"/>
              <a:t>顧客の課題</a:t>
            </a:r>
          </a:p>
        </p:txBody>
      </p:sp>
      <p:sp>
        <p:nvSpPr>
          <p:cNvPr id="33" name="テキスト ボックス 32">
            <a:extLst>
              <a:ext uri="{FF2B5EF4-FFF2-40B4-BE49-F238E27FC236}">
                <a16:creationId xmlns:a16="http://schemas.microsoft.com/office/drawing/2014/main" id="{77D2BBCB-E6A3-441A-B3BA-0B9D22C9EE85}"/>
              </a:ext>
            </a:extLst>
          </p:cNvPr>
          <p:cNvSpPr txBox="1"/>
          <p:nvPr/>
        </p:nvSpPr>
        <p:spPr>
          <a:xfrm rot="21392222">
            <a:off x="6649735" y="2410395"/>
            <a:ext cx="1788160" cy="369332"/>
          </a:xfrm>
          <a:prstGeom prst="rect">
            <a:avLst/>
          </a:prstGeom>
          <a:noFill/>
          <a:ln>
            <a:solidFill>
              <a:schemeClr val="tx1"/>
            </a:solidFill>
          </a:ln>
        </p:spPr>
        <p:txBody>
          <a:bodyPr wrap="square" lIns="0" rIns="0" rtlCol="0">
            <a:spAutoFit/>
          </a:bodyPr>
          <a:lstStyle/>
          <a:p>
            <a:pPr algn="ctr"/>
            <a:r>
              <a:rPr kumimoji="1" lang="ja-JP" altLang="en-US" dirty="0"/>
              <a:t>ビジネスの課題</a:t>
            </a:r>
          </a:p>
        </p:txBody>
      </p:sp>
      <p:cxnSp>
        <p:nvCxnSpPr>
          <p:cNvPr id="43" name="直線コネクタ 42">
            <a:extLst>
              <a:ext uri="{FF2B5EF4-FFF2-40B4-BE49-F238E27FC236}">
                <a16:creationId xmlns:a16="http://schemas.microsoft.com/office/drawing/2014/main" id="{8D16B3C3-32DA-4530-9594-807146F078AA}"/>
              </a:ext>
            </a:extLst>
          </p:cNvPr>
          <p:cNvCxnSpPr>
            <a:cxnSpLocks/>
          </p:cNvCxnSpPr>
          <p:nvPr/>
        </p:nvCxnSpPr>
        <p:spPr>
          <a:xfrm flipV="1">
            <a:off x="1992084" y="4081859"/>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DB4E4479-C3B0-4E74-9352-FB7BB08230EB}"/>
              </a:ext>
            </a:extLst>
          </p:cNvPr>
          <p:cNvCxnSpPr>
            <a:cxnSpLocks/>
          </p:cNvCxnSpPr>
          <p:nvPr/>
        </p:nvCxnSpPr>
        <p:spPr>
          <a:xfrm flipV="1">
            <a:off x="1992084" y="3452562"/>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pic>
        <p:nvPicPr>
          <p:cNvPr id="45" name="グラフィックス 44" descr="ストップウォッチ 単色塗りつぶし">
            <a:extLst>
              <a:ext uri="{FF2B5EF4-FFF2-40B4-BE49-F238E27FC236}">
                <a16:creationId xmlns:a16="http://schemas.microsoft.com/office/drawing/2014/main" id="{3D62D764-C475-414B-8E20-A658791B9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2308" y="52492"/>
            <a:ext cx="892071" cy="892071"/>
          </a:xfrm>
          <a:prstGeom prst="rect">
            <a:avLst/>
          </a:prstGeom>
        </p:spPr>
      </p:pic>
      <p:sp>
        <p:nvSpPr>
          <p:cNvPr id="46" name="テキスト ボックス 45">
            <a:extLst>
              <a:ext uri="{FF2B5EF4-FFF2-40B4-BE49-F238E27FC236}">
                <a16:creationId xmlns:a16="http://schemas.microsoft.com/office/drawing/2014/main" id="{068CB486-3E5A-49CD-B962-F13CFD88405F}"/>
              </a:ext>
            </a:extLst>
          </p:cNvPr>
          <p:cNvSpPr txBox="1"/>
          <p:nvPr/>
        </p:nvSpPr>
        <p:spPr>
          <a:xfrm>
            <a:off x="10340871" y="313509"/>
            <a:ext cx="1851129" cy="461665"/>
          </a:xfrm>
          <a:prstGeom prst="rect">
            <a:avLst/>
          </a:prstGeom>
          <a:noFill/>
        </p:spPr>
        <p:txBody>
          <a:bodyPr wrap="square" lIns="0" rIns="0" rtlCol="0">
            <a:spAutoFit/>
          </a:bodyPr>
          <a:lstStyle/>
          <a:p>
            <a:pPr algn="ctr"/>
            <a:r>
              <a:rPr kumimoji="1" lang="en-US" altLang="ja-JP" sz="2400" dirty="0"/>
              <a:t>25 min</a:t>
            </a:r>
            <a:endParaRPr kumimoji="1" lang="ja-JP" altLang="en-US" sz="2400" dirty="0" err="1"/>
          </a:p>
        </p:txBody>
      </p:sp>
      <p:sp>
        <p:nvSpPr>
          <p:cNvPr id="5" name="テキスト ボックス 4">
            <a:extLst>
              <a:ext uri="{FF2B5EF4-FFF2-40B4-BE49-F238E27FC236}">
                <a16:creationId xmlns:a16="http://schemas.microsoft.com/office/drawing/2014/main" id="{6AE6D52E-39F4-424F-9FE6-A27C96F829F6}"/>
              </a:ext>
            </a:extLst>
          </p:cNvPr>
          <p:cNvSpPr txBox="1"/>
          <p:nvPr/>
        </p:nvSpPr>
        <p:spPr>
          <a:xfrm>
            <a:off x="4104129" y="3683361"/>
            <a:ext cx="656973" cy="523220"/>
          </a:xfrm>
          <a:prstGeom prst="rect">
            <a:avLst/>
          </a:prstGeom>
          <a:noFill/>
        </p:spPr>
        <p:txBody>
          <a:bodyPr wrap="square" lIns="0" rIns="0" rtlCol="0">
            <a:spAutoFit/>
          </a:bodyPr>
          <a:lstStyle/>
          <a:p>
            <a:pPr algn="ctr"/>
            <a:r>
              <a:rPr kumimoji="1" lang="ja-JP" altLang="en-US" sz="2800" dirty="0"/>
              <a:t>〇</a:t>
            </a:r>
          </a:p>
        </p:txBody>
      </p:sp>
      <p:sp>
        <p:nvSpPr>
          <p:cNvPr id="47" name="テキスト ボックス 46">
            <a:extLst>
              <a:ext uri="{FF2B5EF4-FFF2-40B4-BE49-F238E27FC236}">
                <a16:creationId xmlns:a16="http://schemas.microsoft.com/office/drawing/2014/main" id="{813D5A16-4149-4CB5-9F62-EB212ADA10EA}"/>
              </a:ext>
            </a:extLst>
          </p:cNvPr>
          <p:cNvSpPr txBox="1"/>
          <p:nvPr/>
        </p:nvSpPr>
        <p:spPr>
          <a:xfrm>
            <a:off x="5463750" y="3683361"/>
            <a:ext cx="656973" cy="523220"/>
          </a:xfrm>
          <a:prstGeom prst="rect">
            <a:avLst/>
          </a:prstGeom>
          <a:noFill/>
        </p:spPr>
        <p:txBody>
          <a:bodyPr wrap="square" lIns="0" rIns="0" rtlCol="0">
            <a:spAutoFit/>
          </a:bodyPr>
          <a:lstStyle/>
          <a:p>
            <a:pPr algn="ctr"/>
            <a:r>
              <a:rPr kumimoji="1" lang="ja-JP" altLang="en-US" sz="2800" dirty="0"/>
              <a:t>△</a:t>
            </a:r>
          </a:p>
        </p:txBody>
      </p:sp>
      <p:sp>
        <p:nvSpPr>
          <p:cNvPr id="48" name="テキスト ボックス 47">
            <a:extLst>
              <a:ext uri="{FF2B5EF4-FFF2-40B4-BE49-F238E27FC236}">
                <a16:creationId xmlns:a16="http://schemas.microsoft.com/office/drawing/2014/main" id="{C571CA19-79D6-4205-96F5-3161C2563F21}"/>
              </a:ext>
            </a:extLst>
          </p:cNvPr>
          <p:cNvSpPr txBox="1"/>
          <p:nvPr/>
        </p:nvSpPr>
        <p:spPr>
          <a:xfrm>
            <a:off x="7222102" y="3683361"/>
            <a:ext cx="656973" cy="523220"/>
          </a:xfrm>
          <a:prstGeom prst="rect">
            <a:avLst/>
          </a:prstGeom>
          <a:noFill/>
        </p:spPr>
        <p:txBody>
          <a:bodyPr wrap="square" lIns="0" rIns="0" rtlCol="0">
            <a:spAutoFit/>
          </a:bodyPr>
          <a:lstStyle/>
          <a:p>
            <a:pPr algn="ctr"/>
            <a:r>
              <a:rPr kumimoji="1" lang="ja-JP" altLang="en-US" sz="2800" dirty="0"/>
              <a:t>〇</a:t>
            </a:r>
          </a:p>
        </p:txBody>
      </p:sp>
      <p:sp>
        <p:nvSpPr>
          <p:cNvPr id="49" name="テキスト ボックス 48">
            <a:extLst>
              <a:ext uri="{FF2B5EF4-FFF2-40B4-BE49-F238E27FC236}">
                <a16:creationId xmlns:a16="http://schemas.microsoft.com/office/drawing/2014/main" id="{435E4DB4-962D-4A21-AFC5-4D55803ED8A1}"/>
              </a:ext>
            </a:extLst>
          </p:cNvPr>
          <p:cNvSpPr txBox="1"/>
          <p:nvPr/>
        </p:nvSpPr>
        <p:spPr>
          <a:xfrm>
            <a:off x="4802224" y="4334877"/>
            <a:ext cx="656973" cy="523220"/>
          </a:xfrm>
          <a:prstGeom prst="rect">
            <a:avLst/>
          </a:prstGeom>
          <a:noFill/>
        </p:spPr>
        <p:txBody>
          <a:bodyPr wrap="square" lIns="0" rIns="0" rtlCol="0">
            <a:spAutoFit/>
          </a:bodyPr>
          <a:lstStyle/>
          <a:p>
            <a:pPr algn="ctr"/>
            <a:r>
              <a:rPr kumimoji="1" lang="ja-JP" altLang="en-US" sz="2800" dirty="0"/>
              <a:t>〇</a:t>
            </a:r>
          </a:p>
        </p:txBody>
      </p:sp>
      <p:sp>
        <p:nvSpPr>
          <p:cNvPr id="50" name="テキスト ボックス 49">
            <a:extLst>
              <a:ext uri="{FF2B5EF4-FFF2-40B4-BE49-F238E27FC236}">
                <a16:creationId xmlns:a16="http://schemas.microsoft.com/office/drawing/2014/main" id="{0177BDB8-C8CB-4A01-A634-3E8B6F39675F}"/>
              </a:ext>
            </a:extLst>
          </p:cNvPr>
          <p:cNvSpPr txBox="1"/>
          <p:nvPr/>
        </p:nvSpPr>
        <p:spPr>
          <a:xfrm>
            <a:off x="6640213" y="4964817"/>
            <a:ext cx="656973" cy="523220"/>
          </a:xfrm>
          <a:prstGeom prst="rect">
            <a:avLst/>
          </a:prstGeom>
          <a:noFill/>
        </p:spPr>
        <p:txBody>
          <a:bodyPr wrap="square" lIns="0" rIns="0" rtlCol="0">
            <a:spAutoFit/>
          </a:bodyPr>
          <a:lstStyle/>
          <a:p>
            <a:pPr algn="ctr"/>
            <a:r>
              <a:rPr kumimoji="1" lang="ja-JP" altLang="en-US" sz="2800" dirty="0"/>
              <a:t>〇</a:t>
            </a:r>
          </a:p>
        </p:txBody>
      </p:sp>
      <p:sp>
        <p:nvSpPr>
          <p:cNvPr id="51" name="テキスト ボックス 50">
            <a:extLst>
              <a:ext uri="{FF2B5EF4-FFF2-40B4-BE49-F238E27FC236}">
                <a16:creationId xmlns:a16="http://schemas.microsoft.com/office/drawing/2014/main" id="{038526F5-91DE-41BA-9C2A-4CF7A330FF94}"/>
              </a:ext>
            </a:extLst>
          </p:cNvPr>
          <p:cNvSpPr txBox="1"/>
          <p:nvPr/>
        </p:nvSpPr>
        <p:spPr>
          <a:xfrm>
            <a:off x="7941165" y="4908156"/>
            <a:ext cx="656973" cy="523220"/>
          </a:xfrm>
          <a:prstGeom prst="rect">
            <a:avLst/>
          </a:prstGeom>
          <a:noFill/>
        </p:spPr>
        <p:txBody>
          <a:bodyPr wrap="square" lIns="0" rIns="0" rtlCol="0">
            <a:spAutoFit/>
          </a:bodyPr>
          <a:lstStyle/>
          <a:p>
            <a:pPr algn="ctr"/>
            <a:r>
              <a:rPr kumimoji="1" lang="ja-JP" altLang="en-US" sz="2800" dirty="0"/>
              <a:t>△</a:t>
            </a:r>
          </a:p>
        </p:txBody>
      </p:sp>
      <p:sp>
        <p:nvSpPr>
          <p:cNvPr id="40" name="テキスト ボックス 39">
            <a:extLst>
              <a:ext uri="{FF2B5EF4-FFF2-40B4-BE49-F238E27FC236}">
                <a16:creationId xmlns:a16="http://schemas.microsoft.com/office/drawing/2014/main" id="{6DD92615-9B1B-4F84-9856-208B91B7F4B3}"/>
              </a:ext>
            </a:extLst>
          </p:cNvPr>
          <p:cNvSpPr txBox="1"/>
          <p:nvPr/>
        </p:nvSpPr>
        <p:spPr>
          <a:xfrm>
            <a:off x="4802224" y="5056822"/>
            <a:ext cx="656973" cy="523220"/>
          </a:xfrm>
          <a:prstGeom prst="rect">
            <a:avLst/>
          </a:prstGeom>
          <a:noFill/>
        </p:spPr>
        <p:txBody>
          <a:bodyPr wrap="square" lIns="0" rIns="0" rtlCol="0">
            <a:spAutoFit/>
          </a:bodyPr>
          <a:lstStyle/>
          <a:p>
            <a:pPr algn="ctr"/>
            <a:r>
              <a:rPr kumimoji="1" lang="ja-JP" altLang="en-US" sz="2800" dirty="0"/>
              <a:t>〇</a:t>
            </a:r>
          </a:p>
        </p:txBody>
      </p:sp>
      <p:sp>
        <p:nvSpPr>
          <p:cNvPr id="42" name="テキスト ボックス 41">
            <a:extLst>
              <a:ext uri="{FF2B5EF4-FFF2-40B4-BE49-F238E27FC236}">
                <a16:creationId xmlns:a16="http://schemas.microsoft.com/office/drawing/2014/main" id="{8CC9753A-1A76-436B-8C03-F56C2C975349}"/>
              </a:ext>
            </a:extLst>
          </p:cNvPr>
          <p:cNvSpPr txBox="1"/>
          <p:nvPr/>
        </p:nvSpPr>
        <p:spPr>
          <a:xfrm>
            <a:off x="4104129" y="5102079"/>
            <a:ext cx="656973" cy="523220"/>
          </a:xfrm>
          <a:prstGeom prst="rect">
            <a:avLst/>
          </a:prstGeom>
          <a:noFill/>
        </p:spPr>
        <p:txBody>
          <a:bodyPr wrap="square" lIns="0" rIns="0" rtlCol="0">
            <a:spAutoFit/>
          </a:bodyPr>
          <a:lstStyle/>
          <a:p>
            <a:pPr algn="ctr"/>
            <a:r>
              <a:rPr kumimoji="1" lang="ja-JP" altLang="en-US" sz="2800" dirty="0"/>
              <a:t>〇</a:t>
            </a:r>
          </a:p>
        </p:txBody>
      </p:sp>
      <p:sp>
        <p:nvSpPr>
          <p:cNvPr id="52" name="四角形: メモ 51">
            <a:extLst>
              <a:ext uri="{FF2B5EF4-FFF2-40B4-BE49-F238E27FC236}">
                <a16:creationId xmlns:a16="http://schemas.microsoft.com/office/drawing/2014/main" id="{4D95E732-F7FA-4749-B76C-97DFCD89F2E1}"/>
              </a:ext>
            </a:extLst>
          </p:cNvPr>
          <p:cNvSpPr/>
          <p:nvPr/>
        </p:nvSpPr>
        <p:spPr>
          <a:xfrm rot="21255170">
            <a:off x="4243119" y="3011516"/>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3" name="四角形: メモ 52">
            <a:extLst>
              <a:ext uri="{FF2B5EF4-FFF2-40B4-BE49-F238E27FC236}">
                <a16:creationId xmlns:a16="http://schemas.microsoft.com/office/drawing/2014/main" id="{F968C059-BA16-4A5A-9EF8-4A3F8C2EB92F}"/>
              </a:ext>
            </a:extLst>
          </p:cNvPr>
          <p:cNvSpPr/>
          <p:nvPr/>
        </p:nvSpPr>
        <p:spPr>
          <a:xfrm rot="21255170">
            <a:off x="4900092" y="2978260"/>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4" name="四角形: メモ 53">
            <a:extLst>
              <a:ext uri="{FF2B5EF4-FFF2-40B4-BE49-F238E27FC236}">
                <a16:creationId xmlns:a16="http://schemas.microsoft.com/office/drawing/2014/main" id="{20CCE5F9-851E-4486-A8D9-77C539644B8F}"/>
              </a:ext>
            </a:extLst>
          </p:cNvPr>
          <p:cNvSpPr/>
          <p:nvPr/>
        </p:nvSpPr>
        <p:spPr>
          <a:xfrm rot="20487085">
            <a:off x="7276366" y="2955060"/>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5" name="テキスト ボックス 54">
            <a:extLst>
              <a:ext uri="{FF2B5EF4-FFF2-40B4-BE49-F238E27FC236}">
                <a16:creationId xmlns:a16="http://schemas.microsoft.com/office/drawing/2014/main" id="{32C06FEE-6DEE-4D2F-BEC8-D72336931F4A}"/>
              </a:ext>
            </a:extLst>
          </p:cNvPr>
          <p:cNvSpPr txBox="1"/>
          <p:nvPr/>
        </p:nvSpPr>
        <p:spPr>
          <a:xfrm>
            <a:off x="7375565" y="3049444"/>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err="1"/>
          </a:p>
        </p:txBody>
      </p:sp>
      <p:sp>
        <p:nvSpPr>
          <p:cNvPr id="56" name="テキスト ボックス 55">
            <a:extLst>
              <a:ext uri="{FF2B5EF4-FFF2-40B4-BE49-F238E27FC236}">
                <a16:creationId xmlns:a16="http://schemas.microsoft.com/office/drawing/2014/main" id="{000FEACA-7E7F-4239-9DD4-2613BC414D02}"/>
              </a:ext>
            </a:extLst>
          </p:cNvPr>
          <p:cNvSpPr txBox="1"/>
          <p:nvPr/>
        </p:nvSpPr>
        <p:spPr>
          <a:xfrm>
            <a:off x="5010859" y="3058075"/>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a:p>
        </p:txBody>
      </p:sp>
      <p:sp>
        <p:nvSpPr>
          <p:cNvPr id="57" name="四角形: メモ 56">
            <a:extLst>
              <a:ext uri="{FF2B5EF4-FFF2-40B4-BE49-F238E27FC236}">
                <a16:creationId xmlns:a16="http://schemas.microsoft.com/office/drawing/2014/main" id="{C31574DB-5E07-465D-95C4-DE5078016985}"/>
              </a:ext>
            </a:extLst>
          </p:cNvPr>
          <p:cNvSpPr/>
          <p:nvPr/>
        </p:nvSpPr>
        <p:spPr>
          <a:xfrm rot="21255170">
            <a:off x="6731560" y="2978259"/>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8" name="テキスト ボックス 57">
            <a:extLst>
              <a:ext uri="{FF2B5EF4-FFF2-40B4-BE49-F238E27FC236}">
                <a16:creationId xmlns:a16="http://schemas.microsoft.com/office/drawing/2014/main" id="{45BB345F-E663-4EC9-928F-6AE0F3729A6E}"/>
              </a:ext>
            </a:extLst>
          </p:cNvPr>
          <p:cNvSpPr txBox="1"/>
          <p:nvPr/>
        </p:nvSpPr>
        <p:spPr>
          <a:xfrm>
            <a:off x="6847857" y="3029853"/>
            <a:ext cx="374246" cy="307777"/>
          </a:xfrm>
          <a:prstGeom prst="rect">
            <a:avLst/>
          </a:prstGeom>
          <a:noFill/>
        </p:spPr>
        <p:txBody>
          <a:bodyPr wrap="square" lIns="0" rIns="0" rtlCol="0">
            <a:spAutoFit/>
          </a:bodyPr>
          <a:lstStyle/>
          <a:p>
            <a:pPr algn="l"/>
            <a:r>
              <a:rPr kumimoji="1" lang="en-US" altLang="ja-JP" sz="1400" dirty="0"/>
              <a:t>2</a:t>
            </a:r>
            <a:endParaRPr kumimoji="1" lang="ja-JP" altLang="en-US" sz="1400" dirty="0" err="1"/>
          </a:p>
        </p:txBody>
      </p:sp>
      <p:sp>
        <p:nvSpPr>
          <p:cNvPr id="59" name="テキスト ボックス 58">
            <a:extLst>
              <a:ext uri="{FF2B5EF4-FFF2-40B4-BE49-F238E27FC236}">
                <a16:creationId xmlns:a16="http://schemas.microsoft.com/office/drawing/2014/main" id="{E663F8F2-43B8-4CD0-8E84-0F2F2F263136}"/>
              </a:ext>
            </a:extLst>
          </p:cNvPr>
          <p:cNvSpPr txBox="1"/>
          <p:nvPr/>
        </p:nvSpPr>
        <p:spPr>
          <a:xfrm>
            <a:off x="4336491" y="3058075"/>
            <a:ext cx="374246" cy="307777"/>
          </a:xfrm>
          <a:prstGeom prst="rect">
            <a:avLst/>
          </a:prstGeom>
          <a:noFill/>
        </p:spPr>
        <p:txBody>
          <a:bodyPr wrap="square" lIns="0" rIns="0" rtlCol="0">
            <a:spAutoFit/>
          </a:bodyPr>
          <a:lstStyle/>
          <a:p>
            <a:pPr algn="l"/>
            <a:r>
              <a:rPr kumimoji="1" lang="en-US" altLang="ja-JP" sz="1400" dirty="0"/>
              <a:t>1</a:t>
            </a:r>
            <a:endParaRPr kumimoji="1" lang="ja-JP" altLang="en-US" sz="1400" dirty="0" err="1"/>
          </a:p>
        </p:txBody>
      </p:sp>
      <p:sp>
        <p:nvSpPr>
          <p:cNvPr id="60" name="四角形: メモ 59">
            <a:extLst>
              <a:ext uri="{FF2B5EF4-FFF2-40B4-BE49-F238E27FC236}">
                <a16:creationId xmlns:a16="http://schemas.microsoft.com/office/drawing/2014/main" id="{7083E856-15DA-446A-AB97-F7CE578F6755}"/>
              </a:ext>
            </a:extLst>
          </p:cNvPr>
          <p:cNvSpPr/>
          <p:nvPr/>
        </p:nvSpPr>
        <p:spPr>
          <a:xfrm rot="21255170">
            <a:off x="5528681" y="2978260"/>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1" name="テキスト ボックス 60">
            <a:extLst>
              <a:ext uri="{FF2B5EF4-FFF2-40B4-BE49-F238E27FC236}">
                <a16:creationId xmlns:a16="http://schemas.microsoft.com/office/drawing/2014/main" id="{EF850706-FA7F-4C05-AD95-36DFC844430A}"/>
              </a:ext>
            </a:extLst>
          </p:cNvPr>
          <p:cNvSpPr txBox="1"/>
          <p:nvPr/>
        </p:nvSpPr>
        <p:spPr>
          <a:xfrm>
            <a:off x="5639448" y="3058075"/>
            <a:ext cx="374246" cy="307777"/>
          </a:xfrm>
          <a:prstGeom prst="rect">
            <a:avLst/>
          </a:prstGeom>
          <a:noFill/>
        </p:spPr>
        <p:txBody>
          <a:bodyPr wrap="square" lIns="0" rIns="0" rtlCol="0">
            <a:spAutoFit/>
          </a:bodyPr>
          <a:lstStyle/>
          <a:p>
            <a:pPr algn="l"/>
            <a:r>
              <a:rPr kumimoji="1" lang="en-US" altLang="ja-JP" sz="1400" dirty="0"/>
              <a:t>2</a:t>
            </a:r>
            <a:endParaRPr kumimoji="1" lang="ja-JP" altLang="en-US" sz="1400" dirty="0"/>
          </a:p>
        </p:txBody>
      </p:sp>
      <p:sp>
        <p:nvSpPr>
          <p:cNvPr id="62" name="四角形: メモ 61">
            <a:extLst>
              <a:ext uri="{FF2B5EF4-FFF2-40B4-BE49-F238E27FC236}">
                <a16:creationId xmlns:a16="http://schemas.microsoft.com/office/drawing/2014/main" id="{A62AF19F-AE80-4F83-86BA-247FDCCCC118}"/>
              </a:ext>
            </a:extLst>
          </p:cNvPr>
          <p:cNvSpPr/>
          <p:nvPr/>
        </p:nvSpPr>
        <p:spPr>
          <a:xfrm rot="20487085">
            <a:off x="7944219" y="2955060"/>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3" name="テキスト ボックス 62">
            <a:extLst>
              <a:ext uri="{FF2B5EF4-FFF2-40B4-BE49-F238E27FC236}">
                <a16:creationId xmlns:a16="http://schemas.microsoft.com/office/drawing/2014/main" id="{D5152B2D-07B1-4170-A143-25653272C462}"/>
              </a:ext>
            </a:extLst>
          </p:cNvPr>
          <p:cNvSpPr txBox="1"/>
          <p:nvPr/>
        </p:nvSpPr>
        <p:spPr>
          <a:xfrm>
            <a:off x="8043418" y="3049444"/>
            <a:ext cx="374246" cy="307777"/>
          </a:xfrm>
          <a:prstGeom prst="rect">
            <a:avLst/>
          </a:prstGeom>
          <a:noFill/>
        </p:spPr>
        <p:txBody>
          <a:bodyPr wrap="square" lIns="0" rIns="0" rtlCol="0">
            <a:spAutoFit/>
          </a:bodyPr>
          <a:lstStyle/>
          <a:p>
            <a:pPr algn="l"/>
            <a:r>
              <a:rPr kumimoji="1" lang="en-US" altLang="ja-JP" sz="1400" dirty="0"/>
              <a:t>1</a:t>
            </a:r>
            <a:endParaRPr kumimoji="1" lang="ja-JP" altLang="en-US" sz="1400" dirty="0" err="1"/>
          </a:p>
        </p:txBody>
      </p:sp>
    </p:spTree>
    <p:extLst>
      <p:ext uri="{BB962C8B-B14F-4D97-AF65-F5344CB8AC3E}">
        <p14:creationId xmlns:p14="http://schemas.microsoft.com/office/powerpoint/2010/main" val="427622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64E7A4D-3BBB-474B-A941-7250197DC1DF}"/>
              </a:ext>
            </a:extLst>
          </p:cNvPr>
          <p:cNvSpPr>
            <a:spLocks noGrp="1"/>
          </p:cNvSpPr>
          <p:nvPr>
            <p:ph type="sldNum" sz="quarter" idx="12"/>
          </p:nvPr>
        </p:nvSpPr>
        <p:spPr/>
        <p:txBody>
          <a:bodyPr/>
          <a:lstStyle/>
          <a:p>
            <a:fld id="{EB4B8DE2-A4E8-46E4-8BBF-D75455EFF32C}" type="slidenum">
              <a:rPr lang="en-US" smtClean="0"/>
              <a:pPr/>
              <a:t>49</a:t>
            </a:fld>
            <a:endParaRPr lang="en-US"/>
          </a:p>
        </p:txBody>
      </p:sp>
      <p:sp>
        <p:nvSpPr>
          <p:cNvPr id="9" name="タイトル 1">
            <a:extLst>
              <a:ext uri="{FF2B5EF4-FFF2-40B4-BE49-F238E27FC236}">
                <a16:creationId xmlns:a16="http://schemas.microsoft.com/office/drawing/2014/main" id="{CBA10496-1790-488D-B789-132642E1D1B4}"/>
              </a:ext>
            </a:extLst>
          </p:cNvPr>
          <p:cNvSpPr>
            <a:spLocks noGrp="1"/>
          </p:cNvSpPr>
          <p:nvPr>
            <p:ph type="title"/>
          </p:nvPr>
        </p:nvSpPr>
        <p:spPr>
          <a:xfrm>
            <a:off x="457200" y="692150"/>
            <a:ext cx="11260138" cy="547842"/>
          </a:xfrm>
        </p:spPr>
        <p:txBody>
          <a:bodyPr/>
          <a:lstStyle/>
          <a:p>
            <a:r>
              <a:rPr kumimoji="1" lang="ja-JP" altLang="en-US" dirty="0"/>
              <a:t>②プロダクトマネージャーに提案しよう</a:t>
            </a:r>
          </a:p>
        </p:txBody>
      </p:sp>
      <p:pic>
        <p:nvPicPr>
          <p:cNvPr id="28" name="グラフィックス 27" descr="ストップウォッチ 単色塗りつぶし">
            <a:extLst>
              <a:ext uri="{FF2B5EF4-FFF2-40B4-BE49-F238E27FC236}">
                <a16:creationId xmlns:a16="http://schemas.microsoft.com/office/drawing/2014/main" id="{99FE646F-AF70-4401-AECB-A865253798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62308" y="52492"/>
            <a:ext cx="892071" cy="892071"/>
          </a:xfrm>
          <a:prstGeom prst="rect">
            <a:avLst/>
          </a:prstGeom>
        </p:spPr>
      </p:pic>
      <p:sp>
        <p:nvSpPr>
          <p:cNvPr id="29" name="テキスト ボックス 28">
            <a:extLst>
              <a:ext uri="{FF2B5EF4-FFF2-40B4-BE49-F238E27FC236}">
                <a16:creationId xmlns:a16="http://schemas.microsoft.com/office/drawing/2014/main" id="{E9E3C925-533C-4B32-873E-3196F9CB951B}"/>
              </a:ext>
            </a:extLst>
          </p:cNvPr>
          <p:cNvSpPr txBox="1"/>
          <p:nvPr/>
        </p:nvSpPr>
        <p:spPr>
          <a:xfrm>
            <a:off x="10340871" y="313509"/>
            <a:ext cx="1851129" cy="461665"/>
          </a:xfrm>
          <a:prstGeom prst="rect">
            <a:avLst/>
          </a:prstGeom>
          <a:noFill/>
        </p:spPr>
        <p:txBody>
          <a:bodyPr wrap="square" lIns="0" rIns="0" rtlCol="0">
            <a:spAutoFit/>
          </a:bodyPr>
          <a:lstStyle/>
          <a:p>
            <a:pPr algn="ctr"/>
            <a:r>
              <a:rPr kumimoji="1" lang="en-US" altLang="ja-JP" sz="2400" dirty="0"/>
              <a:t>25 min</a:t>
            </a:r>
            <a:endParaRPr kumimoji="1" lang="ja-JP" altLang="en-US" sz="2400" dirty="0" err="1"/>
          </a:p>
        </p:txBody>
      </p:sp>
      <p:sp>
        <p:nvSpPr>
          <p:cNvPr id="30" name="テキスト ボックス 29">
            <a:extLst>
              <a:ext uri="{FF2B5EF4-FFF2-40B4-BE49-F238E27FC236}">
                <a16:creationId xmlns:a16="http://schemas.microsoft.com/office/drawing/2014/main" id="{1C3D58A1-2306-4CA4-874C-50F4AF0FDC02}"/>
              </a:ext>
            </a:extLst>
          </p:cNvPr>
          <p:cNvSpPr txBox="1"/>
          <p:nvPr/>
        </p:nvSpPr>
        <p:spPr>
          <a:xfrm>
            <a:off x="1659817" y="2699763"/>
            <a:ext cx="8854903" cy="1200329"/>
          </a:xfrm>
          <a:prstGeom prst="rect">
            <a:avLst/>
          </a:prstGeom>
          <a:noFill/>
        </p:spPr>
        <p:txBody>
          <a:bodyPr wrap="square" lIns="0" rIns="0" rtlCol="0">
            <a:spAutoFit/>
          </a:bodyPr>
          <a:lstStyle/>
          <a:p>
            <a:pPr algn="ctr"/>
            <a:r>
              <a:rPr kumimoji="1" lang="ja-JP" altLang="en-US" sz="7200" b="1" dirty="0"/>
              <a:t>質疑込みで一人</a:t>
            </a:r>
            <a:r>
              <a:rPr kumimoji="1" lang="en-US" altLang="ja-JP" sz="7200" b="1" dirty="0"/>
              <a:t> 5 </a:t>
            </a:r>
            <a:r>
              <a:rPr kumimoji="1" lang="ja-JP" altLang="en-US" sz="7200" b="1" dirty="0"/>
              <a:t>分</a:t>
            </a:r>
            <a:endParaRPr kumimoji="1" lang="en-US" altLang="ja-JP" sz="7200" b="1" dirty="0"/>
          </a:p>
        </p:txBody>
      </p:sp>
      <p:sp>
        <p:nvSpPr>
          <p:cNvPr id="3" name="テキスト ボックス 2">
            <a:extLst>
              <a:ext uri="{FF2B5EF4-FFF2-40B4-BE49-F238E27FC236}">
                <a16:creationId xmlns:a16="http://schemas.microsoft.com/office/drawing/2014/main" id="{EFCDBF33-C504-4424-BFCB-9B66CB07EF4F}"/>
              </a:ext>
            </a:extLst>
          </p:cNvPr>
          <p:cNvSpPr txBox="1"/>
          <p:nvPr/>
        </p:nvSpPr>
        <p:spPr>
          <a:xfrm>
            <a:off x="7406640" y="5670431"/>
            <a:ext cx="4140926" cy="369332"/>
          </a:xfrm>
          <a:prstGeom prst="rect">
            <a:avLst/>
          </a:prstGeom>
          <a:noFill/>
        </p:spPr>
        <p:txBody>
          <a:bodyPr wrap="square" lIns="0" rIns="0" rtlCol="0">
            <a:spAutoFit/>
          </a:bodyPr>
          <a:lstStyle/>
          <a:p>
            <a:pPr algn="r"/>
            <a:r>
              <a:rPr kumimoji="1" lang="ja-JP" altLang="en-US" dirty="0"/>
              <a:t>ファシリテーターが時間を計測します</a:t>
            </a:r>
          </a:p>
        </p:txBody>
      </p:sp>
    </p:spTree>
    <p:extLst>
      <p:ext uri="{BB962C8B-B14F-4D97-AF65-F5344CB8AC3E}">
        <p14:creationId xmlns:p14="http://schemas.microsoft.com/office/powerpoint/2010/main" val="25466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p:txBody>
          <a:bodyPr/>
          <a:lstStyle/>
          <a:p>
            <a:r>
              <a:rPr lang="ja-JP" altLang="en-US" b="1" dirty="0"/>
              <a:t>理解編の流れ</a:t>
            </a:r>
          </a:p>
        </p:txBody>
      </p:sp>
      <p:sp>
        <p:nvSpPr>
          <p:cNvPr id="2" name="コンテンツ プレースホルダー 1">
            <a:extLst>
              <a:ext uri="{FF2B5EF4-FFF2-40B4-BE49-F238E27FC236}">
                <a16:creationId xmlns:a16="http://schemas.microsoft.com/office/drawing/2014/main" id="{D86B8726-7CD4-4A0E-81A3-7D4FCB98C337}"/>
              </a:ext>
            </a:extLst>
          </p:cNvPr>
          <p:cNvSpPr>
            <a:spLocks noGrp="1"/>
          </p:cNvSpPr>
          <p:nvPr>
            <p:ph idx="1"/>
          </p:nvPr>
        </p:nvSpPr>
        <p:spPr>
          <a:xfrm>
            <a:off x="609600" y="1090225"/>
            <a:ext cx="9683931" cy="1728165"/>
          </a:xfrm>
        </p:spPr>
        <p:txBody>
          <a:bodyPr/>
          <a:lstStyle/>
          <a:p>
            <a:pPr marL="514350" indent="-514350">
              <a:buAutoNum type="arabicPeriod"/>
            </a:pPr>
            <a:r>
              <a:rPr lang="ja-JP" altLang="en-US" b="1" dirty="0">
                <a:solidFill>
                  <a:srgbClr val="FF9900"/>
                </a:solidFill>
              </a:rPr>
              <a:t>機械学習の成長サイクルを理解する</a:t>
            </a:r>
            <a:endParaRPr lang="en-US" altLang="ja-JP" b="1" dirty="0">
              <a:solidFill>
                <a:srgbClr val="FF9900"/>
              </a:solidFill>
            </a:endParaRPr>
          </a:p>
          <a:p>
            <a:pPr marL="514350" indent="-514350">
              <a:buAutoNum type="arabicPeriod"/>
            </a:pPr>
            <a:r>
              <a:rPr lang="ja-JP" altLang="en-US" dirty="0">
                <a:solidFill>
                  <a:schemeClr val="bg1">
                    <a:lumMod val="85000"/>
                  </a:schemeClr>
                </a:solidFill>
              </a:rPr>
              <a:t>プロダクトの課題と事例の共有</a:t>
            </a:r>
            <a:endParaRPr lang="en-US" altLang="ja-JP" dirty="0">
              <a:solidFill>
                <a:schemeClr val="bg1">
                  <a:lumMod val="85000"/>
                </a:schemeClr>
              </a:solidFill>
            </a:endParaRPr>
          </a:p>
          <a:p>
            <a:pPr marL="514350" indent="-514350">
              <a:buAutoNum type="arabicPeriod"/>
            </a:pPr>
            <a:r>
              <a:rPr lang="ja-JP" altLang="en-US" dirty="0">
                <a:solidFill>
                  <a:schemeClr val="bg1">
                    <a:lumMod val="85000"/>
                  </a:schemeClr>
                </a:solidFill>
              </a:rPr>
              <a:t>自社版のビジネスモデルキャンバスの作成</a:t>
            </a: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5</a:t>
            </a:fld>
            <a:endParaRPr lang="en-US"/>
          </a:p>
        </p:txBody>
      </p:sp>
      <p:sp>
        <p:nvSpPr>
          <p:cNvPr id="3" name="四角形: 角を丸くする 2">
            <a:extLst>
              <a:ext uri="{FF2B5EF4-FFF2-40B4-BE49-F238E27FC236}">
                <a16:creationId xmlns:a16="http://schemas.microsoft.com/office/drawing/2014/main" id="{69C0EA98-0A1A-4E57-BBE2-27ABCD7DF345}"/>
              </a:ext>
            </a:extLst>
          </p:cNvPr>
          <p:cNvSpPr/>
          <p:nvPr/>
        </p:nvSpPr>
        <p:spPr>
          <a:xfrm>
            <a:off x="10293531" y="944563"/>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tx1"/>
                </a:solidFill>
              </a:rPr>
              <a:t>30 min</a:t>
            </a:r>
            <a:endParaRPr kumimoji="1" lang="ja-JP" altLang="en-US" sz="2400" dirty="0" err="1">
              <a:solidFill>
                <a:schemeClr val="tx1"/>
              </a:solidFill>
            </a:endParaRPr>
          </a:p>
        </p:txBody>
      </p:sp>
      <p:sp>
        <p:nvSpPr>
          <p:cNvPr id="6" name="四角形: 角を丸くする 5">
            <a:extLst>
              <a:ext uri="{FF2B5EF4-FFF2-40B4-BE49-F238E27FC236}">
                <a16:creationId xmlns:a16="http://schemas.microsoft.com/office/drawing/2014/main" id="{5EFCA57F-9F18-4A45-A17C-F2D42B33B92C}"/>
              </a:ext>
            </a:extLst>
          </p:cNvPr>
          <p:cNvSpPr/>
          <p:nvPr/>
        </p:nvSpPr>
        <p:spPr>
          <a:xfrm>
            <a:off x="10293531" y="1586613"/>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85000"/>
                  </a:schemeClr>
                </a:solidFill>
              </a:rPr>
              <a:t>20 min</a:t>
            </a:r>
            <a:endParaRPr kumimoji="1" lang="ja-JP" altLang="en-US" sz="2400" dirty="0" err="1">
              <a:solidFill>
                <a:schemeClr val="bg1">
                  <a:lumMod val="85000"/>
                </a:schemeClr>
              </a:solidFill>
            </a:endParaRPr>
          </a:p>
        </p:txBody>
      </p:sp>
      <p:sp>
        <p:nvSpPr>
          <p:cNvPr id="8" name="四角形: 角を丸くする 7">
            <a:extLst>
              <a:ext uri="{FF2B5EF4-FFF2-40B4-BE49-F238E27FC236}">
                <a16:creationId xmlns:a16="http://schemas.microsoft.com/office/drawing/2014/main" id="{0461A4C2-9A69-480B-B09A-68C60B6A4EBD}"/>
              </a:ext>
            </a:extLst>
          </p:cNvPr>
          <p:cNvSpPr/>
          <p:nvPr/>
        </p:nvSpPr>
        <p:spPr>
          <a:xfrm>
            <a:off x="10293531" y="2228663"/>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a:solidFill>
                  <a:schemeClr val="bg1">
                    <a:lumMod val="85000"/>
                  </a:schemeClr>
                </a:solidFill>
              </a:rPr>
              <a:t>70 min</a:t>
            </a:r>
            <a:endParaRPr kumimoji="1" lang="ja-JP" altLang="en-US" sz="2400" dirty="0" err="1">
              <a:solidFill>
                <a:schemeClr val="bg1">
                  <a:lumMod val="85000"/>
                </a:schemeClr>
              </a:solidFill>
            </a:endParaRPr>
          </a:p>
        </p:txBody>
      </p:sp>
    </p:spTree>
    <p:extLst>
      <p:ext uri="{BB962C8B-B14F-4D97-AF65-F5344CB8AC3E}">
        <p14:creationId xmlns:p14="http://schemas.microsoft.com/office/powerpoint/2010/main" val="248078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B590B8-9BB2-4B70-98C5-BEF89CBAD119}"/>
              </a:ext>
            </a:extLst>
          </p:cNvPr>
          <p:cNvSpPr>
            <a:spLocks noGrp="1"/>
          </p:cNvSpPr>
          <p:nvPr>
            <p:ph type="title"/>
          </p:nvPr>
        </p:nvSpPr>
        <p:spPr/>
        <p:txBody>
          <a:bodyPr/>
          <a:lstStyle/>
          <a:p>
            <a:r>
              <a:rPr kumimoji="1" lang="en-US" altLang="ja-JP" b="1" dirty="0"/>
              <a:t>Break Time : 10min</a:t>
            </a:r>
            <a:endParaRPr kumimoji="1" lang="ja-JP" altLang="en-US" b="1" dirty="0"/>
          </a:p>
        </p:txBody>
      </p:sp>
      <p:sp>
        <p:nvSpPr>
          <p:cNvPr id="3" name="コンテンツ プレースホルダー 2">
            <a:extLst>
              <a:ext uri="{FF2B5EF4-FFF2-40B4-BE49-F238E27FC236}">
                <a16:creationId xmlns:a16="http://schemas.microsoft.com/office/drawing/2014/main" id="{EB5DE629-A5EC-425F-9748-2FBBEF86738E}"/>
              </a:ext>
            </a:extLst>
          </p:cNvPr>
          <p:cNvSpPr>
            <a:spLocks noGrp="1"/>
          </p:cNvSpPr>
          <p:nvPr>
            <p:ph idx="1"/>
          </p:nvPr>
        </p:nvSpPr>
        <p:spPr>
          <a:xfrm>
            <a:off x="609600" y="2626370"/>
            <a:ext cx="10972800" cy="2003625"/>
          </a:xfrm>
        </p:spPr>
        <p:txBody>
          <a:bodyPr/>
          <a:lstStyle/>
          <a:p>
            <a:pPr algn="ctr"/>
            <a:r>
              <a:rPr kumimoji="1" lang="ja-JP" altLang="en-US" sz="13800" dirty="0"/>
              <a:t>☕</a:t>
            </a:r>
          </a:p>
        </p:txBody>
      </p:sp>
      <p:sp>
        <p:nvSpPr>
          <p:cNvPr id="4" name="スライド番号プレースホルダー 3">
            <a:extLst>
              <a:ext uri="{FF2B5EF4-FFF2-40B4-BE49-F238E27FC236}">
                <a16:creationId xmlns:a16="http://schemas.microsoft.com/office/drawing/2014/main" id="{BB916920-1394-4DBE-84E2-5943A9EA2BBC}"/>
              </a:ext>
            </a:extLst>
          </p:cNvPr>
          <p:cNvSpPr>
            <a:spLocks noGrp="1"/>
          </p:cNvSpPr>
          <p:nvPr>
            <p:ph type="sldNum" sz="quarter" idx="12"/>
          </p:nvPr>
        </p:nvSpPr>
        <p:spPr/>
        <p:txBody>
          <a:bodyPr/>
          <a:lstStyle/>
          <a:p>
            <a:fld id="{EB4B8DE2-A4E8-46E4-8BBF-D75455EFF32C}" type="slidenum">
              <a:rPr lang="en-US" smtClean="0"/>
              <a:pPr/>
              <a:t>50</a:t>
            </a:fld>
            <a:endParaRPr lang="en-US"/>
          </a:p>
        </p:txBody>
      </p:sp>
    </p:spTree>
    <p:extLst>
      <p:ext uri="{BB962C8B-B14F-4D97-AF65-F5344CB8AC3E}">
        <p14:creationId xmlns:p14="http://schemas.microsoft.com/office/powerpoint/2010/main" val="4111533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558C1A-6721-47DA-8B0F-C77D09187012}"/>
              </a:ext>
            </a:extLst>
          </p:cNvPr>
          <p:cNvSpPr>
            <a:spLocks noGrp="1"/>
          </p:cNvSpPr>
          <p:nvPr>
            <p:ph type="title"/>
          </p:nvPr>
        </p:nvSpPr>
        <p:spPr/>
        <p:txBody>
          <a:bodyPr/>
          <a:lstStyle/>
          <a:p>
            <a:r>
              <a:rPr lang="ja-JP" altLang="en-US" dirty="0">
                <a:latin typeface="メイリオ" panose="020B0604030504040204" pitchFamily="50" charset="-128"/>
                <a:ea typeface="メイリオ" panose="020B0604030504040204" pitchFamily="50" charset="-128"/>
              </a:rPr>
              <a:t>自社版のビジネスモデルキャンバス作成の手順</a:t>
            </a:r>
            <a:endParaRPr kumimoji="1" lang="ja-JP" altLang="en-US" b="0" dirty="0">
              <a:latin typeface="メイリオ" panose="020B0604030504040204" pitchFamily="50" charset="-128"/>
              <a:ea typeface="メイリオ" panose="020B0604030504040204" pitchFamily="50" charset="-128"/>
            </a:endParaRPr>
          </a:p>
        </p:txBody>
      </p:sp>
      <p:sp>
        <p:nvSpPr>
          <p:cNvPr id="41" name="スライド番号プレースホルダー 3">
            <a:extLst>
              <a:ext uri="{FF2B5EF4-FFF2-40B4-BE49-F238E27FC236}">
                <a16:creationId xmlns:a16="http://schemas.microsoft.com/office/drawing/2014/main" id="{30E42760-57C4-436B-8E14-B8612ED578A5}"/>
              </a:ext>
            </a:extLst>
          </p:cNvPr>
          <p:cNvSpPr txBox="1">
            <a:spLocks/>
          </p:cNvSpPr>
          <p:nvPr/>
        </p:nvSpPr>
        <p:spPr>
          <a:xfrm>
            <a:off x="9448800" y="6289675"/>
            <a:ext cx="2349190" cy="365125"/>
          </a:xfrm>
          <a:prstGeom prst="rect">
            <a:avLst/>
          </a:prstGeom>
        </p:spPr>
        <p:txBody>
          <a:bodyPr vert="horz" lIns="91440" tIns="45720" rIns="91440" bIns="45720" rtlCol="0" anchor="ctr"/>
          <a:lstStyle>
            <a:defPPr rtl="0">
              <a:defRPr lang="ja-jp"/>
            </a:defPPr>
            <a:lvl1pPr marL="0" algn="r" defTabSz="914400" rtl="0" eaLnBrk="1" latinLnBrk="0" hangingPunct="1">
              <a:defRPr sz="900" b="0" i="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latin typeface="Amazon Ember" panose="020B0603020204020204" pitchFamily="34" charset="0"/>
                <a:ea typeface="メイリオ" panose="020B0604030504040204" pitchFamily="50" charset="-128"/>
              </a:rPr>
              <a:pPr/>
              <a:t>51</a:t>
            </a:fld>
            <a:endParaRPr lang="en-US">
              <a:latin typeface="Amazon Ember" panose="020B0603020204020204" pitchFamily="34" charset="0"/>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76BDC5F0-62E0-43D1-9972-FA5CEE40B174}"/>
              </a:ext>
            </a:extLst>
          </p:cNvPr>
          <p:cNvSpPr/>
          <p:nvPr/>
        </p:nvSpPr>
        <p:spPr>
          <a:xfrm>
            <a:off x="592184" y="1419489"/>
            <a:ext cx="5617032" cy="1180019"/>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r>
              <a:rPr kumimoji="1" lang="ja-JP" altLang="en-US" sz="2400" b="1" dirty="0">
                <a:solidFill>
                  <a:schemeClr val="tx1"/>
                </a:solidFill>
                <a:latin typeface="メイリオ" panose="020B0604030504040204" pitchFamily="50" charset="-128"/>
                <a:ea typeface="メイリオ" panose="020B0604030504040204" pitchFamily="50" charset="-128"/>
              </a:rPr>
              <a:t>①成長サイクル実現の草案を作る</a:t>
            </a:r>
          </a:p>
        </p:txBody>
      </p:sp>
      <p:sp>
        <p:nvSpPr>
          <p:cNvPr id="20" name="四角形: 角を丸くする 19">
            <a:extLst>
              <a:ext uri="{FF2B5EF4-FFF2-40B4-BE49-F238E27FC236}">
                <a16:creationId xmlns:a16="http://schemas.microsoft.com/office/drawing/2014/main" id="{742EBF6E-A137-4B7D-89B9-E017D3950011}"/>
              </a:ext>
            </a:extLst>
          </p:cNvPr>
          <p:cNvSpPr/>
          <p:nvPr/>
        </p:nvSpPr>
        <p:spPr>
          <a:xfrm>
            <a:off x="1345475" y="4189690"/>
            <a:ext cx="9705702" cy="914593"/>
          </a:xfrm>
          <a:prstGeom prst="roundRect">
            <a:avLst/>
          </a:prstGeom>
          <a:solidFill>
            <a:srgbClr val="FFFFCC"/>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400" b="1" dirty="0">
                <a:solidFill>
                  <a:schemeClr val="tx1"/>
                </a:solidFill>
                <a:latin typeface="メイリオ" panose="020B0604030504040204" pitchFamily="50" charset="-128"/>
                <a:ea typeface="メイリオ" panose="020B0604030504040204" pitchFamily="50" charset="-128"/>
              </a:rPr>
              <a:t>③評価結果の共有</a:t>
            </a:r>
          </a:p>
        </p:txBody>
      </p:sp>
      <p:sp>
        <p:nvSpPr>
          <p:cNvPr id="21" name="四角形: 角を丸くする 20">
            <a:extLst>
              <a:ext uri="{FF2B5EF4-FFF2-40B4-BE49-F238E27FC236}">
                <a16:creationId xmlns:a16="http://schemas.microsoft.com/office/drawing/2014/main" id="{D5818707-D046-45D5-8401-FB516785A8D3}"/>
              </a:ext>
            </a:extLst>
          </p:cNvPr>
          <p:cNvSpPr/>
          <p:nvPr/>
        </p:nvSpPr>
        <p:spPr>
          <a:xfrm>
            <a:off x="1345475" y="5280870"/>
            <a:ext cx="9705702" cy="777770"/>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400" b="1" dirty="0">
                <a:solidFill>
                  <a:schemeClr val="tx1"/>
                </a:solidFill>
                <a:latin typeface="メイリオ" panose="020B0604030504040204" pitchFamily="50" charset="-128"/>
                <a:ea typeface="メイリオ" panose="020B0604030504040204" pitchFamily="50" charset="-128"/>
              </a:rPr>
              <a:t>④ビジネスモデルキャンバスで最善案を検討</a:t>
            </a:r>
            <a:endParaRPr kumimoji="1" lang="en-US" altLang="ja-JP" sz="2400" b="1" dirty="0">
              <a:solidFill>
                <a:schemeClr val="tx1"/>
              </a:solidFill>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BD286E89-604E-40F7-A8A5-EA47E0DC75F8}"/>
              </a:ext>
            </a:extLst>
          </p:cNvPr>
          <p:cNvSpPr txBox="1"/>
          <p:nvPr/>
        </p:nvSpPr>
        <p:spPr>
          <a:xfrm>
            <a:off x="609599" y="2068836"/>
            <a:ext cx="5338357" cy="369332"/>
          </a:xfrm>
          <a:prstGeom prst="rect">
            <a:avLst/>
          </a:prstGeom>
          <a:noFill/>
        </p:spPr>
        <p:txBody>
          <a:bodyPr wrap="square" lIns="0" rIns="0" rtlCol="0">
            <a:spAutoFit/>
          </a:bodyPr>
          <a:lstStyle/>
          <a:p>
            <a:pPr algn="ctr"/>
            <a:r>
              <a:rPr kumimoji="1" lang="ja-JP" altLang="en-US" dirty="0">
                <a:latin typeface="メイリオ" panose="020B0604030504040204" pitchFamily="50" charset="-128"/>
                <a:ea typeface="メイリオ" panose="020B0604030504040204" pitchFamily="50" charset="-128"/>
              </a:rPr>
              <a:t>プロダクトマネージャー以外の方の個人ワーク</a:t>
            </a:r>
          </a:p>
        </p:txBody>
      </p:sp>
      <p:sp>
        <p:nvSpPr>
          <p:cNvPr id="27" name="テキスト ボックス 26">
            <a:extLst>
              <a:ext uri="{FF2B5EF4-FFF2-40B4-BE49-F238E27FC236}">
                <a16:creationId xmlns:a16="http://schemas.microsoft.com/office/drawing/2014/main" id="{FDF2BF41-9AA7-4643-B299-1E486C4E2DA6}"/>
              </a:ext>
            </a:extLst>
          </p:cNvPr>
          <p:cNvSpPr txBox="1"/>
          <p:nvPr/>
        </p:nvSpPr>
        <p:spPr>
          <a:xfrm>
            <a:off x="8584474" y="5489508"/>
            <a:ext cx="1271452" cy="369332"/>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グループ</a:t>
            </a:r>
          </a:p>
        </p:txBody>
      </p:sp>
      <p:sp>
        <p:nvSpPr>
          <p:cNvPr id="37" name="テキスト ボックス 36">
            <a:extLst>
              <a:ext uri="{FF2B5EF4-FFF2-40B4-BE49-F238E27FC236}">
                <a16:creationId xmlns:a16="http://schemas.microsoft.com/office/drawing/2014/main" id="{57EED084-CBC4-4317-BDB8-34C46A367145}"/>
              </a:ext>
            </a:extLst>
          </p:cNvPr>
          <p:cNvSpPr txBox="1"/>
          <p:nvPr/>
        </p:nvSpPr>
        <p:spPr>
          <a:xfrm>
            <a:off x="8584474" y="4458453"/>
            <a:ext cx="1271452" cy="369332"/>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グループ</a:t>
            </a:r>
          </a:p>
        </p:txBody>
      </p:sp>
      <p:sp>
        <p:nvSpPr>
          <p:cNvPr id="39" name="テキスト ボックス 38">
            <a:extLst>
              <a:ext uri="{FF2B5EF4-FFF2-40B4-BE49-F238E27FC236}">
                <a16:creationId xmlns:a16="http://schemas.microsoft.com/office/drawing/2014/main" id="{9DC9067A-DBFB-4F5B-B97F-150D06F49BFB}"/>
              </a:ext>
            </a:extLst>
          </p:cNvPr>
          <p:cNvSpPr txBox="1"/>
          <p:nvPr/>
        </p:nvSpPr>
        <p:spPr>
          <a:xfrm>
            <a:off x="10867057" y="1487790"/>
            <a:ext cx="1271452" cy="369332"/>
          </a:xfrm>
          <a:prstGeom prst="rect">
            <a:avLst/>
          </a:prstGeom>
          <a:noFill/>
        </p:spPr>
        <p:txBody>
          <a:bodyPr wrap="square" lIns="0" rIns="0" rtlCol="0">
            <a:spAutoFit/>
          </a:bodyPr>
          <a:lstStyle/>
          <a:p>
            <a:pPr algn="ctr"/>
            <a:r>
              <a:rPr kumimoji="1" lang="en-US" altLang="ja-JP" b="1" dirty="0"/>
              <a:t>10 min</a:t>
            </a:r>
            <a:endParaRPr kumimoji="1" lang="ja-JP" altLang="en-US" b="1" dirty="0" err="1"/>
          </a:p>
        </p:txBody>
      </p:sp>
      <p:sp>
        <p:nvSpPr>
          <p:cNvPr id="42" name="テキスト ボックス 41">
            <a:extLst>
              <a:ext uri="{FF2B5EF4-FFF2-40B4-BE49-F238E27FC236}">
                <a16:creationId xmlns:a16="http://schemas.microsoft.com/office/drawing/2014/main" id="{92B431B5-2F8C-4B19-AE52-326DB84D689A}"/>
              </a:ext>
            </a:extLst>
          </p:cNvPr>
          <p:cNvSpPr txBox="1"/>
          <p:nvPr/>
        </p:nvSpPr>
        <p:spPr>
          <a:xfrm>
            <a:off x="9779725" y="4494957"/>
            <a:ext cx="1271452" cy="369332"/>
          </a:xfrm>
          <a:prstGeom prst="rect">
            <a:avLst/>
          </a:prstGeom>
          <a:noFill/>
        </p:spPr>
        <p:txBody>
          <a:bodyPr wrap="square" lIns="0" rIns="0" rtlCol="0">
            <a:spAutoFit/>
          </a:bodyPr>
          <a:lstStyle/>
          <a:p>
            <a:pPr algn="ctr"/>
            <a:r>
              <a:rPr kumimoji="1" lang="en-US" altLang="ja-JP" b="1" dirty="0"/>
              <a:t>15 min</a:t>
            </a:r>
            <a:endParaRPr kumimoji="1" lang="ja-JP" altLang="en-US" b="1" dirty="0" err="1"/>
          </a:p>
        </p:txBody>
      </p:sp>
      <p:sp>
        <p:nvSpPr>
          <p:cNvPr id="43" name="テキスト ボックス 42">
            <a:extLst>
              <a:ext uri="{FF2B5EF4-FFF2-40B4-BE49-F238E27FC236}">
                <a16:creationId xmlns:a16="http://schemas.microsoft.com/office/drawing/2014/main" id="{ECBCE6CD-5A25-4E9C-BFCF-F918C66645A3}"/>
              </a:ext>
            </a:extLst>
          </p:cNvPr>
          <p:cNvSpPr txBox="1"/>
          <p:nvPr/>
        </p:nvSpPr>
        <p:spPr>
          <a:xfrm>
            <a:off x="9779725" y="5484326"/>
            <a:ext cx="1271452" cy="369332"/>
          </a:xfrm>
          <a:prstGeom prst="rect">
            <a:avLst/>
          </a:prstGeom>
          <a:noFill/>
        </p:spPr>
        <p:txBody>
          <a:bodyPr wrap="square" lIns="0" rIns="0" rtlCol="0">
            <a:spAutoFit/>
          </a:bodyPr>
          <a:lstStyle/>
          <a:p>
            <a:pPr algn="ctr"/>
            <a:r>
              <a:rPr kumimoji="1" lang="en-US" altLang="ja-JP" b="1" dirty="0"/>
              <a:t>30 min</a:t>
            </a:r>
            <a:endParaRPr kumimoji="1" lang="ja-JP" altLang="en-US" b="1" dirty="0" err="1"/>
          </a:p>
        </p:txBody>
      </p:sp>
      <p:sp>
        <p:nvSpPr>
          <p:cNvPr id="44" name="四角形: 角を丸くする 43">
            <a:extLst>
              <a:ext uri="{FF2B5EF4-FFF2-40B4-BE49-F238E27FC236}">
                <a16:creationId xmlns:a16="http://schemas.microsoft.com/office/drawing/2014/main" id="{F8968DF5-CAE1-438F-9866-30E14CB68B1C}"/>
              </a:ext>
            </a:extLst>
          </p:cNvPr>
          <p:cNvSpPr/>
          <p:nvPr/>
        </p:nvSpPr>
        <p:spPr>
          <a:xfrm>
            <a:off x="1345474" y="3120433"/>
            <a:ext cx="9705703" cy="881828"/>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400" b="1" dirty="0">
                <a:solidFill>
                  <a:schemeClr val="tx1"/>
                </a:solidFill>
                <a:latin typeface="メイリオ" panose="020B0604030504040204" pitchFamily="50" charset="-128"/>
                <a:ea typeface="メイリオ" panose="020B0604030504040204" pitchFamily="50" charset="-128"/>
              </a:rPr>
              <a:t>②プロダクトマネージャーへの提案</a:t>
            </a:r>
          </a:p>
        </p:txBody>
      </p:sp>
      <p:sp>
        <p:nvSpPr>
          <p:cNvPr id="45" name="テキスト ボックス 44">
            <a:extLst>
              <a:ext uri="{FF2B5EF4-FFF2-40B4-BE49-F238E27FC236}">
                <a16:creationId xmlns:a16="http://schemas.microsoft.com/office/drawing/2014/main" id="{3DC7879A-5185-43CA-8C36-A9A002B1827A}"/>
              </a:ext>
            </a:extLst>
          </p:cNvPr>
          <p:cNvSpPr txBox="1"/>
          <p:nvPr/>
        </p:nvSpPr>
        <p:spPr>
          <a:xfrm>
            <a:off x="8584474" y="3400446"/>
            <a:ext cx="1271452" cy="369332"/>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グループ</a:t>
            </a:r>
          </a:p>
        </p:txBody>
      </p:sp>
      <p:sp>
        <p:nvSpPr>
          <p:cNvPr id="46" name="テキスト ボックス 45">
            <a:extLst>
              <a:ext uri="{FF2B5EF4-FFF2-40B4-BE49-F238E27FC236}">
                <a16:creationId xmlns:a16="http://schemas.microsoft.com/office/drawing/2014/main" id="{FCA2F265-FE5D-42CB-BACE-860281806CB4}"/>
              </a:ext>
            </a:extLst>
          </p:cNvPr>
          <p:cNvSpPr txBox="1"/>
          <p:nvPr/>
        </p:nvSpPr>
        <p:spPr>
          <a:xfrm>
            <a:off x="9779725" y="3400447"/>
            <a:ext cx="1271452" cy="369332"/>
          </a:xfrm>
          <a:prstGeom prst="rect">
            <a:avLst/>
          </a:prstGeom>
          <a:noFill/>
        </p:spPr>
        <p:txBody>
          <a:bodyPr wrap="square" lIns="0" rIns="0" rtlCol="0">
            <a:spAutoFit/>
          </a:bodyPr>
          <a:lstStyle/>
          <a:p>
            <a:pPr algn="ctr"/>
            <a:r>
              <a:rPr kumimoji="1" lang="en-US" altLang="ja-JP" b="1" dirty="0"/>
              <a:t>25 min</a:t>
            </a:r>
            <a:endParaRPr kumimoji="1" lang="ja-JP" altLang="en-US" b="1" dirty="0" err="1"/>
          </a:p>
        </p:txBody>
      </p:sp>
      <p:sp>
        <p:nvSpPr>
          <p:cNvPr id="47" name="四角形: 角を丸くする 46">
            <a:extLst>
              <a:ext uri="{FF2B5EF4-FFF2-40B4-BE49-F238E27FC236}">
                <a16:creationId xmlns:a16="http://schemas.microsoft.com/office/drawing/2014/main" id="{F285232A-744E-4DE4-8DFE-547EA953342B}"/>
              </a:ext>
            </a:extLst>
          </p:cNvPr>
          <p:cNvSpPr/>
          <p:nvPr/>
        </p:nvSpPr>
        <p:spPr>
          <a:xfrm>
            <a:off x="6448697" y="1413062"/>
            <a:ext cx="5617032" cy="1180019"/>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r>
              <a:rPr kumimoji="1" lang="ja-JP" altLang="en-US" sz="2400" b="1" dirty="0">
                <a:solidFill>
                  <a:schemeClr val="tx1"/>
                </a:solidFill>
                <a:latin typeface="メイリオ" panose="020B0604030504040204" pitchFamily="50" charset="-128"/>
                <a:ea typeface="メイリオ" panose="020B0604030504040204" pitchFamily="50" charset="-128"/>
              </a:rPr>
              <a:t>①</a:t>
            </a:r>
            <a:r>
              <a:rPr kumimoji="1" lang="en-US" altLang="ja-JP" sz="2400" b="1" dirty="0">
                <a:solidFill>
                  <a:schemeClr val="tx1"/>
                </a:solidFill>
                <a:latin typeface="メイリオ" panose="020B0604030504040204" pitchFamily="50" charset="-128"/>
                <a:ea typeface="メイリオ" panose="020B0604030504040204" pitchFamily="50" charset="-128"/>
              </a:rPr>
              <a:t>’ </a:t>
            </a:r>
            <a:r>
              <a:rPr kumimoji="1" lang="ja-JP" altLang="en-US" sz="2400" b="1" dirty="0">
                <a:solidFill>
                  <a:schemeClr val="tx1"/>
                </a:solidFill>
                <a:latin typeface="メイリオ" panose="020B0604030504040204" pitchFamily="50" charset="-128"/>
                <a:ea typeface="メイリオ" panose="020B0604030504040204" pitchFamily="50" charset="-128"/>
              </a:rPr>
              <a:t>提案の評価観点を作る</a:t>
            </a:r>
          </a:p>
        </p:txBody>
      </p:sp>
      <p:sp>
        <p:nvSpPr>
          <p:cNvPr id="48" name="テキスト ボックス 47">
            <a:extLst>
              <a:ext uri="{FF2B5EF4-FFF2-40B4-BE49-F238E27FC236}">
                <a16:creationId xmlns:a16="http://schemas.microsoft.com/office/drawing/2014/main" id="{8F87255D-01A4-464B-96AE-004A2D232892}"/>
              </a:ext>
            </a:extLst>
          </p:cNvPr>
          <p:cNvSpPr txBox="1"/>
          <p:nvPr/>
        </p:nvSpPr>
        <p:spPr>
          <a:xfrm>
            <a:off x="6459633" y="2068836"/>
            <a:ext cx="5338357" cy="369332"/>
          </a:xfrm>
          <a:prstGeom prst="rect">
            <a:avLst/>
          </a:prstGeom>
          <a:noFill/>
        </p:spPr>
        <p:txBody>
          <a:bodyPr wrap="square" lIns="0" rIns="0" rtlCol="0">
            <a:spAutoFit/>
          </a:bodyPr>
          <a:lstStyle/>
          <a:p>
            <a:pPr algn="ctr"/>
            <a:r>
              <a:rPr kumimoji="1" lang="ja-JP" altLang="en-US" dirty="0">
                <a:latin typeface="メイリオ" panose="020B0604030504040204" pitchFamily="50" charset="-128"/>
                <a:ea typeface="メイリオ" panose="020B0604030504040204" pitchFamily="50" charset="-128"/>
              </a:rPr>
              <a:t>プロダクトマネージャーの個人ワーク</a:t>
            </a:r>
          </a:p>
        </p:txBody>
      </p:sp>
      <p:sp>
        <p:nvSpPr>
          <p:cNvPr id="49" name="テキスト ボックス 48">
            <a:extLst>
              <a:ext uri="{FF2B5EF4-FFF2-40B4-BE49-F238E27FC236}">
                <a16:creationId xmlns:a16="http://schemas.microsoft.com/office/drawing/2014/main" id="{EFD31CBD-B12E-46F4-8062-0A69B26550F9}"/>
              </a:ext>
            </a:extLst>
          </p:cNvPr>
          <p:cNvSpPr txBox="1"/>
          <p:nvPr/>
        </p:nvSpPr>
        <p:spPr>
          <a:xfrm>
            <a:off x="5095761" y="1487790"/>
            <a:ext cx="1271452" cy="369332"/>
          </a:xfrm>
          <a:prstGeom prst="rect">
            <a:avLst/>
          </a:prstGeom>
          <a:noFill/>
        </p:spPr>
        <p:txBody>
          <a:bodyPr wrap="square" lIns="0" rIns="0" rtlCol="0">
            <a:spAutoFit/>
          </a:bodyPr>
          <a:lstStyle/>
          <a:p>
            <a:pPr algn="ctr"/>
            <a:r>
              <a:rPr kumimoji="1" lang="en-US" altLang="ja-JP" b="1" dirty="0"/>
              <a:t>10 min</a:t>
            </a:r>
            <a:endParaRPr kumimoji="1" lang="ja-JP" altLang="en-US" b="1" dirty="0" err="1"/>
          </a:p>
        </p:txBody>
      </p:sp>
    </p:spTree>
    <p:extLst>
      <p:ext uri="{BB962C8B-B14F-4D97-AF65-F5344CB8AC3E}">
        <p14:creationId xmlns:p14="http://schemas.microsoft.com/office/powerpoint/2010/main" val="1363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491321-AB8B-4DAB-A9C1-8D117296082C}"/>
              </a:ext>
            </a:extLst>
          </p:cNvPr>
          <p:cNvSpPr>
            <a:spLocks noGrp="1"/>
          </p:cNvSpPr>
          <p:nvPr>
            <p:ph type="title"/>
          </p:nvPr>
        </p:nvSpPr>
        <p:spPr/>
        <p:txBody>
          <a:bodyPr/>
          <a:lstStyle/>
          <a:p>
            <a:r>
              <a:rPr kumimoji="1" lang="ja-JP" altLang="en-US" dirty="0"/>
              <a:t>評価結果の共有</a:t>
            </a:r>
          </a:p>
        </p:txBody>
      </p:sp>
      <p:sp>
        <p:nvSpPr>
          <p:cNvPr id="3" name="コンテンツ プレースホルダー 2">
            <a:extLst>
              <a:ext uri="{FF2B5EF4-FFF2-40B4-BE49-F238E27FC236}">
                <a16:creationId xmlns:a16="http://schemas.microsoft.com/office/drawing/2014/main" id="{02D73049-6266-4326-81D2-5A7F8219F9E2}"/>
              </a:ext>
            </a:extLst>
          </p:cNvPr>
          <p:cNvSpPr>
            <a:spLocks noGrp="1"/>
          </p:cNvSpPr>
          <p:nvPr>
            <p:ph idx="1"/>
          </p:nvPr>
        </p:nvSpPr>
        <p:spPr>
          <a:xfrm>
            <a:off x="609600" y="1090225"/>
            <a:ext cx="10972800" cy="490904"/>
          </a:xfrm>
        </p:spPr>
        <p:txBody>
          <a:bodyPr/>
          <a:lstStyle/>
          <a:p>
            <a:r>
              <a:rPr kumimoji="1" lang="ja-JP" altLang="en-US" dirty="0"/>
              <a:t>プロダクトマネージャーは評価結果を共有してください。</a:t>
            </a:r>
          </a:p>
        </p:txBody>
      </p:sp>
      <p:sp>
        <p:nvSpPr>
          <p:cNvPr id="4" name="スライド番号プレースホルダー 3">
            <a:extLst>
              <a:ext uri="{FF2B5EF4-FFF2-40B4-BE49-F238E27FC236}">
                <a16:creationId xmlns:a16="http://schemas.microsoft.com/office/drawing/2014/main" id="{29B188C3-1FBE-468F-96EA-EE60F82C112D}"/>
              </a:ext>
            </a:extLst>
          </p:cNvPr>
          <p:cNvSpPr>
            <a:spLocks noGrp="1"/>
          </p:cNvSpPr>
          <p:nvPr>
            <p:ph type="sldNum" sz="quarter" idx="12"/>
          </p:nvPr>
        </p:nvSpPr>
        <p:spPr/>
        <p:txBody>
          <a:bodyPr/>
          <a:lstStyle/>
          <a:p>
            <a:fld id="{EB4B8DE2-A4E8-46E4-8BBF-D75455EFF32C}" type="slidenum">
              <a:rPr lang="en-US" smtClean="0"/>
              <a:pPr/>
              <a:t>52</a:t>
            </a:fld>
            <a:endParaRPr lang="en-US"/>
          </a:p>
        </p:txBody>
      </p:sp>
      <p:sp>
        <p:nvSpPr>
          <p:cNvPr id="58" name="コンテンツ プレースホルダー 2">
            <a:extLst>
              <a:ext uri="{FF2B5EF4-FFF2-40B4-BE49-F238E27FC236}">
                <a16:creationId xmlns:a16="http://schemas.microsoft.com/office/drawing/2014/main" id="{20226B8A-D034-4A1F-8FA9-D934206BB94F}"/>
              </a:ext>
            </a:extLst>
          </p:cNvPr>
          <p:cNvSpPr txBox="1">
            <a:spLocks/>
          </p:cNvSpPr>
          <p:nvPr/>
        </p:nvSpPr>
        <p:spPr>
          <a:xfrm>
            <a:off x="7627419" y="2252944"/>
            <a:ext cx="4312031" cy="2115964"/>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kumimoji="1" sz="2800" b="0" i="0" kern="1200" baseline="0">
                <a:solidFill>
                  <a:schemeClr val="tx2"/>
                </a:solidFill>
                <a:latin typeface="+mn-lt"/>
                <a:ea typeface="Meiryo" panose="020B0604030504040204" pitchFamily="34" charset="-128"/>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kumimoji="1" sz="2400" b="0" i="0" kern="1200" baseline="0">
                <a:solidFill>
                  <a:schemeClr val="tx2"/>
                </a:solidFill>
                <a:latin typeface="+mn-lt"/>
                <a:ea typeface="Meiryo" panose="020B0604030504040204" pitchFamily="34" charset="-128"/>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kumimoji="1" sz="2000" b="0" i="0" kern="1200" baseline="0">
                <a:solidFill>
                  <a:schemeClr val="tx2"/>
                </a:solidFill>
                <a:latin typeface="+mn-lt"/>
                <a:ea typeface="Meiryo" panose="020B0604030504040204" pitchFamily="34" charset="-128"/>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kumimoji="1" sz="1800" b="0" i="0" kern="1200" baseline="0">
                <a:solidFill>
                  <a:schemeClr val="tx2"/>
                </a:solidFill>
                <a:latin typeface="+mn-lt"/>
                <a:ea typeface="Meiryo" panose="020B0604030504040204" pitchFamily="34" charset="-128"/>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kumimoji="1" sz="1800" b="0" i="0" kern="1200" baseline="0">
                <a:solidFill>
                  <a:schemeClr val="tx2"/>
                </a:solidFill>
                <a:latin typeface="+mn-lt"/>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〇 </a:t>
            </a:r>
            <a:r>
              <a:rPr lang="en-US" altLang="ja-JP" dirty="0"/>
              <a:t>= 2 </a:t>
            </a:r>
            <a:r>
              <a:rPr lang="ja-JP" altLang="en-US" dirty="0"/>
              <a:t>点、△ </a:t>
            </a:r>
            <a:r>
              <a:rPr lang="en-US" altLang="ja-JP" dirty="0"/>
              <a:t>= 1 </a:t>
            </a:r>
            <a:r>
              <a:rPr lang="ja-JP" altLang="en-US" dirty="0"/>
              <a:t>点、</a:t>
            </a:r>
            <a:endParaRPr lang="en-US" altLang="ja-JP" dirty="0"/>
          </a:p>
          <a:p>
            <a:r>
              <a:rPr lang="ja-JP" altLang="en-US" dirty="0"/>
              <a:t>課題の重みで集計</a:t>
            </a:r>
            <a:endParaRPr lang="en-US" altLang="ja-JP" dirty="0"/>
          </a:p>
          <a:p>
            <a:r>
              <a:rPr lang="ja-JP" altLang="en-US" dirty="0"/>
              <a:t>最も高得点なものが最優先の提案になります。</a:t>
            </a:r>
            <a:endParaRPr lang="en-US" altLang="ja-JP" dirty="0"/>
          </a:p>
        </p:txBody>
      </p:sp>
      <p:pic>
        <p:nvPicPr>
          <p:cNvPr id="59" name="グラフィックス 58" descr="ストップウォッチ 単色塗りつぶし">
            <a:extLst>
              <a:ext uri="{FF2B5EF4-FFF2-40B4-BE49-F238E27FC236}">
                <a16:creationId xmlns:a16="http://schemas.microsoft.com/office/drawing/2014/main" id="{84760D37-F471-4B03-BABE-B1801D000E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62308" y="52492"/>
            <a:ext cx="892071" cy="892071"/>
          </a:xfrm>
          <a:prstGeom prst="rect">
            <a:avLst/>
          </a:prstGeom>
        </p:spPr>
      </p:pic>
      <p:sp>
        <p:nvSpPr>
          <p:cNvPr id="60" name="テキスト ボックス 59">
            <a:extLst>
              <a:ext uri="{FF2B5EF4-FFF2-40B4-BE49-F238E27FC236}">
                <a16:creationId xmlns:a16="http://schemas.microsoft.com/office/drawing/2014/main" id="{04DA0FE4-7B45-4C8C-95F0-BA9C41F5AAD5}"/>
              </a:ext>
            </a:extLst>
          </p:cNvPr>
          <p:cNvSpPr txBox="1"/>
          <p:nvPr/>
        </p:nvSpPr>
        <p:spPr>
          <a:xfrm>
            <a:off x="10340871" y="313509"/>
            <a:ext cx="1851129"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
        <p:nvSpPr>
          <p:cNvPr id="61" name="テキスト ボックス 60">
            <a:extLst>
              <a:ext uri="{FF2B5EF4-FFF2-40B4-BE49-F238E27FC236}">
                <a16:creationId xmlns:a16="http://schemas.microsoft.com/office/drawing/2014/main" id="{4B314802-D07F-462F-98A7-97C90380071A}"/>
              </a:ext>
            </a:extLst>
          </p:cNvPr>
          <p:cNvSpPr txBox="1"/>
          <p:nvPr/>
        </p:nvSpPr>
        <p:spPr>
          <a:xfrm rot="21392222">
            <a:off x="619922" y="3597532"/>
            <a:ext cx="1929370" cy="400110"/>
          </a:xfrm>
          <a:prstGeom prst="rect">
            <a:avLst/>
          </a:prstGeom>
          <a:noFill/>
          <a:ln>
            <a:solidFill>
              <a:schemeClr val="tx1"/>
            </a:solidFill>
          </a:ln>
        </p:spPr>
        <p:txBody>
          <a:bodyPr wrap="square" lIns="0" rIns="0" rtlCol="0">
            <a:spAutoFit/>
          </a:bodyPr>
          <a:lstStyle/>
          <a:p>
            <a:pPr algn="ctr"/>
            <a:r>
              <a:rPr kumimoji="1" lang="ja-JP" altLang="en-US" sz="2000" dirty="0"/>
              <a:t>提案①</a:t>
            </a:r>
          </a:p>
        </p:txBody>
      </p:sp>
      <p:sp>
        <p:nvSpPr>
          <p:cNvPr id="62" name="テキスト ボックス 61">
            <a:extLst>
              <a:ext uri="{FF2B5EF4-FFF2-40B4-BE49-F238E27FC236}">
                <a16:creationId xmlns:a16="http://schemas.microsoft.com/office/drawing/2014/main" id="{AE2B2078-3424-4A42-B5B2-FF665728A4CA}"/>
              </a:ext>
            </a:extLst>
          </p:cNvPr>
          <p:cNvSpPr txBox="1"/>
          <p:nvPr/>
        </p:nvSpPr>
        <p:spPr>
          <a:xfrm rot="21392222">
            <a:off x="619922" y="4312675"/>
            <a:ext cx="1929370" cy="400110"/>
          </a:xfrm>
          <a:prstGeom prst="rect">
            <a:avLst/>
          </a:prstGeom>
          <a:noFill/>
          <a:ln>
            <a:solidFill>
              <a:schemeClr val="tx1"/>
            </a:solidFill>
          </a:ln>
        </p:spPr>
        <p:txBody>
          <a:bodyPr wrap="square" lIns="0" rIns="0" rtlCol="0">
            <a:spAutoFit/>
          </a:bodyPr>
          <a:lstStyle/>
          <a:p>
            <a:pPr algn="ctr"/>
            <a:r>
              <a:rPr kumimoji="1" lang="ja-JP" altLang="en-US" sz="2000" dirty="0"/>
              <a:t>提案②</a:t>
            </a:r>
          </a:p>
        </p:txBody>
      </p:sp>
      <p:sp>
        <p:nvSpPr>
          <p:cNvPr id="63" name="テキスト ボックス 62">
            <a:extLst>
              <a:ext uri="{FF2B5EF4-FFF2-40B4-BE49-F238E27FC236}">
                <a16:creationId xmlns:a16="http://schemas.microsoft.com/office/drawing/2014/main" id="{E793F6FB-BC0C-4E3B-95EB-7A48C5D2A24D}"/>
              </a:ext>
            </a:extLst>
          </p:cNvPr>
          <p:cNvSpPr txBox="1"/>
          <p:nvPr/>
        </p:nvSpPr>
        <p:spPr>
          <a:xfrm rot="21392222">
            <a:off x="619922" y="5018245"/>
            <a:ext cx="1929370" cy="400110"/>
          </a:xfrm>
          <a:prstGeom prst="rect">
            <a:avLst/>
          </a:prstGeom>
          <a:noFill/>
          <a:ln>
            <a:solidFill>
              <a:schemeClr val="tx1"/>
            </a:solidFill>
          </a:ln>
        </p:spPr>
        <p:txBody>
          <a:bodyPr wrap="square" lIns="0" rIns="0" rtlCol="0">
            <a:spAutoFit/>
          </a:bodyPr>
          <a:lstStyle/>
          <a:p>
            <a:pPr algn="ctr"/>
            <a:r>
              <a:rPr kumimoji="1" lang="ja-JP" altLang="en-US" sz="2000" dirty="0"/>
              <a:t>提案③</a:t>
            </a:r>
          </a:p>
        </p:txBody>
      </p:sp>
      <p:cxnSp>
        <p:nvCxnSpPr>
          <p:cNvPr id="71" name="直線コネクタ 70">
            <a:extLst>
              <a:ext uri="{FF2B5EF4-FFF2-40B4-BE49-F238E27FC236}">
                <a16:creationId xmlns:a16="http://schemas.microsoft.com/office/drawing/2014/main" id="{29809CB1-3253-4EF8-B872-E425DE10AC0B}"/>
              </a:ext>
            </a:extLst>
          </p:cNvPr>
          <p:cNvCxnSpPr>
            <a:cxnSpLocks/>
          </p:cNvCxnSpPr>
          <p:nvPr/>
        </p:nvCxnSpPr>
        <p:spPr>
          <a:xfrm flipV="1">
            <a:off x="618987" y="4730639"/>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D0509DE1-282F-4404-B136-67102823BAD4}"/>
              </a:ext>
            </a:extLst>
          </p:cNvPr>
          <p:cNvSpPr txBox="1"/>
          <p:nvPr/>
        </p:nvSpPr>
        <p:spPr>
          <a:xfrm rot="21392222">
            <a:off x="2787835" y="2377001"/>
            <a:ext cx="1788160" cy="369332"/>
          </a:xfrm>
          <a:prstGeom prst="rect">
            <a:avLst/>
          </a:prstGeom>
          <a:noFill/>
          <a:ln>
            <a:solidFill>
              <a:schemeClr val="tx1"/>
            </a:solidFill>
          </a:ln>
        </p:spPr>
        <p:txBody>
          <a:bodyPr wrap="square" lIns="0" rIns="0" rtlCol="0">
            <a:spAutoFit/>
          </a:bodyPr>
          <a:lstStyle/>
          <a:p>
            <a:pPr algn="ctr"/>
            <a:r>
              <a:rPr kumimoji="1" lang="ja-JP" altLang="en-US" dirty="0"/>
              <a:t>顧客の課題</a:t>
            </a:r>
          </a:p>
        </p:txBody>
      </p:sp>
      <p:sp>
        <p:nvSpPr>
          <p:cNvPr id="73" name="テキスト ボックス 72">
            <a:extLst>
              <a:ext uri="{FF2B5EF4-FFF2-40B4-BE49-F238E27FC236}">
                <a16:creationId xmlns:a16="http://schemas.microsoft.com/office/drawing/2014/main" id="{831C29CA-984D-4B52-94B4-976BDCC9E3AC}"/>
              </a:ext>
            </a:extLst>
          </p:cNvPr>
          <p:cNvSpPr txBox="1"/>
          <p:nvPr/>
        </p:nvSpPr>
        <p:spPr>
          <a:xfrm rot="21392222">
            <a:off x="5276638" y="2306613"/>
            <a:ext cx="1788160" cy="369332"/>
          </a:xfrm>
          <a:prstGeom prst="rect">
            <a:avLst/>
          </a:prstGeom>
          <a:noFill/>
          <a:ln>
            <a:solidFill>
              <a:schemeClr val="tx1"/>
            </a:solidFill>
          </a:ln>
        </p:spPr>
        <p:txBody>
          <a:bodyPr wrap="square" lIns="0" rIns="0" rtlCol="0">
            <a:spAutoFit/>
          </a:bodyPr>
          <a:lstStyle/>
          <a:p>
            <a:pPr algn="ctr"/>
            <a:r>
              <a:rPr kumimoji="1" lang="ja-JP" altLang="en-US" dirty="0"/>
              <a:t>ビジネスの課題</a:t>
            </a:r>
          </a:p>
        </p:txBody>
      </p:sp>
      <p:cxnSp>
        <p:nvCxnSpPr>
          <p:cNvPr id="79" name="直線コネクタ 78">
            <a:extLst>
              <a:ext uri="{FF2B5EF4-FFF2-40B4-BE49-F238E27FC236}">
                <a16:creationId xmlns:a16="http://schemas.microsoft.com/office/drawing/2014/main" id="{86AE4499-AC0B-4F9F-8B72-1AB25A86F4EE}"/>
              </a:ext>
            </a:extLst>
          </p:cNvPr>
          <p:cNvCxnSpPr>
            <a:cxnSpLocks/>
          </p:cNvCxnSpPr>
          <p:nvPr/>
        </p:nvCxnSpPr>
        <p:spPr>
          <a:xfrm flipV="1">
            <a:off x="618987" y="3978077"/>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190D51AD-1AF0-454B-A03A-3326F2EBF953}"/>
              </a:ext>
            </a:extLst>
          </p:cNvPr>
          <p:cNvCxnSpPr>
            <a:cxnSpLocks/>
          </p:cNvCxnSpPr>
          <p:nvPr/>
        </p:nvCxnSpPr>
        <p:spPr>
          <a:xfrm flipV="1">
            <a:off x="618987" y="3348780"/>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BFA8AC81-66CB-4E39-9FDE-94388959452E}"/>
              </a:ext>
            </a:extLst>
          </p:cNvPr>
          <p:cNvSpPr txBox="1"/>
          <p:nvPr/>
        </p:nvSpPr>
        <p:spPr>
          <a:xfrm>
            <a:off x="2731032" y="3579579"/>
            <a:ext cx="656973" cy="523220"/>
          </a:xfrm>
          <a:prstGeom prst="rect">
            <a:avLst/>
          </a:prstGeom>
          <a:noFill/>
        </p:spPr>
        <p:txBody>
          <a:bodyPr wrap="square" lIns="0" rIns="0" rtlCol="0">
            <a:spAutoFit/>
          </a:bodyPr>
          <a:lstStyle/>
          <a:p>
            <a:pPr algn="ctr"/>
            <a:r>
              <a:rPr kumimoji="1" lang="ja-JP" altLang="en-US" sz="2800" dirty="0"/>
              <a:t>〇</a:t>
            </a:r>
          </a:p>
        </p:txBody>
      </p:sp>
      <p:sp>
        <p:nvSpPr>
          <p:cNvPr id="82" name="テキスト ボックス 81">
            <a:extLst>
              <a:ext uri="{FF2B5EF4-FFF2-40B4-BE49-F238E27FC236}">
                <a16:creationId xmlns:a16="http://schemas.microsoft.com/office/drawing/2014/main" id="{2465070F-C764-45FE-A8FB-17D83F676E65}"/>
              </a:ext>
            </a:extLst>
          </p:cNvPr>
          <p:cNvSpPr txBox="1"/>
          <p:nvPr/>
        </p:nvSpPr>
        <p:spPr>
          <a:xfrm>
            <a:off x="4090653" y="3579579"/>
            <a:ext cx="656973" cy="523220"/>
          </a:xfrm>
          <a:prstGeom prst="rect">
            <a:avLst/>
          </a:prstGeom>
          <a:noFill/>
        </p:spPr>
        <p:txBody>
          <a:bodyPr wrap="square" lIns="0" rIns="0" rtlCol="0">
            <a:spAutoFit/>
          </a:bodyPr>
          <a:lstStyle/>
          <a:p>
            <a:pPr algn="ctr"/>
            <a:r>
              <a:rPr kumimoji="1" lang="ja-JP" altLang="en-US" sz="2800" dirty="0"/>
              <a:t>△</a:t>
            </a:r>
          </a:p>
        </p:txBody>
      </p:sp>
      <p:sp>
        <p:nvSpPr>
          <p:cNvPr id="83" name="テキスト ボックス 82">
            <a:extLst>
              <a:ext uri="{FF2B5EF4-FFF2-40B4-BE49-F238E27FC236}">
                <a16:creationId xmlns:a16="http://schemas.microsoft.com/office/drawing/2014/main" id="{D9470D49-0FF4-4894-A5F7-51329EAF71EB}"/>
              </a:ext>
            </a:extLst>
          </p:cNvPr>
          <p:cNvSpPr txBox="1"/>
          <p:nvPr/>
        </p:nvSpPr>
        <p:spPr>
          <a:xfrm>
            <a:off x="5849005" y="3579579"/>
            <a:ext cx="656973" cy="523220"/>
          </a:xfrm>
          <a:prstGeom prst="rect">
            <a:avLst/>
          </a:prstGeom>
          <a:noFill/>
        </p:spPr>
        <p:txBody>
          <a:bodyPr wrap="square" lIns="0" rIns="0" rtlCol="0">
            <a:spAutoFit/>
          </a:bodyPr>
          <a:lstStyle/>
          <a:p>
            <a:pPr algn="ctr"/>
            <a:r>
              <a:rPr kumimoji="1" lang="ja-JP" altLang="en-US" sz="2800" dirty="0"/>
              <a:t>〇</a:t>
            </a:r>
          </a:p>
        </p:txBody>
      </p:sp>
      <p:sp>
        <p:nvSpPr>
          <p:cNvPr id="84" name="テキスト ボックス 83">
            <a:extLst>
              <a:ext uri="{FF2B5EF4-FFF2-40B4-BE49-F238E27FC236}">
                <a16:creationId xmlns:a16="http://schemas.microsoft.com/office/drawing/2014/main" id="{056FFA8E-C2C8-42A8-9583-3696115A6C6E}"/>
              </a:ext>
            </a:extLst>
          </p:cNvPr>
          <p:cNvSpPr txBox="1"/>
          <p:nvPr/>
        </p:nvSpPr>
        <p:spPr>
          <a:xfrm>
            <a:off x="3429127" y="4231095"/>
            <a:ext cx="656973" cy="523220"/>
          </a:xfrm>
          <a:prstGeom prst="rect">
            <a:avLst/>
          </a:prstGeom>
          <a:noFill/>
        </p:spPr>
        <p:txBody>
          <a:bodyPr wrap="square" lIns="0" rIns="0" rtlCol="0">
            <a:spAutoFit/>
          </a:bodyPr>
          <a:lstStyle/>
          <a:p>
            <a:pPr algn="ctr"/>
            <a:r>
              <a:rPr kumimoji="1" lang="ja-JP" altLang="en-US" sz="2800" dirty="0"/>
              <a:t>〇</a:t>
            </a:r>
          </a:p>
        </p:txBody>
      </p:sp>
      <p:sp>
        <p:nvSpPr>
          <p:cNvPr id="85" name="テキスト ボックス 84">
            <a:extLst>
              <a:ext uri="{FF2B5EF4-FFF2-40B4-BE49-F238E27FC236}">
                <a16:creationId xmlns:a16="http://schemas.microsoft.com/office/drawing/2014/main" id="{1EE8AC8E-43FD-47D8-BDA9-EA206187F440}"/>
              </a:ext>
            </a:extLst>
          </p:cNvPr>
          <p:cNvSpPr txBox="1"/>
          <p:nvPr/>
        </p:nvSpPr>
        <p:spPr>
          <a:xfrm>
            <a:off x="5267116" y="4861035"/>
            <a:ext cx="656973" cy="523220"/>
          </a:xfrm>
          <a:prstGeom prst="rect">
            <a:avLst/>
          </a:prstGeom>
          <a:noFill/>
        </p:spPr>
        <p:txBody>
          <a:bodyPr wrap="square" lIns="0" rIns="0" rtlCol="0">
            <a:spAutoFit/>
          </a:bodyPr>
          <a:lstStyle/>
          <a:p>
            <a:pPr algn="ctr"/>
            <a:r>
              <a:rPr kumimoji="1" lang="ja-JP" altLang="en-US" sz="2800" dirty="0"/>
              <a:t>〇</a:t>
            </a:r>
          </a:p>
        </p:txBody>
      </p:sp>
      <p:sp>
        <p:nvSpPr>
          <p:cNvPr id="86" name="テキスト ボックス 85">
            <a:extLst>
              <a:ext uri="{FF2B5EF4-FFF2-40B4-BE49-F238E27FC236}">
                <a16:creationId xmlns:a16="http://schemas.microsoft.com/office/drawing/2014/main" id="{0B60451E-6587-4E4C-8778-9970F9A1B291}"/>
              </a:ext>
            </a:extLst>
          </p:cNvPr>
          <p:cNvSpPr txBox="1"/>
          <p:nvPr/>
        </p:nvSpPr>
        <p:spPr>
          <a:xfrm>
            <a:off x="6568068" y="4804374"/>
            <a:ext cx="656973" cy="523220"/>
          </a:xfrm>
          <a:prstGeom prst="rect">
            <a:avLst/>
          </a:prstGeom>
          <a:noFill/>
        </p:spPr>
        <p:txBody>
          <a:bodyPr wrap="square" lIns="0" rIns="0" rtlCol="0">
            <a:spAutoFit/>
          </a:bodyPr>
          <a:lstStyle/>
          <a:p>
            <a:pPr algn="ctr"/>
            <a:r>
              <a:rPr kumimoji="1" lang="ja-JP" altLang="en-US" sz="2800" dirty="0"/>
              <a:t>△</a:t>
            </a:r>
          </a:p>
        </p:txBody>
      </p:sp>
      <p:sp>
        <p:nvSpPr>
          <p:cNvPr id="87" name="テキスト ボックス 86">
            <a:extLst>
              <a:ext uri="{FF2B5EF4-FFF2-40B4-BE49-F238E27FC236}">
                <a16:creationId xmlns:a16="http://schemas.microsoft.com/office/drawing/2014/main" id="{8DAE6EEE-4082-4400-BEAF-753A699712A9}"/>
              </a:ext>
            </a:extLst>
          </p:cNvPr>
          <p:cNvSpPr txBox="1"/>
          <p:nvPr/>
        </p:nvSpPr>
        <p:spPr>
          <a:xfrm>
            <a:off x="3429127" y="4953040"/>
            <a:ext cx="656973" cy="523220"/>
          </a:xfrm>
          <a:prstGeom prst="rect">
            <a:avLst/>
          </a:prstGeom>
          <a:noFill/>
        </p:spPr>
        <p:txBody>
          <a:bodyPr wrap="square" lIns="0" rIns="0" rtlCol="0">
            <a:spAutoFit/>
          </a:bodyPr>
          <a:lstStyle/>
          <a:p>
            <a:pPr algn="ctr"/>
            <a:r>
              <a:rPr kumimoji="1" lang="ja-JP" altLang="en-US" sz="2800" dirty="0"/>
              <a:t>〇</a:t>
            </a:r>
          </a:p>
        </p:txBody>
      </p:sp>
      <p:sp>
        <p:nvSpPr>
          <p:cNvPr id="88" name="テキスト ボックス 87">
            <a:extLst>
              <a:ext uri="{FF2B5EF4-FFF2-40B4-BE49-F238E27FC236}">
                <a16:creationId xmlns:a16="http://schemas.microsoft.com/office/drawing/2014/main" id="{5224A07D-420D-48B3-B179-BBF8EDBF3606}"/>
              </a:ext>
            </a:extLst>
          </p:cNvPr>
          <p:cNvSpPr txBox="1"/>
          <p:nvPr/>
        </p:nvSpPr>
        <p:spPr>
          <a:xfrm>
            <a:off x="2731032" y="4998297"/>
            <a:ext cx="656973" cy="523220"/>
          </a:xfrm>
          <a:prstGeom prst="rect">
            <a:avLst/>
          </a:prstGeom>
          <a:noFill/>
        </p:spPr>
        <p:txBody>
          <a:bodyPr wrap="square" lIns="0" rIns="0" rtlCol="0">
            <a:spAutoFit/>
          </a:bodyPr>
          <a:lstStyle/>
          <a:p>
            <a:pPr algn="ctr"/>
            <a:r>
              <a:rPr kumimoji="1" lang="ja-JP" altLang="en-US" sz="2800" dirty="0"/>
              <a:t>〇</a:t>
            </a:r>
          </a:p>
        </p:txBody>
      </p:sp>
      <p:sp>
        <p:nvSpPr>
          <p:cNvPr id="89" name="四角形: メモ 88">
            <a:extLst>
              <a:ext uri="{FF2B5EF4-FFF2-40B4-BE49-F238E27FC236}">
                <a16:creationId xmlns:a16="http://schemas.microsoft.com/office/drawing/2014/main" id="{DD0CFB7B-21FF-49C1-A1D2-7DB0D5625A0C}"/>
              </a:ext>
            </a:extLst>
          </p:cNvPr>
          <p:cNvSpPr/>
          <p:nvPr/>
        </p:nvSpPr>
        <p:spPr>
          <a:xfrm rot="21255170">
            <a:off x="2897803" y="2870098"/>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0" name="四角形: メモ 89">
            <a:extLst>
              <a:ext uri="{FF2B5EF4-FFF2-40B4-BE49-F238E27FC236}">
                <a16:creationId xmlns:a16="http://schemas.microsoft.com/office/drawing/2014/main" id="{2B79D551-3090-4EEA-AE23-EF934DAC8477}"/>
              </a:ext>
            </a:extLst>
          </p:cNvPr>
          <p:cNvSpPr/>
          <p:nvPr/>
        </p:nvSpPr>
        <p:spPr>
          <a:xfrm rot="21255170">
            <a:off x="3554776" y="2836842"/>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1" name="四角形: メモ 90">
            <a:extLst>
              <a:ext uri="{FF2B5EF4-FFF2-40B4-BE49-F238E27FC236}">
                <a16:creationId xmlns:a16="http://schemas.microsoft.com/office/drawing/2014/main" id="{6B2F1A9B-78D1-429D-A8B2-515C63289807}"/>
              </a:ext>
            </a:extLst>
          </p:cNvPr>
          <p:cNvSpPr/>
          <p:nvPr/>
        </p:nvSpPr>
        <p:spPr>
          <a:xfrm rot="20487085">
            <a:off x="5931050" y="2813642"/>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2" name="テキスト ボックス 91">
            <a:extLst>
              <a:ext uri="{FF2B5EF4-FFF2-40B4-BE49-F238E27FC236}">
                <a16:creationId xmlns:a16="http://schemas.microsoft.com/office/drawing/2014/main" id="{A7893DDC-8F3C-40FD-88D4-E27BF50A5C98}"/>
              </a:ext>
            </a:extLst>
          </p:cNvPr>
          <p:cNvSpPr txBox="1"/>
          <p:nvPr/>
        </p:nvSpPr>
        <p:spPr>
          <a:xfrm>
            <a:off x="6030249" y="2908026"/>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err="1"/>
          </a:p>
        </p:txBody>
      </p:sp>
      <p:sp>
        <p:nvSpPr>
          <p:cNvPr id="93" name="テキスト ボックス 92">
            <a:extLst>
              <a:ext uri="{FF2B5EF4-FFF2-40B4-BE49-F238E27FC236}">
                <a16:creationId xmlns:a16="http://schemas.microsoft.com/office/drawing/2014/main" id="{823B1D79-0387-4C97-A535-83F76FDC8D2B}"/>
              </a:ext>
            </a:extLst>
          </p:cNvPr>
          <p:cNvSpPr txBox="1"/>
          <p:nvPr/>
        </p:nvSpPr>
        <p:spPr>
          <a:xfrm>
            <a:off x="3665543" y="2916657"/>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a:p>
        </p:txBody>
      </p:sp>
      <p:sp>
        <p:nvSpPr>
          <p:cNvPr id="94" name="四角形: メモ 93">
            <a:extLst>
              <a:ext uri="{FF2B5EF4-FFF2-40B4-BE49-F238E27FC236}">
                <a16:creationId xmlns:a16="http://schemas.microsoft.com/office/drawing/2014/main" id="{47B76ABB-0693-47B5-B01E-A87185FBA225}"/>
              </a:ext>
            </a:extLst>
          </p:cNvPr>
          <p:cNvSpPr/>
          <p:nvPr/>
        </p:nvSpPr>
        <p:spPr>
          <a:xfrm rot="21255170">
            <a:off x="5386244" y="2836841"/>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5" name="テキスト ボックス 94">
            <a:extLst>
              <a:ext uri="{FF2B5EF4-FFF2-40B4-BE49-F238E27FC236}">
                <a16:creationId xmlns:a16="http://schemas.microsoft.com/office/drawing/2014/main" id="{027C22C0-F1BE-403B-A57D-B85C35A0DD28}"/>
              </a:ext>
            </a:extLst>
          </p:cNvPr>
          <p:cNvSpPr txBox="1"/>
          <p:nvPr/>
        </p:nvSpPr>
        <p:spPr>
          <a:xfrm>
            <a:off x="5502541" y="2888435"/>
            <a:ext cx="374246" cy="307777"/>
          </a:xfrm>
          <a:prstGeom prst="rect">
            <a:avLst/>
          </a:prstGeom>
          <a:noFill/>
        </p:spPr>
        <p:txBody>
          <a:bodyPr wrap="square" lIns="0" rIns="0" rtlCol="0">
            <a:spAutoFit/>
          </a:bodyPr>
          <a:lstStyle/>
          <a:p>
            <a:pPr algn="l"/>
            <a:r>
              <a:rPr kumimoji="1" lang="en-US" altLang="ja-JP" sz="1400" dirty="0"/>
              <a:t>2</a:t>
            </a:r>
            <a:endParaRPr kumimoji="1" lang="ja-JP" altLang="en-US" sz="1400" dirty="0" err="1"/>
          </a:p>
        </p:txBody>
      </p:sp>
      <p:sp>
        <p:nvSpPr>
          <p:cNvPr id="96" name="テキスト ボックス 95">
            <a:extLst>
              <a:ext uri="{FF2B5EF4-FFF2-40B4-BE49-F238E27FC236}">
                <a16:creationId xmlns:a16="http://schemas.microsoft.com/office/drawing/2014/main" id="{E89A4381-83CB-476A-BAE4-328E265DE3BC}"/>
              </a:ext>
            </a:extLst>
          </p:cNvPr>
          <p:cNvSpPr txBox="1"/>
          <p:nvPr/>
        </p:nvSpPr>
        <p:spPr>
          <a:xfrm>
            <a:off x="2991175" y="2916657"/>
            <a:ext cx="374246" cy="307777"/>
          </a:xfrm>
          <a:prstGeom prst="rect">
            <a:avLst/>
          </a:prstGeom>
          <a:noFill/>
        </p:spPr>
        <p:txBody>
          <a:bodyPr wrap="square" lIns="0" rIns="0" rtlCol="0">
            <a:spAutoFit/>
          </a:bodyPr>
          <a:lstStyle/>
          <a:p>
            <a:pPr algn="l"/>
            <a:r>
              <a:rPr kumimoji="1" lang="en-US" altLang="ja-JP" sz="1400" dirty="0"/>
              <a:t>1</a:t>
            </a:r>
            <a:endParaRPr kumimoji="1" lang="ja-JP" altLang="en-US" sz="1400" dirty="0" err="1"/>
          </a:p>
        </p:txBody>
      </p:sp>
      <p:sp>
        <p:nvSpPr>
          <p:cNvPr id="97" name="四角形: メモ 96">
            <a:extLst>
              <a:ext uri="{FF2B5EF4-FFF2-40B4-BE49-F238E27FC236}">
                <a16:creationId xmlns:a16="http://schemas.microsoft.com/office/drawing/2014/main" id="{DE1F8F12-BB98-4C21-9B9C-7C8CC8CFC9F5}"/>
              </a:ext>
            </a:extLst>
          </p:cNvPr>
          <p:cNvSpPr/>
          <p:nvPr/>
        </p:nvSpPr>
        <p:spPr>
          <a:xfrm rot="21255170">
            <a:off x="4183365" y="2836842"/>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8" name="テキスト ボックス 97">
            <a:extLst>
              <a:ext uri="{FF2B5EF4-FFF2-40B4-BE49-F238E27FC236}">
                <a16:creationId xmlns:a16="http://schemas.microsoft.com/office/drawing/2014/main" id="{8524F831-D2C8-40A7-B20C-CD0EFACA2A3F}"/>
              </a:ext>
            </a:extLst>
          </p:cNvPr>
          <p:cNvSpPr txBox="1"/>
          <p:nvPr/>
        </p:nvSpPr>
        <p:spPr>
          <a:xfrm>
            <a:off x="4294132" y="2916657"/>
            <a:ext cx="374246" cy="307777"/>
          </a:xfrm>
          <a:prstGeom prst="rect">
            <a:avLst/>
          </a:prstGeom>
          <a:noFill/>
        </p:spPr>
        <p:txBody>
          <a:bodyPr wrap="square" lIns="0" rIns="0" rtlCol="0">
            <a:spAutoFit/>
          </a:bodyPr>
          <a:lstStyle/>
          <a:p>
            <a:pPr algn="l"/>
            <a:r>
              <a:rPr kumimoji="1" lang="en-US" altLang="ja-JP" sz="1400" dirty="0"/>
              <a:t>2</a:t>
            </a:r>
            <a:endParaRPr kumimoji="1" lang="ja-JP" altLang="en-US" sz="1400" dirty="0"/>
          </a:p>
        </p:txBody>
      </p:sp>
      <p:sp>
        <p:nvSpPr>
          <p:cNvPr id="99" name="四角形: メモ 98">
            <a:extLst>
              <a:ext uri="{FF2B5EF4-FFF2-40B4-BE49-F238E27FC236}">
                <a16:creationId xmlns:a16="http://schemas.microsoft.com/office/drawing/2014/main" id="{0254801E-1536-4A90-8A85-B488556D9371}"/>
              </a:ext>
            </a:extLst>
          </p:cNvPr>
          <p:cNvSpPr/>
          <p:nvPr/>
        </p:nvSpPr>
        <p:spPr>
          <a:xfrm rot="20487085">
            <a:off x="6598903" y="2813642"/>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100" name="テキスト ボックス 99">
            <a:extLst>
              <a:ext uri="{FF2B5EF4-FFF2-40B4-BE49-F238E27FC236}">
                <a16:creationId xmlns:a16="http://schemas.microsoft.com/office/drawing/2014/main" id="{5EBF1EB1-FE54-4037-9BEB-5B0CA87FEF9D}"/>
              </a:ext>
            </a:extLst>
          </p:cNvPr>
          <p:cNvSpPr txBox="1"/>
          <p:nvPr/>
        </p:nvSpPr>
        <p:spPr>
          <a:xfrm>
            <a:off x="6698102" y="2908026"/>
            <a:ext cx="374246" cy="307777"/>
          </a:xfrm>
          <a:prstGeom prst="rect">
            <a:avLst/>
          </a:prstGeom>
          <a:noFill/>
        </p:spPr>
        <p:txBody>
          <a:bodyPr wrap="square" lIns="0" rIns="0" rtlCol="0">
            <a:spAutoFit/>
          </a:bodyPr>
          <a:lstStyle/>
          <a:p>
            <a:pPr algn="l"/>
            <a:r>
              <a:rPr kumimoji="1" lang="en-US" altLang="ja-JP" sz="1400" dirty="0"/>
              <a:t>1</a:t>
            </a:r>
            <a:endParaRPr kumimoji="1" lang="ja-JP" altLang="en-US" sz="1400" dirty="0" err="1"/>
          </a:p>
        </p:txBody>
      </p:sp>
      <p:sp>
        <p:nvSpPr>
          <p:cNvPr id="6" name="吹き出し: 線 5">
            <a:extLst>
              <a:ext uri="{FF2B5EF4-FFF2-40B4-BE49-F238E27FC236}">
                <a16:creationId xmlns:a16="http://schemas.microsoft.com/office/drawing/2014/main" id="{B52E5880-A891-446D-8273-C443EFA5E671}"/>
              </a:ext>
            </a:extLst>
          </p:cNvPr>
          <p:cNvSpPr/>
          <p:nvPr/>
        </p:nvSpPr>
        <p:spPr>
          <a:xfrm>
            <a:off x="5708469" y="5476260"/>
            <a:ext cx="6126480" cy="577146"/>
          </a:xfrm>
          <a:prstGeom prst="borderCallout1">
            <a:avLst>
              <a:gd name="adj1" fmla="val 18750"/>
              <a:gd name="adj2" fmla="val -8333"/>
              <a:gd name="adj3" fmla="val -274534"/>
              <a:gd name="adj4" fmla="val -51126"/>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rPr>
              <a:t>(1 x 2) + (2 x 1) + (3 x 2) = 10</a:t>
            </a:r>
            <a:endParaRPr kumimoji="1" lang="ja-JP" altLang="en-US" sz="2000" dirty="0" err="1">
              <a:solidFill>
                <a:schemeClr val="tx1"/>
              </a:solidFill>
            </a:endParaRPr>
          </a:p>
        </p:txBody>
      </p:sp>
    </p:spTree>
    <p:extLst>
      <p:ext uri="{BB962C8B-B14F-4D97-AF65-F5344CB8AC3E}">
        <p14:creationId xmlns:p14="http://schemas.microsoft.com/office/powerpoint/2010/main" val="111082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558C1A-6721-47DA-8B0F-C77D09187012}"/>
              </a:ext>
            </a:extLst>
          </p:cNvPr>
          <p:cNvSpPr>
            <a:spLocks noGrp="1"/>
          </p:cNvSpPr>
          <p:nvPr>
            <p:ph type="title"/>
          </p:nvPr>
        </p:nvSpPr>
        <p:spPr/>
        <p:txBody>
          <a:bodyPr/>
          <a:lstStyle/>
          <a:p>
            <a:r>
              <a:rPr lang="ja-JP" altLang="en-US" dirty="0">
                <a:latin typeface="メイリオ" panose="020B0604030504040204" pitchFamily="50" charset="-128"/>
                <a:ea typeface="メイリオ" panose="020B0604030504040204" pitchFamily="50" charset="-128"/>
              </a:rPr>
              <a:t>自社版のビジネスモデルキャンバス作成の手順</a:t>
            </a:r>
            <a:endParaRPr kumimoji="1" lang="ja-JP" altLang="en-US" b="0" dirty="0">
              <a:latin typeface="メイリオ" panose="020B0604030504040204" pitchFamily="50" charset="-128"/>
              <a:ea typeface="メイリオ" panose="020B0604030504040204" pitchFamily="50" charset="-128"/>
            </a:endParaRPr>
          </a:p>
        </p:txBody>
      </p:sp>
      <p:sp>
        <p:nvSpPr>
          <p:cNvPr id="41" name="スライド番号プレースホルダー 3">
            <a:extLst>
              <a:ext uri="{FF2B5EF4-FFF2-40B4-BE49-F238E27FC236}">
                <a16:creationId xmlns:a16="http://schemas.microsoft.com/office/drawing/2014/main" id="{30E42760-57C4-436B-8E14-B8612ED578A5}"/>
              </a:ext>
            </a:extLst>
          </p:cNvPr>
          <p:cNvSpPr txBox="1">
            <a:spLocks/>
          </p:cNvSpPr>
          <p:nvPr/>
        </p:nvSpPr>
        <p:spPr>
          <a:xfrm>
            <a:off x="9448800" y="6289675"/>
            <a:ext cx="2349190" cy="365125"/>
          </a:xfrm>
          <a:prstGeom prst="rect">
            <a:avLst/>
          </a:prstGeom>
        </p:spPr>
        <p:txBody>
          <a:bodyPr vert="horz" lIns="91440" tIns="45720" rIns="91440" bIns="45720" rtlCol="0" anchor="ctr"/>
          <a:lstStyle>
            <a:defPPr rtl="0">
              <a:defRPr lang="ja-jp"/>
            </a:defPPr>
            <a:lvl1pPr marL="0" algn="r" defTabSz="914400" rtl="0" eaLnBrk="1" latinLnBrk="0" hangingPunct="1">
              <a:defRPr sz="900" b="0" i="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latin typeface="Amazon Ember" panose="020B0603020204020204" pitchFamily="34" charset="0"/>
                <a:ea typeface="メイリオ" panose="020B0604030504040204" pitchFamily="50" charset="-128"/>
              </a:rPr>
              <a:pPr/>
              <a:t>53</a:t>
            </a:fld>
            <a:endParaRPr lang="en-US">
              <a:latin typeface="Amazon Ember" panose="020B0603020204020204" pitchFamily="34" charset="0"/>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59A39B34-77E1-4650-B2B2-B54F8B45C492}"/>
              </a:ext>
            </a:extLst>
          </p:cNvPr>
          <p:cNvSpPr/>
          <p:nvPr/>
        </p:nvSpPr>
        <p:spPr>
          <a:xfrm>
            <a:off x="592184" y="1419489"/>
            <a:ext cx="5617032" cy="1180019"/>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r>
              <a:rPr kumimoji="1" lang="ja-JP" altLang="en-US" sz="2400" b="1" dirty="0">
                <a:solidFill>
                  <a:schemeClr val="tx1"/>
                </a:solidFill>
                <a:latin typeface="メイリオ" panose="020B0604030504040204" pitchFamily="50" charset="-128"/>
                <a:ea typeface="メイリオ" panose="020B0604030504040204" pitchFamily="50" charset="-128"/>
              </a:rPr>
              <a:t>①成長サイクル実現の草案を作る</a:t>
            </a:r>
          </a:p>
        </p:txBody>
      </p:sp>
      <p:sp>
        <p:nvSpPr>
          <p:cNvPr id="20" name="四角形: 角を丸くする 19">
            <a:extLst>
              <a:ext uri="{FF2B5EF4-FFF2-40B4-BE49-F238E27FC236}">
                <a16:creationId xmlns:a16="http://schemas.microsoft.com/office/drawing/2014/main" id="{CF31FD0F-C34D-4524-886F-50844530E933}"/>
              </a:ext>
            </a:extLst>
          </p:cNvPr>
          <p:cNvSpPr/>
          <p:nvPr/>
        </p:nvSpPr>
        <p:spPr>
          <a:xfrm>
            <a:off x="1345475" y="4189690"/>
            <a:ext cx="9705702" cy="914593"/>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400" b="1" dirty="0">
                <a:solidFill>
                  <a:schemeClr val="tx1"/>
                </a:solidFill>
                <a:latin typeface="メイリオ" panose="020B0604030504040204" pitchFamily="50" charset="-128"/>
                <a:ea typeface="メイリオ" panose="020B0604030504040204" pitchFamily="50" charset="-128"/>
              </a:rPr>
              <a:t>③評価結果の共有</a:t>
            </a:r>
          </a:p>
        </p:txBody>
      </p:sp>
      <p:sp>
        <p:nvSpPr>
          <p:cNvPr id="21" name="四角形: 角を丸くする 20">
            <a:extLst>
              <a:ext uri="{FF2B5EF4-FFF2-40B4-BE49-F238E27FC236}">
                <a16:creationId xmlns:a16="http://schemas.microsoft.com/office/drawing/2014/main" id="{481566DD-34B8-4778-B61A-A0AB0B93768A}"/>
              </a:ext>
            </a:extLst>
          </p:cNvPr>
          <p:cNvSpPr/>
          <p:nvPr/>
        </p:nvSpPr>
        <p:spPr>
          <a:xfrm>
            <a:off x="1345475" y="5280870"/>
            <a:ext cx="9705702" cy="777770"/>
          </a:xfrm>
          <a:prstGeom prst="roundRect">
            <a:avLst/>
          </a:prstGeom>
          <a:solidFill>
            <a:srgbClr val="FFFFCC"/>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400" b="1" dirty="0">
                <a:solidFill>
                  <a:schemeClr val="tx1"/>
                </a:solidFill>
                <a:latin typeface="メイリオ" panose="020B0604030504040204" pitchFamily="50" charset="-128"/>
                <a:ea typeface="メイリオ" panose="020B0604030504040204" pitchFamily="50" charset="-128"/>
              </a:rPr>
              <a:t>④ビジネスモデルキャンバスで最善案を検討</a:t>
            </a:r>
            <a:endParaRPr kumimoji="1" lang="en-US" altLang="ja-JP" sz="2400" b="1" dirty="0">
              <a:solidFill>
                <a:schemeClr val="tx1"/>
              </a:solidFill>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27EFDB98-3B26-414F-9F2A-504F72D8C53F}"/>
              </a:ext>
            </a:extLst>
          </p:cNvPr>
          <p:cNvSpPr txBox="1"/>
          <p:nvPr/>
        </p:nvSpPr>
        <p:spPr>
          <a:xfrm>
            <a:off x="609599" y="2068836"/>
            <a:ext cx="5338357" cy="369332"/>
          </a:xfrm>
          <a:prstGeom prst="rect">
            <a:avLst/>
          </a:prstGeom>
          <a:noFill/>
        </p:spPr>
        <p:txBody>
          <a:bodyPr wrap="square" lIns="0" rIns="0" rtlCol="0">
            <a:spAutoFit/>
          </a:bodyPr>
          <a:lstStyle/>
          <a:p>
            <a:pPr algn="ctr"/>
            <a:r>
              <a:rPr kumimoji="1" lang="ja-JP" altLang="en-US" dirty="0">
                <a:latin typeface="メイリオ" panose="020B0604030504040204" pitchFamily="50" charset="-128"/>
                <a:ea typeface="メイリオ" panose="020B0604030504040204" pitchFamily="50" charset="-128"/>
              </a:rPr>
              <a:t>プロダクトマネージャー以外の方の個人ワーク</a:t>
            </a:r>
          </a:p>
        </p:txBody>
      </p:sp>
      <p:sp>
        <p:nvSpPr>
          <p:cNvPr id="27" name="テキスト ボックス 26">
            <a:extLst>
              <a:ext uri="{FF2B5EF4-FFF2-40B4-BE49-F238E27FC236}">
                <a16:creationId xmlns:a16="http://schemas.microsoft.com/office/drawing/2014/main" id="{15DAE307-D444-4D4F-B5F0-6D0495B19908}"/>
              </a:ext>
            </a:extLst>
          </p:cNvPr>
          <p:cNvSpPr txBox="1"/>
          <p:nvPr/>
        </p:nvSpPr>
        <p:spPr>
          <a:xfrm>
            <a:off x="8584474" y="5489508"/>
            <a:ext cx="1271452" cy="369332"/>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グループ</a:t>
            </a:r>
          </a:p>
        </p:txBody>
      </p:sp>
      <p:sp>
        <p:nvSpPr>
          <p:cNvPr id="37" name="テキスト ボックス 36">
            <a:extLst>
              <a:ext uri="{FF2B5EF4-FFF2-40B4-BE49-F238E27FC236}">
                <a16:creationId xmlns:a16="http://schemas.microsoft.com/office/drawing/2014/main" id="{6E5141E3-A92F-4774-B7D0-70D8CE4BE612}"/>
              </a:ext>
            </a:extLst>
          </p:cNvPr>
          <p:cNvSpPr txBox="1"/>
          <p:nvPr/>
        </p:nvSpPr>
        <p:spPr>
          <a:xfrm>
            <a:off x="8584474" y="4458453"/>
            <a:ext cx="1271452" cy="369332"/>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グループ</a:t>
            </a:r>
          </a:p>
        </p:txBody>
      </p:sp>
      <p:sp>
        <p:nvSpPr>
          <p:cNvPr id="39" name="テキスト ボックス 38">
            <a:extLst>
              <a:ext uri="{FF2B5EF4-FFF2-40B4-BE49-F238E27FC236}">
                <a16:creationId xmlns:a16="http://schemas.microsoft.com/office/drawing/2014/main" id="{1014D06C-BAFC-47D7-9479-3557D24BD14D}"/>
              </a:ext>
            </a:extLst>
          </p:cNvPr>
          <p:cNvSpPr txBox="1"/>
          <p:nvPr/>
        </p:nvSpPr>
        <p:spPr>
          <a:xfrm>
            <a:off x="10867057" y="1487790"/>
            <a:ext cx="1271452" cy="369332"/>
          </a:xfrm>
          <a:prstGeom prst="rect">
            <a:avLst/>
          </a:prstGeom>
          <a:noFill/>
        </p:spPr>
        <p:txBody>
          <a:bodyPr wrap="square" lIns="0" rIns="0" rtlCol="0">
            <a:spAutoFit/>
          </a:bodyPr>
          <a:lstStyle/>
          <a:p>
            <a:pPr algn="ctr"/>
            <a:r>
              <a:rPr kumimoji="1" lang="en-US" altLang="ja-JP" b="1" dirty="0"/>
              <a:t>10 min</a:t>
            </a:r>
            <a:endParaRPr kumimoji="1" lang="ja-JP" altLang="en-US" b="1" dirty="0" err="1"/>
          </a:p>
        </p:txBody>
      </p:sp>
      <p:sp>
        <p:nvSpPr>
          <p:cNvPr id="42" name="テキスト ボックス 41">
            <a:extLst>
              <a:ext uri="{FF2B5EF4-FFF2-40B4-BE49-F238E27FC236}">
                <a16:creationId xmlns:a16="http://schemas.microsoft.com/office/drawing/2014/main" id="{FA4EE228-B2B2-4ECA-B1E4-9A3C27EF9C62}"/>
              </a:ext>
            </a:extLst>
          </p:cNvPr>
          <p:cNvSpPr txBox="1"/>
          <p:nvPr/>
        </p:nvSpPr>
        <p:spPr>
          <a:xfrm>
            <a:off x="9779725" y="4494957"/>
            <a:ext cx="1271452" cy="369332"/>
          </a:xfrm>
          <a:prstGeom prst="rect">
            <a:avLst/>
          </a:prstGeom>
          <a:noFill/>
        </p:spPr>
        <p:txBody>
          <a:bodyPr wrap="square" lIns="0" rIns="0" rtlCol="0">
            <a:spAutoFit/>
          </a:bodyPr>
          <a:lstStyle/>
          <a:p>
            <a:pPr algn="ctr"/>
            <a:r>
              <a:rPr kumimoji="1" lang="en-US" altLang="ja-JP" b="1" dirty="0"/>
              <a:t>15 min</a:t>
            </a:r>
            <a:endParaRPr kumimoji="1" lang="ja-JP" altLang="en-US" b="1" dirty="0" err="1"/>
          </a:p>
        </p:txBody>
      </p:sp>
      <p:sp>
        <p:nvSpPr>
          <p:cNvPr id="43" name="テキスト ボックス 42">
            <a:extLst>
              <a:ext uri="{FF2B5EF4-FFF2-40B4-BE49-F238E27FC236}">
                <a16:creationId xmlns:a16="http://schemas.microsoft.com/office/drawing/2014/main" id="{89FCD3AC-2190-415C-A82D-8D9324E4B069}"/>
              </a:ext>
            </a:extLst>
          </p:cNvPr>
          <p:cNvSpPr txBox="1"/>
          <p:nvPr/>
        </p:nvSpPr>
        <p:spPr>
          <a:xfrm>
            <a:off x="9779725" y="5484326"/>
            <a:ext cx="1271452" cy="369332"/>
          </a:xfrm>
          <a:prstGeom prst="rect">
            <a:avLst/>
          </a:prstGeom>
          <a:noFill/>
        </p:spPr>
        <p:txBody>
          <a:bodyPr wrap="square" lIns="0" rIns="0" rtlCol="0">
            <a:spAutoFit/>
          </a:bodyPr>
          <a:lstStyle/>
          <a:p>
            <a:pPr algn="ctr"/>
            <a:r>
              <a:rPr kumimoji="1" lang="en-US" altLang="ja-JP" b="1" dirty="0"/>
              <a:t>30 min</a:t>
            </a:r>
            <a:endParaRPr kumimoji="1" lang="ja-JP" altLang="en-US" b="1" dirty="0" err="1"/>
          </a:p>
        </p:txBody>
      </p:sp>
      <p:sp>
        <p:nvSpPr>
          <p:cNvPr id="44" name="四角形: 角を丸くする 43">
            <a:extLst>
              <a:ext uri="{FF2B5EF4-FFF2-40B4-BE49-F238E27FC236}">
                <a16:creationId xmlns:a16="http://schemas.microsoft.com/office/drawing/2014/main" id="{330E5053-EC66-4854-962E-9AE522AFCF56}"/>
              </a:ext>
            </a:extLst>
          </p:cNvPr>
          <p:cNvSpPr/>
          <p:nvPr/>
        </p:nvSpPr>
        <p:spPr>
          <a:xfrm>
            <a:off x="1345474" y="3120433"/>
            <a:ext cx="9705703" cy="881828"/>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400" b="1" dirty="0">
                <a:solidFill>
                  <a:schemeClr val="tx1"/>
                </a:solidFill>
                <a:latin typeface="メイリオ" panose="020B0604030504040204" pitchFamily="50" charset="-128"/>
                <a:ea typeface="メイリオ" panose="020B0604030504040204" pitchFamily="50" charset="-128"/>
              </a:rPr>
              <a:t>②プロダクトマネージャーへの提案</a:t>
            </a:r>
          </a:p>
        </p:txBody>
      </p:sp>
      <p:sp>
        <p:nvSpPr>
          <p:cNvPr id="45" name="テキスト ボックス 44">
            <a:extLst>
              <a:ext uri="{FF2B5EF4-FFF2-40B4-BE49-F238E27FC236}">
                <a16:creationId xmlns:a16="http://schemas.microsoft.com/office/drawing/2014/main" id="{A1CE00F7-5C18-4290-AB7A-C3B98B9C0523}"/>
              </a:ext>
            </a:extLst>
          </p:cNvPr>
          <p:cNvSpPr txBox="1"/>
          <p:nvPr/>
        </p:nvSpPr>
        <p:spPr>
          <a:xfrm>
            <a:off x="8584474" y="3400446"/>
            <a:ext cx="1271452" cy="369332"/>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グループ</a:t>
            </a:r>
          </a:p>
        </p:txBody>
      </p:sp>
      <p:sp>
        <p:nvSpPr>
          <p:cNvPr id="46" name="テキスト ボックス 45">
            <a:extLst>
              <a:ext uri="{FF2B5EF4-FFF2-40B4-BE49-F238E27FC236}">
                <a16:creationId xmlns:a16="http://schemas.microsoft.com/office/drawing/2014/main" id="{9CBDCE30-63EB-45A7-AF4F-FC6449B377B8}"/>
              </a:ext>
            </a:extLst>
          </p:cNvPr>
          <p:cNvSpPr txBox="1"/>
          <p:nvPr/>
        </p:nvSpPr>
        <p:spPr>
          <a:xfrm>
            <a:off x="9779725" y="3400447"/>
            <a:ext cx="1271452" cy="369332"/>
          </a:xfrm>
          <a:prstGeom prst="rect">
            <a:avLst/>
          </a:prstGeom>
          <a:noFill/>
        </p:spPr>
        <p:txBody>
          <a:bodyPr wrap="square" lIns="0" rIns="0" rtlCol="0">
            <a:spAutoFit/>
          </a:bodyPr>
          <a:lstStyle/>
          <a:p>
            <a:pPr algn="ctr"/>
            <a:r>
              <a:rPr kumimoji="1" lang="en-US" altLang="ja-JP" b="1" dirty="0"/>
              <a:t>25 min</a:t>
            </a:r>
            <a:endParaRPr kumimoji="1" lang="ja-JP" altLang="en-US" b="1" dirty="0" err="1"/>
          </a:p>
        </p:txBody>
      </p:sp>
      <p:sp>
        <p:nvSpPr>
          <p:cNvPr id="47" name="四角形: 角を丸くする 46">
            <a:extLst>
              <a:ext uri="{FF2B5EF4-FFF2-40B4-BE49-F238E27FC236}">
                <a16:creationId xmlns:a16="http://schemas.microsoft.com/office/drawing/2014/main" id="{4A2C3ECB-4A96-4288-8385-27B18B953BE5}"/>
              </a:ext>
            </a:extLst>
          </p:cNvPr>
          <p:cNvSpPr/>
          <p:nvPr/>
        </p:nvSpPr>
        <p:spPr>
          <a:xfrm>
            <a:off x="6448697" y="1413062"/>
            <a:ext cx="5617032" cy="1180019"/>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r>
              <a:rPr kumimoji="1" lang="ja-JP" altLang="en-US" sz="2400" b="1" dirty="0">
                <a:solidFill>
                  <a:schemeClr val="tx1"/>
                </a:solidFill>
                <a:latin typeface="メイリオ" panose="020B0604030504040204" pitchFamily="50" charset="-128"/>
                <a:ea typeface="メイリオ" panose="020B0604030504040204" pitchFamily="50" charset="-128"/>
              </a:rPr>
              <a:t>①</a:t>
            </a:r>
            <a:r>
              <a:rPr kumimoji="1" lang="en-US" altLang="ja-JP" sz="2400" b="1" dirty="0">
                <a:solidFill>
                  <a:schemeClr val="tx1"/>
                </a:solidFill>
                <a:latin typeface="メイリオ" panose="020B0604030504040204" pitchFamily="50" charset="-128"/>
                <a:ea typeface="メイリオ" panose="020B0604030504040204" pitchFamily="50" charset="-128"/>
              </a:rPr>
              <a:t>’ </a:t>
            </a:r>
            <a:r>
              <a:rPr kumimoji="1" lang="ja-JP" altLang="en-US" sz="2400" b="1" dirty="0">
                <a:solidFill>
                  <a:schemeClr val="tx1"/>
                </a:solidFill>
                <a:latin typeface="メイリオ" panose="020B0604030504040204" pitchFamily="50" charset="-128"/>
                <a:ea typeface="メイリオ" panose="020B0604030504040204" pitchFamily="50" charset="-128"/>
              </a:rPr>
              <a:t>提案の評価観点を作る</a:t>
            </a:r>
          </a:p>
        </p:txBody>
      </p:sp>
      <p:sp>
        <p:nvSpPr>
          <p:cNvPr id="48" name="テキスト ボックス 47">
            <a:extLst>
              <a:ext uri="{FF2B5EF4-FFF2-40B4-BE49-F238E27FC236}">
                <a16:creationId xmlns:a16="http://schemas.microsoft.com/office/drawing/2014/main" id="{2C1F6DF6-7615-4E57-AAD0-37442F8CD58A}"/>
              </a:ext>
            </a:extLst>
          </p:cNvPr>
          <p:cNvSpPr txBox="1"/>
          <p:nvPr/>
        </p:nvSpPr>
        <p:spPr>
          <a:xfrm>
            <a:off x="6459633" y="2068836"/>
            <a:ext cx="5338357" cy="369332"/>
          </a:xfrm>
          <a:prstGeom prst="rect">
            <a:avLst/>
          </a:prstGeom>
          <a:noFill/>
        </p:spPr>
        <p:txBody>
          <a:bodyPr wrap="square" lIns="0" rIns="0" rtlCol="0">
            <a:spAutoFit/>
          </a:bodyPr>
          <a:lstStyle/>
          <a:p>
            <a:pPr algn="ctr"/>
            <a:r>
              <a:rPr kumimoji="1" lang="ja-JP" altLang="en-US" dirty="0">
                <a:latin typeface="メイリオ" panose="020B0604030504040204" pitchFamily="50" charset="-128"/>
                <a:ea typeface="メイリオ" panose="020B0604030504040204" pitchFamily="50" charset="-128"/>
              </a:rPr>
              <a:t>プロダクトマネージャーの個人ワーク</a:t>
            </a:r>
          </a:p>
        </p:txBody>
      </p:sp>
      <p:sp>
        <p:nvSpPr>
          <p:cNvPr id="49" name="テキスト ボックス 48">
            <a:extLst>
              <a:ext uri="{FF2B5EF4-FFF2-40B4-BE49-F238E27FC236}">
                <a16:creationId xmlns:a16="http://schemas.microsoft.com/office/drawing/2014/main" id="{96E870E7-0C05-4FBA-8764-441A55472C85}"/>
              </a:ext>
            </a:extLst>
          </p:cNvPr>
          <p:cNvSpPr txBox="1"/>
          <p:nvPr/>
        </p:nvSpPr>
        <p:spPr>
          <a:xfrm>
            <a:off x="5095761" y="1487790"/>
            <a:ext cx="1271452" cy="369332"/>
          </a:xfrm>
          <a:prstGeom prst="rect">
            <a:avLst/>
          </a:prstGeom>
          <a:noFill/>
        </p:spPr>
        <p:txBody>
          <a:bodyPr wrap="square" lIns="0" rIns="0" rtlCol="0">
            <a:spAutoFit/>
          </a:bodyPr>
          <a:lstStyle/>
          <a:p>
            <a:pPr algn="ctr"/>
            <a:r>
              <a:rPr kumimoji="1" lang="en-US" altLang="ja-JP" b="1" dirty="0"/>
              <a:t>10 min</a:t>
            </a:r>
            <a:endParaRPr kumimoji="1" lang="ja-JP" altLang="en-US" b="1" dirty="0" err="1"/>
          </a:p>
        </p:txBody>
      </p:sp>
    </p:spTree>
    <p:extLst>
      <p:ext uri="{BB962C8B-B14F-4D97-AF65-F5344CB8AC3E}">
        <p14:creationId xmlns:p14="http://schemas.microsoft.com/office/powerpoint/2010/main" val="412481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558C1A-6721-47DA-8B0F-C77D09187012}"/>
              </a:ext>
            </a:extLst>
          </p:cNvPr>
          <p:cNvSpPr>
            <a:spLocks noGrp="1"/>
          </p:cNvSpPr>
          <p:nvPr>
            <p:ph type="title"/>
          </p:nvPr>
        </p:nvSpPr>
        <p:spPr>
          <a:xfrm>
            <a:off x="215589" y="417046"/>
            <a:ext cx="11582401" cy="637760"/>
          </a:xfrm>
        </p:spPr>
        <p:txBody>
          <a:bodyPr/>
          <a:lstStyle/>
          <a:p>
            <a:r>
              <a:rPr kumimoji="1" lang="ja-JP" altLang="en-US" dirty="0">
                <a:latin typeface="メイリオ" panose="020B0604030504040204" pitchFamily="50" charset="-128"/>
                <a:ea typeface="メイリオ" panose="020B0604030504040204" pitchFamily="50" charset="-128"/>
              </a:rPr>
              <a:t>ビジネスモデルを書くための手法 </a:t>
            </a:r>
            <a:r>
              <a:rPr kumimoji="1" lang="en-US" altLang="ja-JP" dirty="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ビジネスモデルキャンバス</a:t>
            </a:r>
            <a:endParaRPr kumimoji="1" lang="ja-JP" altLang="en-US" b="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FAD1BD7-0DA5-4D2A-8E74-E6789F6C45DC}"/>
              </a:ext>
            </a:extLst>
          </p:cNvPr>
          <p:cNvSpPr txBox="1"/>
          <p:nvPr/>
        </p:nvSpPr>
        <p:spPr>
          <a:xfrm>
            <a:off x="609599" y="1346006"/>
            <a:ext cx="11062801" cy="2062103"/>
          </a:xfrm>
          <a:prstGeom prst="rect">
            <a:avLst/>
          </a:prstGeom>
          <a:noFill/>
        </p:spPr>
        <p:txBody>
          <a:bodyPr wrap="square" lIns="0" rIns="0" rtlCol="0">
            <a:spAutoFit/>
          </a:bodyPr>
          <a:lstStyle/>
          <a:p>
            <a:pPr algn="l"/>
            <a:r>
              <a:rPr kumimoji="1" lang="en-US" altLang="ja-JP" sz="3200" dirty="0">
                <a:latin typeface="Amazon Ember" panose="020B0603020204020204" pitchFamily="34" charset="0"/>
                <a:ea typeface="メイリオ" panose="020B0604030504040204" pitchFamily="50" charset="-128"/>
              </a:rPr>
              <a:t>2005</a:t>
            </a:r>
            <a:r>
              <a:rPr kumimoji="1" lang="en-US" altLang="ja-JP" sz="3200" dirty="0">
                <a:latin typeface="メイリオ" panose="020B0604030504040204" pitchFamily="50" charset="-128"/>
                <a:ea typeface="メイリオ" panose="020B0604030504040204" pitchFamily="50" charset="-128"/>
              </a:rPr>
              <a:t> </a:t>
            </a:r>
            <a:r>
              <a:rPr kumimoji="1" lang="ja-JP" altLang="en-US" sz="3200" dirty="0">
                <a:latin typeface="メイリオ" panose="020B0604030504040204" pitchFamily="50" charset="-128"/>
                <a:ea typeface="メイリオ" panose="020B0604030504040204" pitchFamily="50" charset="-128"/>
              </a:rPr>
              <a:t>年に経営コンサルタントのアレクサンダー氏が発案したフレームワーク。フレームワークを解説した</a:t>
            </a:r>
            <a:br>
              <a:rPr kumimoji="1" lang="en-US" altLang="ja-JP" sz="3200" dirty="0">
                <a:latin typeface="メイリオ" panose="020B0604030504040204" pitchFamily="50" charset="-128"/>
                <a:ea typeface="メイリオ" panose="020B0604030504040204" pitchFamily="50" charset="-128"/>
              </a:rPr>
            </a:br>
            <a:r>
              <a:rPr kumimoji="1" lang="ja-JP" altLang="en-US" sz="3200" dirty="0">
                <a:latin typeface="メイリオ" panose="020B0604030504040204" pitchFamily="50" charset="-128"/>
                <a:ea typeface="メイリオ" panose="020B0604030504040204" pitchFamily="50" charset="-128"/>
              </a:rPr>
              <a:t>「</a:t>
            </a:r>
            <a:r>
              <a:rPr kumimoji="1" lang="ja-JP" altLang="en-US" sz="3200" dirty="0">
                <a:latin typeface="メイリオ" panose="020B0604030504040204" pitchFamily="50" charset="-128"/>
                <a:ea typeface="メイリオ" panose="020B0604030504040204" pitchFamily="50" charset="-128"/>
                <a:hlinkClick r:id="rId3"/>
              </a:rPr>
              <a:t>ビジネスモデルジェネレーション</a:t>
            </a:r>
            <a:r>
              <a:rPr kumimoji="1" lang="ja-JP" altLang="en-US" sz="3200" dirty="0">
                <a:latin typeface="メイリオ" panose="020B0604030504040204" pitchFamily="50" charset="-128"/>
                <a:ea typeface="メイリオ" panose="020B0604030504040204" pitchFamily="50" charset="-128"/>
              </a:rPr>
              <a:t> 」は </a:t>
            </a:r>
            <a:r>
              <a:rPr kumimoji="1" lang="en-US" altLang="ja-JP" sz="3200" dirty="0">
                <a:latin typeface="Amazon Ember" panose="020B0603020204020204" pitchFamily="34" charset="0"/>
                <a:ea typeface="メイリオ" panose="020B0604030504040204" pitchFamily="50" charset="-128"/>
              </a:rPr>
              <a:t>45</a:t>
            </a:r>
            <a:r>
              <a:rPr kumimoji="1" lang="en-US" altLang="ja-JP" sz="3200" dirty="0">
                <a:latin typeface="メイリオ" panose="020B0604030504040204" pitchFamily="50" charset="-128"/>
                <a:ea typeface="メイリオ" panose="020B0604030504040204" pitchFamily="50" charset="-128"/>
              </a:rPr>
              <a:t> </a:t>
            </a:r>
            <a:r>
              <a:rPr kumimoji="1" lang="ja-JP" altLang="en-US" sz="3200" dirty="0">
                <a:latin typeface="メイリオ" panose="020B0604030504040204" pitchFamily="50" charset="-128"/>
                <a:ea typeface="メイリオ" panose="020B0604030504040204" pitchFamily="50" charset="-128"/>
              </a:rPr>
              <a:t>カ国の実践者により執筆され、シリーズの累計部数は </a:t>
            </a:r>
            <a:r>
              <a:rPr kumimoji="1" lang="en-US" altLang="ja-JP" sz="3200" dirty="0">
                <a:latin typeface="Amazon Ember" panose="020B0603020204020204" pitchFamily="34" charset="0"/>
                <a:ea typeface="メイリオ" panose="020B0604030504040204" pitchFamily="50" charset="-128"/>
              </a:rPr>
              <a:t>14</a:t>
            </a:r>
            <a:r>
              <a:rPr kumimoji="1" lang="en-US" altLang="ja-JP" sz="3200" dirty="0">
                <a:latin typeface="メイリオ" panose="020B0604030504040204" pitchFamily="50" charset="-128"/>
                <a:ea typeface="メイリオ" panose="020B0604030504040204" pitchFamily="50" charset="-128"/>
              </a:rPr>
              <a:t> </a:t>
            </a:r>
            <a:r>
              <a:rPr kumimoji="1" lang="ja-JP" altLang="en-US" sz="3200" dirty="0">
                <a:latin typeface="メイリオ" panose="020B0604030504040204" pitchFamily="50" charset="-128"/>
                <a:ea typeface="メイリオ" panose="020B0604030504040204" pitchFamily="50" charset="-128"/>
              </a:rPr>
              <a:t>万部に上る。</a:t>
            </a:r>
          </a:p>
        </p:txBody>
      </p:sp>
      <p:pic>
        <p:nvPicPr>
          <p:cNvPr id="1026" name="Picture 2">
            <a:extLst>
              <a:ext uri="{FF2B5EF4-FFF2-40B4-BE49-F238E27FC236}">
                <a16:creationId xmlns:a16="http://schemas.microsoft.com/office/drawing/2014/main" id="{BCEB6552-A601-47FC-90B2-6E5BDD3AE2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8252" y="3415509"/>
            <a:ext cx="3649842" cy="258296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208B20FF-1582-49EF-B9ED-C778F4A80ECE}"/>
              </a:ext>
            </a:extLst>
          </p:cNvPr>
          <p:cNvSpPr txBox="1"/>
          <p:nvPr/>
        </p:nvSpPr>
        <p:spPr>
          <a:xfrm>
            <a:off x="7122703" y="5998474"/>
            <a:ext cx="4549697" cy="369332"/>
          </a:xfrm>
          <a:prstGeom prst="rect">
            <a:avLst/>
          </a:prstGeom>
          <a:noFill/>
        </p:spPr>
        <p:txBody>
          <a:bodyPr wrap="square" rtlCol="0">
            <a:spAutoFit/>
          </a:bodyPr>
          <a:lstStyle/>
          <a:p>
            <a:pPr algn="r"/>
            <a:r>
              <a:rPr kumimoji="1" lang="ja-JP" altLang="en-US" dirty="0">
                <a:latin typeface="メイリオ" panose="020B0604030504040204" pitchFamily="50" charset="-128"/>
                <a:ea typeface="メイリオ" panose="020B0604030504040204" pitchFamily="50" charset="-128"/>
              </a:rPr>
              <a:t>画像引用 </a:t>
            </a:r>
            <a:r>
              <a:rPr kumimoji="1" lang="en-US" altLang="ja-JP" dirty="0">
                <a:latin typeface="Amazon Ember" panose="020B0603020204020204" pitchFamily="34" charset="0"/>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hlinkClick r:id="rId3"/>
              </a:rPr>
              <a:t>翔泳社の書籍サイト</a:t>
            </a:r>
            <a:r>
              <a:rPr kumimoji="1" lang="ja-JP" altLang="en-US" dirty="0">
                <a:latin typeface="メイリオ" panose="020B0604030504040204" pitchFamily="50" charset="-128"/>
                <a:ea typeface="メイリオ" panose="020B0604030504040204" pitchFamily="50" charset="-128"/>
              </a:rPr>
              <a:t>より</a:t>
            </a:r>
          </a:p>
        </p:txBody>
      </p:sp>
      <p:sp>
        <p:nvSpPr>
          <p:cNvPr id="14" name="吹き出し: 線 13">
            <a:extLst>
              <a:ext uri="{FF2B5EF4-FFF2-40B4-BE49-F238E27FC236}">
                <a16:creationId xmlns:a16="http://schemas.microsoft.com/office/drawing/2014/main" id="{E698AB53-2E09-4649-BC17-C687DC12EA04}"/>
              </a:ext>
            </a:extLst>
          </p:cNvPr>
          <p:cNvSpPr/>
          <p:nvPr/>
        </p:nvSpPr>
        <p:spPr>
          <a:xfrm>
            <a:off x="970156" y="4115976"/>
            <a:ext cx="4713249" cy="1182029"/>
          </a:xfrm>
          <a:prstGeom prst="borderCallout1">
            <a:avLst>
              <a:gd name="adj1" fmla="val 39505"/>
              <a:gd name="adj2" fmla="val 106632"/>
              <a:gd name="adj3" fmla="val 39897"/>
              <a:gd name="adj4" fmla="val 13980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chemeClr val="tx1"/>
                </a:solidFill>
                <a:latin typeface="メイリオ" panose="020B0604030504040204" pitchFamily="50" charset="-128"/>
                <a:ea typeface="メイリオ" panose="020B0604030504040204" pitchFamily="50" charset="-128"/>
              </a:rPr>
              <a:t>本屋で平積みにされているのを見たことがある方もいるのでは </a:t>
            </a:r>
            <a:r>
              <a:rPr kumimoji="1" lang="en-US" altLang="ja-JP" sz="2400" dirty="0">
                <a:solidFill>
                  <a:schemeClr val="tx1"/>
                </a:solidFill>
                <a:latin typeface="Amazon Ember" panose="020B0603020204020204" pitchFamily="34" charset="0"/>
                <a:ea typeface="メイリオ" panose="020B0604030504040204" pitchFamily="50" charset="-128"/>
              </a:rPr>
              <a:t>?</a:t>
            </a:r>
            <a:r>
              <a:rPr kumimoji="1" lang="en-US" altLang="ja-JP" sz="2400" dirty="0">
                <a:solidFill>
                  <a:schemeClr val="tx1"/>
                </a:solidFill>
                <a:latin typeface="メイリオ" panose="020B0604030504040204" pitchFamily="50" charset="-128"/>
                <a:ea typeface="メイリオ" panose="020B0604030504040204" pitchFamily="50" charset="-128"/>
              </a:rPr>
              <a:t> </a:t>
            </a:r>
            <a:endParaRPr kumimoji="1" lang="ja-JP" altLang="en-US" sz="2400" dirty="0">
              <a:solidFill>
                <a:schemeClr val="tx1"/>
              </a:solidFill>
              <a:latin typeface="メイリオ" panose="020B0604030504040204" pitchFamily="50" charset="-128"/>
              <a:ea typeface="メイリオ" panose="020B0604030504040204" pitchFamily="50" charset="-128"/>
            </a:endParaRPr>
          </a:p>
        </p:txBody>
      </p:sp>
      <p:sp>
        <p:nvSpPr>
          <p:cNvPr id="11" name="スライド番号プレースホルダー 3">
            <a:extLst>
              <a:ext uri="{FF2B5EF4-FFF2-40B4-BE49-F238E27FC236}">
                <a16:creationId xmlns:a16="http://schemas.microsoft.com/office/drawing/2014/main" id="{9AA041A6-7A08-4498-8B72-4823F946BF84}"/>
              </a:ext>
            </a:extLst>
          </p:cNvPr>
          <p:cNvSpPr txBox="1">
            <a:spLocks/>
          </p:cNvSpPr>
          <p:nvPr/>
        </p:nvSpPr>
        <p:spPr>
          <a:xfrm>
            <a:off x="9448800" y="6289675"/>
            <a:ext cx="2349190" cy="365125"/>
          </a:xfrm>
          <a:prstGeom prst="rect">
            <a:avLst/>
          </a:prstGeom>
        </p:spPr>
        <p:txBody>
          <a:bodyPr vert="horz" lIns="91440" tIns="45720" rIns="91440" bIns="45720" rtlCol="0" anchor="ctr"/>
          <a:lstStyle>
            <a:defPPr rtl="0">
              <a:defRPr lang="ja-jp"/>
            </a:defPPr>
            <a:lvl1pPr marL="0" algn="r" defTabSz="914400" rtl="0" eaLnBrk="1" latinLnBrk="0" hangingPunct="1">
              <a:defRPr sz="900" b="0" i="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latin typeface="Amazon Ember" panose="020B0603020204020204" pitchFamily="34" charset="0"/>
                <a:ea typeface="メイリオ" panose="020B0604030504040204" pitchFamily="50" charset="-128"/>
              </a:rPr>
              <a:pPr/>
              <a:t>54</a:t>
            </a:fld>
            <a:endParaRPr lang="en-US">
              <a:latin typeface="Amazon Ember" panose="020B0603020204020204" pitchFamily="34" charset="0"/>
              <a:ea typeface="メイリオ" panose="020B0604030504040204" pitchFamily="50" charset="-128"/>
            </a:endParaRPr>
          </a:p>
        </p:txBody>
      </p:sp>
    </p:spTree>
    <p:extLst>
      <p:ext uri="{BB962C8B-B14F-4D97-AF65-F5344CB8AC3E}">
        <p14:creationId xmlns:p14="http://schemas.microsoft.com/office/powerpoint/2010/main" val="376874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5B39A2C8-81FE-4176-8E21-2F40099867B5}"/>
              </a:ext>
            </a:extLst>
          </p:cNvPr>
          <p:cNvGrpSpPr/>
          <p:nvPr/>
        </p:nvGrpSpPr>
        <p:grpSpPr>
          <a:xfrm>
            <a:off x="1257626" y="1354616"/>
            <a:ext cx="9390054" cy="4636767"/>
            <a:chOff x="2497146" y="1600723"/>
            <a:chExt cx="7402915" cy="4224764"/>
          </a:xfrm>
        </p:grpSpPr>
        <p:sp>
          <p:nvSpPr>
            <p:cNvPr id="9" name="正方形/長方形 8">
              <a:extLst>
                <a:ext uri="{FF2B5EF4-FFF2-40B4-BE49-F238E27FC236}">
                  <a16:creationId xmlns:a16="http://schemas.microsoft.com/office/drawing/2014/main" id="{F8AB954E-5794-4F30-8CBF-81F7B0E58E56}"/>
                </a:ext>
              </a:extLst>
            </p:cNvPr>
            <p:cNvSpPr/>
            <p:nvPr/>
          </p:nvSpPr>
          <p:spPr>
            <a:xfrm>
              <a:off x="249714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0" name="正方形/長方形 9">
              <a:extLst>
                <a:ext uri="{FF2B5EF4-FFF2-40B4-BE49-F238E27FC236}">
                  <a16:creationId xmlns:a16="http://schemas.microsoft.com/office/drawing/2014/main" id="{F215CC6D-5B53-4B3F-8693-BB06646AF1EE}"/>
                </a:ext>
              </a:extLst>
            </p:cNvPr>
            <p:cNvSpPr/>
            <p:nvPr/>
          </p:nvSpPr>
          <p:spPr>
            <a:xfrm>
              <a:off x="3967132" y="1600723"/>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1" name="正方形/長方形 10">
              <a:extLst>
                <a:ext uri="{FF2B5EF4-FFF2-40B4-BE49-F238E27FC236}">
                  <a16:creationId xmlns:a16="http://schemas.microsoft.com/office/drawing/2014/main" id="{5C6329B6-1904-42EE-8EF1-78B76F42E02A}"/>
                </a:ext>
              </a:extLst>
            </p:cNvPr>
            <p:cNvSpPr/>
            <p:nvPr/>
          </p:nvSpPr>
          <p:spPr>
            <a:xfrm>
              <a:off x="3967132" y="3163306"/>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2" name="正方形/長方形 11">
              <a:extLst>
                <a:ext uri="{FF2B5EF4-FFF2-40B4-BE49-F238E27FC236}">
                  <a16:creationId xmlns:a16="http://schemas.microsoft.com/office/drawing/2014/main" id="{B0AF22E9-9E5C-41F2-A394-ED3BEE937F33}"/>
                </a:ext>
              </a:extLst>
            </p:cNvPr>
            <p:cNvSpPr/>
            <p:nvPr/>
          </p:nvSpPr>
          <p:spPr>
            <a:xfrm>
              <a:off x="543711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5" name="正方形/長方形 14">
              <a:extLst>
                <a:ext uri="{FF2B5EF4-FFF2-40B4-BE49-F238E27FC236}">
                  <a16:creationId xmlns:a16="http://schemas.microsoft.com/office/drawing/2014/main" id="{D5817F01-EBBA-4F62-9423-3558AEC4C69D}"/>
                </a:ext>
              </a:extLst>
            </p:cNvPr>
            <p:cNvSpPr/>
            <p:nvPr/>
          </p:nvSpPr>
          <p:spPr>
            <a:xfrm>
              <a:off x="6907102" y="1600723"/>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6" name="正方形/長方形 15">
              <a:extLst>
                <a:ext uri="{FF2B5EF4-FFF2-40B4-BE49-F238E27FC236}">
                  <a16:creationId xmlns:a16="http://schemas.microsoft.com/office/drawing/2014/main" id="{3D75C1FA-7139-4FC9-8970-9C2E3542387B}"/>
                </a:ext>
              </a:extLst>
            </p:cNvPr>
            <p:cNvSpPr/>
            <p:nvPr/>
          </p:nvSpPr>
          <p:spPr>
            <a:xfrm>
              <a:off x="6907102" y="3163306"/>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7" name="正方形/長方形 16">
              <a:extLst>
                <a:ext uri="{FF2B5EF4-FFF2-40B4-BE49-F238E27FC236}">
                  <a16:creationId xmlns:a16="http://schemas.microsoft.com/office/drawing/2014/main" id="{7FCA89C9-F97F-407B-9AD3-2D85C5DB2FF9}"/>
                </a:ext>
              </a:extLst>
            </p:cNvPr>
            <p:cNvSpPr/>
            <p:nvPr/>
          </p:nvSpPr>
          <p:spPr>
            <a:xfrm>
              <a:off x="837708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9" name="正方形/長方形 18">
              <a:extLst>
                <a:ext uri="{FF2B5EF4-FFF2-40B4-BE49-F238E27FC236}">
                  <a16:creationId xmlns:a16="http://schemas.microsoft.com/office/drawing/2014/main" id="{3FFD7D9A-8DD1-4C9E-8EFC-E44277C72C7C}"/>
                </a:ext>
              </a:extLst>
            </p:cNvPr>
            <p:cNvSpPr/>
            <p:nvPr/>
          </p:nvSpPr>
          <p:spPr>
            <a:xfrm rot="5400000">
              <a:off x="3764576" y="3458460"/>
              <a:ext cx="1099594" cy="36344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20" name="正方形/長方形 19">
              <a:extLst>
                <a:ext uri="{FF2B5EF4-FFF2-40B4-BE49-F238E27FC236}">
                  <a16:creationId xmlns:a16="http://schemas.microsoft.com/office/drawing/2014/main" id="{7276C5CE-5190-4BB1-962D-2CB55779A08A}"/>
                </a:ext>
              </a:extLst>
            </p:cNvPr>
            <p:cNvSpPr/>
            <p:nvPr/>
          </p:nvSpPr>
          <p:spPr>
            <a:xfrm rot="5400000">
              <a:off x="7439537" y="3417953"/>
              <a:ext cx="1099596" cy="37154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21" name="テキスト ボックス 20">
              <a:extLst>
                <a:ext uri="{FF2B5EF4-FFF2-40B4-BE49-F238E27FC236}">
                  <a16:creationId xmlns:a16="http://schemas.microsoft.com/office/drawing/2014/main" id="{D9723F05-5C50-4BE5-8B71-0462D4CBA9B8}"/>
                </a:ext>
              </a:extLst>
            </p:cNvPr>
            <p:cNvSpPr txBox="1"/>
            <p:nvPr/>
          </p:nvSpPr>
          <p:spPr>
            <a:xfrm>
              <a:off x="2574551" y="2709997"/>
              <a:ext cx="1315175"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協力者</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Partners</a:t>
              </a:r>
              <a:endParaRPr kumimoji="1" lang="ja-JP" altLang="en-US"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4D5BC850-9745-4932-B884-0D806B1037D6}"/>
                </a:ext>
              </a:extLst>
            </p:cNvPr>
            <p:cNvSpPr txBox="1"/>
            <p:nvPr/>
          </p:nvSpPr>
          <p:spPr>
            <a:xfrm>
              <a:off x="4044537" y="1771323"/>
              <a:ext cx="1392580"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主要活動</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Activities</a:t>
              </a:r>
              <a:endParaRPr kumimoji="1" lang="ja-JP" altLang="en-US"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0A9989E4-614C-4E7D-83E6-2C5E86D3C18D}"/>
                </a:ext>
              </a:extLst>
            </p:cNvPr>
            <p:cNvSpPr txBox="1"/>
            <p:nvPr/>
          </p:nvSpPr>
          <p:spPr>
            <a:xfrm>
              <a:off x="4005834" y="3420716"/>
              <a:ext cx="1469985"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資源</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Resources</a:t>
              </a:r>
              <a:endParaRPr kumimoji="1" lang="ja-JP" altLang="en-US" dirty="0">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3E3689C4-D0FC-4A27-A316-10BD009C5B70}"/>
                </a:ext>
              </a:extLst>
            </p:cNvPr>
            <p:cNvSpPr txBox="1"/>
            <p:nvPr/>
          </p:nvSpPr>
          <p:spPr>
            <a:xfrm>
              <a:off x="5495170" y="2709997"/>
              <a:ext cx="1392580"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価値提供</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Value</a:t>
              </a:r>
            </a:p>
            <a:p>
              <a:pPr algn="l"/>
              <a:r>
                <a:rPr kumimoji="1" lang="en-US" altLang="ja-JP" dirty="0">
                  <a:latin typeface="メイリオ" panose="020B0604030504040204" pitchFamily="50" charset="-128"/>
                  <a:ea typeface="メイリオ" panose="020B0604030504040204" pitchFamily="50" charset="-128"/>
                </a:rPr>
                <a:t>Propositions</a:t>
              </a:r>
              <a:endParaRPr kumimoji="1" lang="ja-JP" altLang="en-US"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7B8FBA4E-D5F8-488C-B442-2C12E78357D6}"/>
                </a:ext>
              </a:extLst>
            </p:cNvPr>
            <p:cNvSpPr txBox="1"/>
            <p:nvPr/>
          </p:nvSpPr>
          <p:spPr>
            <a:xfrm>
              <a:off x="6984507" y="1771323"/>
              <a:ext cx="1392580"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顧客との関係</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Customer</a:t>
              </a:r>
            </a:p>
            <a:p>
              <a:pPr algn="l"/>
              <a:r>
                <a:rPr kumimoji="1" lang="en-US" altLang="ja-JP" dirty="0">
                  <a:latin typeface="メイリオ" panose="020B0604030504040204" pitchFamily="50" charset="-128"/>
                  <a:ea typeface="メイリオ" panose="020B0604030504040204" pitchFamily="50" charset="-128"/>
                </a:rPr>
                <a:t>Relationships</a:t>
              </a:r>
              <a:endParaRPr kumimoji="1" lang="ja-JP" altLang="en-US"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04624AE5-5FA2-4CF1-AB74-578996C34A56}"/>
                </a:ext>
              </a:extLst>
            </p:cNvPr>
            <p:cNvSpPr txBox="1"/>
            <p:nvPr/>
          </p:nvSpPr>
          <p:spPr>
            <a:xfrm>
              <a:off x="6984507" y="3333906"/>
              <a:ext cx="1392580"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販路</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Channels</a:t>
              </a:r>
              <a:endParaRPr kumimoji="1" lang="ja-JP" altLang="en-US"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1A64B9D9-C3A2-47BD-86EC-F64C11C85FF0}"/>
                </a:ext>
              </a:extLst>
            </p:cNvPr>
            <p:cNvSpPr txBox="1"/>
            <p:nvPr/>
          </p:nvSpPr>
          <p:spPr>
            <a:xfrm>
              <a:off x="8405116" y="2709997"/>
              <a:ext cx="1494945"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顧客セグメント</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Customer</a:t>
              </a:r>
            </a:p>
            <a:p>
              <a:pPr algn="l"/>
              <a:r>
                <a:rPr kumimoji="1" lang="en-US" altLang="ja-JP" dirty="0">
                  <a:latin typeface="メイリオ" panose="020B0604030504040204" pitchFamily="50" charset="-128"/>
                  <a:ea typeface="メイリオ" panose="020B0604030504040204" pitchFamily="50" charset="-128"/>
                </a:rPr>
                <a:t>Segment</a:t>
              </a:r>
              <a:endParaRPr kumimoji="1" lang="ja-JP" altLang="en-US" dirty="0">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F6B7698F-0ED6-438D-9D7E-9540C034678D}"/>
                </a:ext>
              </a:extLst>
            </p:cNvPr>
            <p:cNvSpPr txBox="1"/>
            <p:nvPr/>
          </p:nvSpPr>
          <p:spPr>
            <a:xfrm>
              <a:off x="2574551" y="4856672"/>
              <a:ext cx="1469986"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コスト構造</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Cost Structure</a:t>
              </a:r>
              <a:endParaRPr kumimoji="1" lang="ja-JP" altLang="en-US"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346DE287-EE61-4AB6-9C00-86EF810ED3F7}"/>
                </a:ext>
              </a:extLst>
            </p:cNvPr>
            <p:cNvSpPr txBox="1"/>
            <p:nvPr/>
          </p:nvSpPr>
          <p:spPr>
            <a:xfrm>
              <a:off x="6249513" y="4856672"/>
              <a:ext cx="1757183"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収益の流れ</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Revenue Streams</a:t>
              </a:r>
              <a:endParaRPr kumimoji="1" lang="ja-JP" altLang="en-US" dirty="0">
                <a:latin typeface="メイリオ" panose="020B0604030504040204" pitchFamily="50" charset="-128"/>
                <a:ea typeface="メイリオ" panose="020B0604030504040204" pitchFamily="50" charset="-128"/>
              </a:endParaRPr>
            </a:p>
          </p:txBody>
        </p:sp>
      </p:grpSp>
      <p:sp>
        <p:nvSpPr>
          <p:cNvPr id="2" name="タイトル 1">
            <a:extLst>
              <a:ext uri="{FF2B5EF4-FFF2-40B4-BE49-F238E27FC236}">
                <a16:creationId xmlns:a16="http://schemas.microsoft.com/office/drawing/2014/main" id="{F7558C1A-6721-47DA-8B0F-C77D09187012}"/>
              </a:ext>
            </a:extLst>
          </p:cNvPr>
          <p:cNvSpPr>
            <a:spLocks noGrp="1"/>
          </p:cNvSpPr>
          <p:nvPr>
            <p:ph type="title"/>
          </p:nvPr>
        </p:nvSpPr>
        <p:spPr>
          <a:xfrm>
            <a:off x="609599" y="419023"/>
            <a:ext cx="10958495" cy="547842"/>
          </a:xfrm>
        </p:spPr>
        <p:txBody>
          <a:bodyPr/>
          <a:lstStyle/>
          <a:p>
            <a:r>
              <a:rPr kumimoji="1" lang="ja-JP" altLang="en-US" dirty="0">
                <a:latin typeface="メイリオ" panose="020B0604030504040204" pitchFamily="50" charset="-128"/>
                <a:ea typeface="メイリオ" panose="020B0604030504040204" pitchFamily="50" charset="-128"/>
              </a:rPr>
              <a:t>ビジネスモデルキャンバスの図 </a:t>
            </a:r>
            <a:r>
              <a:rPr kumimoji="1" lang="en-US" altLang="ja-JP" dirty="0">
                <a:latin typeface="Amazon Ember" panose="020B0603020204020204" pitchFamily="34" charset="0"/>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 </a:t>
            </a:r>
            <a:r>
              <a:rPr kumimoji="1" lang="en-US" altLang="ja-JP" dirty="0">
                <a:latin typeface="Amazon Ember" panose="020B0603020204020204" pitchFamily="34" charset="0"/>
                <a:ea typeface="メイリオ" panose="020B0604030504040204" pitchFamily="50" charset="-128"/>
              </a:rPr>
              <a:t>9</a:t>
            </a:r>
            <a:r>
              <a:rPr kumimoji="1" lang="en-US" altLang="ja-JP" dirty="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象限で表現</a:t>
            </a:r>
            <a:endParaRPr kumimoji="1" lang="ja-JP" altLang="en-US" b="0" dirty="0">
              <a:latin typeface="メイリオ" panose="020B0604030504040204" pitchFamily="50" charset="-128"/>
              <a:ea typeface="メイリオ" panose="020B0604030504040204" pitchFamily="50" charset="-128"/>
            </a:endParaRPr>
          </a:p>
        </p:txBody>
      </p:sp>
      <p:sp>
        <p:nvSpPr>
          <p:cNvPr id="33" name="スライド番号プレースホルダー 3">
            <a:extLst>
              <a:ext uri="{FF2B5EF4-FFF2-40B4-BE49-F238E27FC236}">
                <a16:creationId xmlns:a16="http://schemas.microsoft.com/office/drawing/2014/main" id="{81EEB21D-0DA7-4FE2-896A-CAA7671E0170}"/>
              </a:ext>
            </a:extLst>
          </p:cNvPr>
          <p:cNvSpPr txBox="1">
            <a:spLocks/>
          </p:cNvSpPr>
          <p:nvPr/>
        </p:nvSpPr>
        <p:spPr>
          <a:xfrm>
            <a:off x="9448800" y="6289675"/>
            <a:ext cx="2349190" cy="365125"/>
          </a:xfrm>
          <a:prstGeom prst="rect">
            <a:avLst/>
          </a:prstGeom>
        </p:spPr>
        <p:txBody>
          <a:bodyPr vert="horz" lIns="91440" tIns="45720" rIns="91440" bIns="45720" rtlCol="0" anchor="ctr"/>
          <a:lstStyle>
            <a:defPPr rtl="0">
              <a:defRPr lang="ja-jp"/>
            </a:defPPr>
            <a:lvl1pPr marL="0" algn="r" defTabSz="914400" rtl="0" eaLnBrk="1" latinLnBrk="0" hangingPunct="1">
              <a:defRPr sz="900" b="0" i="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latin typeface="Amazon Ember" panose="020B0603020204020204" pitchFamily="34" charset="0"/>
                <a:ea typeface="メイリオ" panose="020B0604030504040204" pitchFamily="50" charset="-128"/>
              </a:rPr>
              <a:pPr/>
              <a:t>55</a:t>
            </a:fld>
            <a:endParaRPr lang="en-US">
              <a:latin typeface="Amazon Ember" panose="020B0603020204020204" pitchFamily="34" charset="0"/>
              <a:ea typeface="メイリオ" panose="020B0604030504040204" pitchFamily="50" charset="-128"/>
            </a:endParaRPr>
          </a:p>
        </p:txBody>
      </p:sp>
    </p:spTree>
    <p:extLst>
      <p:ext uri="{BB962C8B-B14F-4D97-AF65-F5344CB8AC3E}">
        <p14:creationId xmlns:p14="http://schemas.microsoft.com/office/powerpoint/2010/main" val="247504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558C1A-6721-47DA-8B0F-C77D09187012}"/>
              </a:ext>
            </a:extLst>
          </p:cNvPr>
          <p:cNvSpPr>
            <a:spLocks noGrp="1"/>
          </p:cNvSpPr>
          <p:nvPr>
            <p:ph type="title" idx="4294967295"/>
          </p:nvPr>
        </p:nvSpPr>
        <p:spPr>
          <a:xfrm>
            <a:off x="757646" y="328720"/>
            <a:ext cx="11100247" cy="547842"/>
          </a:xfrm>
        </p:spPr>
        <p:txBody>
          <a:bodyPr/>
          <a:lstStyle/>
          <a:p>
            <a:r>
              <a:rPr lang="ja-JP" altLang="en-US" dirty="0">
                <a:latin typeface="メイリオ" panose="020B0604030504040204" pitchFamily="50" charset="-128"/>
                <a:ea typeface="メイリオ" panose="020B0604030504040204" pitchFamily="50" charset="-128"/>
              </a:rPr>
              <a:t>ビジネスモデルキャンバスを使用した成長サイクルの表現</a:t>
            </a:r>
            <a:endParaRPr kumimoji="1" lang="ja-JP" altLang="en-US" b="0" dirty="0">
              <a:latin typeface="メイリオ" panose="020B0604030504040204" pitchFamily="50" charset="-128"/>
              <a:ea typeface="メイリオ" panose="020B0604030504040204" pitchFamily="50" charset="-128"/>
            </a:endParaRPr>
          </a:p>
        </p:txBody>
      </p:sp>
      <p:grpSp>
        <p:nvGrpSpPr>
          <p:cNvPr id="44" name="グループ化 43">
            <a:extLst>
              <a:ext uri="{FF2B5EF4-FFF2-40B4-BE49-F238E27FC236}">
                <a16:creationId xmlns:a16="http://schemas.microsoft.com/office/drawing/2014/main" id="{DB73D9EB-EC45-4F63-A16C-FBA81FBF5F49}"/>
              </a:ext>
            </a:extLst>
          </p:cNvPr>
          <p:cNvGrpSpPr/>
          <p:nvPr/>
        </p:nvGrpSpPr>
        <p:grpSpPr>
          <a:xfrm>
            <a:off x="1257626" y="1234533"/>
            <a:ext cx="9390054" cy="4636767"/>
            <a:chOff x="2497146" y="1600723"/>
            <a:chExt cx="7402915" cy="4224764"/>
          </a:xfrm>
        </p:grpSpPr>
        <p:sp>
          <p:nvSpPr>
            <p:cNvPr id="45" name="正方形/長方形 44">
              <a:extLst>
                <a:ext uri="{FF2B5EF4-FFF2-40B4-BE49-F238E27FC236}">
                  <a16:creationId xmlns:a16="http://schemas.microsoft.com/office/drawing/2014/main" id="{C49542BF-20F6-40DB-BBCD-4C284E5199D0}"/>
                </a:ext>
              </a:extLst>
            </p:cNvPr>
            <p:cNvSpPr/>
            <p:nvPr/>
          </p:nvSpPr>
          <p:spPr>
            <a:xfrm>
              <a:off x="249714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46" name="正方形/長方形 45">
              <a:extLst>
                <a:ext uri="{FF2B5EF4-FFF2-40B4-BE49-F238E27FC236}">
                  <a16:creationId xmlns:a16="http://schemas.microsoft.com/office/drawing/2014/main" id="{5C106942-1CD7-4C52-A1B4-89B8116CE4B6}"/>
                </a:ext>
              </a:extLst>
            </p:cNvPr>
            <p:cNvSpPr/>
            <p:nvPr/>
          </p:nvSpPr>
          <p:spPr>
            <a:xfrm>
              <a:off x="3967132" y="1600723"/>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47" name="正方形/長方形 46">
              <a:extLst>
                <a:ext uri="{FF2B5EF4-FFF2-40B4-BE49-F238E27FC236}">
                  <a16:creationId xmlns:a16="http://schemas.microsoft.com/office/drawing/2014/main" id="{611DAED2-B924-4C49-8C4E-F59F4C9BB80E}"/>
                </a:ext>
              </a:extLst>
            </p:cNvPr>
            <p:cNvSpPr/>
            <p:nvPr/>
          </p:nvSpPr>
          <p:spPr>
            <a:xfrm>
              <a:off x="3967132" y="3163306"/>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48" name="正方形/長方形 47">
              <a:extLst>
                <a:ext uri="{FF2B5EF4-FFF2-40B4-BE49-F238E27FC236}">
                  <a16:creationId xmlns:a16="http://schemas.microsoft.com/office/drawing/2014/main" id="{B8AD5465-C230-4B10-82C9-F4086DB029CC}"/>
                </a:ext>
              </a:extLst>
            </p:cNvPr>
            <p:cNvSpPr/>
            <p:nvPr/>
          </p:nvSpPr>
          <p:spPr>
            <a:xfrm>
              <a:off x="543711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49" name="正方形/長方形 48">
              <a:extLst>
                <a:ext uri="{FF2B5EF4-FFF2-40B4-BE49-F238E27FC236}">
                  <a16:creationId xmlns:a16="http://schemas.microsoft.com/office/drawing/2014/main" id="{A006E490-71D3-440B-8A40-17CA1C7508EF}"/>
                </a:ext>
              </a:extLst>
            </p:cNvPr>
            <p:cNvSpPr/>
            <p:nvPr/>
          </p:nvSpPr>
          <p:spPr>
            <a:xfrm>
              <a:off x="6907102" y="1600723"/>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50" name="正方形/長方形 49">
              <a:extLst>
                <a:ext uri="{FF2B5EF4-FFF2-40B4-BE49-F238E27FC236}">
                  <a16:creationId xmlns:a16="http://schemas.microsoft.com/office/drawing/2014/main" id="{B6472C5D-7F96-480C-BDF7-29AE7DAD9A32}"/>
                </a:ext>
              </a:extLst>
            </p:cNvPr>
            <p:cNvSpPr/>
            <p:nvPr/>
          </p:nvSpPr>
          <p:spPr>
            <a:xfrm>
              <a:off x="6907102" y="3163306"/>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51" name="正方形/長方形 50">
              <a:extLst>
                <a:ext uri="{FF2B5EF4-FFF2-40B4-BE49-F238E27FC236}">
                  <a16:creationId xmlns:a16="http://schemas.microsoft.com/office/drawing/2014/main" id="{40F3C4B2-E6E5-4224-B276-402041595400}"/>
                </a:ext>
              </a:extLst>
            </p:cNvPr>
            <p:cNvSpPr/>
            <p:nvPr/>
          </p:nvSpPr>
          <p:spPr>
            <a:xfrm>
              <a:off x="837708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52" name="正方形/長方形 51">
              <a:extLst>
                <a:ext uri="{FF2B5EF4-FFF2-40B4-BE49-F238E27FC236}">
                  <a16:creationId xmlns:a16="http://schemas.microsoft.com/office/drawing/2014/main" id="{11BE67FE-FCFB-4AEB-BF14-E878A121A4E5}"/>
                </a:ext>
              </a:extLst>
            </p:cNvPr>
            <p:cNvSpPr/>
            <p:nvPr/>
          </p:nvSpPr>
          <p:spPr>
            <a:xfrm rot="5400000">
              <a:off x="3764576" y="3458460"/>
              <a:ext cx="1099594" cy="36344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53" name="正方形/長方形 52">
              <a:extLst>
                <a:ext uri="{FF2B5EF4-FFF2-40B4-BE49-F238E27FC236}">
                  <a16:creationId xmlns:a16="http://schemas.microsoft.com/office/drawing/2014/main" id="{51E81F7D-1CB1-451F-A540-5B6043AB9BEE}"/>
                </a:ext>
              </a:extLst>
            </p:cNvPr>
            <p:cNvSpPr/>
            <p:nvPr/>
          </p:nvSpPr>
          <p:spPr>
            <a:xfrm rot="5400000">
              <a:off x="7439537" y="3417953"/>
              <a:ext cx="1099596" cy="37154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54" name="テキスト ボックス 53">
              <a:extLst>
                <a:ext uri="{FF2B5EF4-FFF2-40B4-BE49-F238E27FC236}">
                  <a16:creationId xmlns:a16="http://schemas.microsoft.com/office/drawing/2014/main" id="{7A8A564B-3533-43E4-833B-7EC31062DACE}"/>
                </a:ext>
              </a:extLst>
            </p:cNvPr>
            <p:cNvSpPr txBox="1"/>
            <p:nvPr/>
          </p:nvSpPr>
          <p:spPr>
            <a:xfrm>
              <a:off x="2574551" y="2709997"/>
              <a:ext cx="1315175"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協力者</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Partners</a:t>
              </a:r>
              <a:endParaRPr kumimoji="1" lang="ja-JP" altLang="en-US" dirty="0">
                <a:latin typeface="メイリオ" panose="020B0604030504040204" pitchFamily="50" charset="-128"/>
                <a:ea typeface="メイリオ" panose="020B0604030504040204" pitchFamily="50" charset="-128"/>
              </a:endParaRPr>
            </a:p>
          </p:txBody>
        </p:sp>
        <p:sp>
          <p:nvSpPr>
            <p:cNvPr id="55" name="テキスト ボックス 54">
              <a:extLst>
                <a:ext uri="{FF2B5EF4-FFF2-40B4-BE49-F238E27FC236}">
                  <a16:creationId xmlns:a16="http://schemas.microsoft.com/office/drawing/2014/main" id="{E4D2FAB3-DCFE-4B96-A603-E963E4701EE3}"/>
                </a:ext>
              </a:extLst>
            </p:cNvPr>
            <p:cNvSpPr txBox="1"/>
            <p:nvPr/>
          </p:nvSpPr>
          <p:spPr>
            <a:xfrm>
              <a:off x="4044537" y="1771323"/>
              <a:ext cx="1392580"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主要活動</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Activities</a:t>
              </a:r>
              <a:endParaRPr kumimoji="1" lang="ja-JP" altLang="en-US" dirty="0">
                <a:latin typeface="メイリオ" panose="020B0604030504040204" pitchFamily="50" charset="-128"/>
                <a:ea typeface="メイリオ" panose="020B0604030504040204" pitchFamily="50" charset="-128"/>
              </a:endParaRPr>
            </a:p>
          </p:txBody>
        </p:sp>
        <p:sp>
          <p:nvSpPr>
            <p:cNvPr id="56" name="テキスト ボックス 55">
              <a:extLst>
                <a:ext uri="{FF2B5EF4-FFF2-40B4-BE49-F238E27FC236}">
                  <a16:creationId xmlns:a16="http://schemas.microsoft.com/office/drawing/2014/main" id="{5AAFE4F1-5D7D-4452-8B2F-F50B01B345BB}"/>
                </a:ext>
              </a:extLst>
            </p:cNvPr>
            <p:cNvSpPr txBox="1"/>
            <p:nvPr/>
          </p:nvSpPr>
          <p:spPr>
            <a:xfrm>
              <a:off x="4005834" y="3420716"/>
              <a:ext cx="1469985"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資源</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Resources</a:t>
              </a:r>
              <a:endParaRPr kumimoji="1" lang="ja-JP" altLang="en-US" dirty="0">
                <a:latin typeface="メイリオ" panose="020B0604030504040204" pitchFamily="50" charset="-128"/>
                <a:ea typeface="メイリオ" panose="020B0604030504040204" pitchFamily="50" charset="-128"/>
              </a:endParaRPr>
            </a:p>
          </p:txBody>
        </p:sp>
        <p:sp>
          <p:nvSpPr>
            <p:cNvPr id="57" name="テキスト ボックス 56">
              <a:extLst>
                <a:ext uri="{FF2B5EF4-FFF2-40B4-BE49-F238E27FC236}">
                  <a16:creationId xmlns:a16="http://schemas.microsoft.com/office/drawing/2014/main" id="{DEFAA876-66E2-48B3-AF1E-41CAC513F27D}"/>
                </a:ext>
              </a:extLst>
            </p:cNvPr>
            <p:cNvSpPr txBox="1"/>
            <p:nvPr/>
          </p:nvSpPr>
          <p:spPr>
            <a:xfrm>
              <a:off x="5495170" y="1733858"/>
              <a:ext cx="1392580"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価値提供</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Value</a:t>
              </a:r>
            </a:p>
            <a:p>
              <a:pPr algn="l"/>
              <a:r>
                <a:rPr kumimoji="1" lang="en-US" altLang="ja-JP" dirty="0">
                  <a:latin typeface="メイリオ" panose="020B0604030504040204" pitchFamily="50" charset="-128"/>
                  <a:ea typeface="メイリオ" panose="020B0604030504040204" pitchFamily="50" charset="-128"/>
                </a:rPr>
                <a:t>Propositions</a:t>
              </a:r>
              <a:endParaRPr kumimoji="1" lang="ja-JP" altLang="en-US" dirty="0">
                <a:latin typeface="メイリオ" panose="020B0604030504040204" pitchFamily="50" charset="-128"/>
                <a:ea typeface="メイリオ" panose="020B0604030504040204" pitchFamily="50" charset="-128"/>
              </a:endParaRPr>
            </a:p>
          </p:txBody>
        </p:sp>
        <p:sp>
          <p:nvSpPr>
            <p:cNvPr id="58" name="テキスト ボックス 57">
              <a:extLst>
                <a:ext uri="{FF2B5EF4-FFF2-40B4-BE49-F238E27FC236}">
                  <a16:creationId xmlns:a16="http://schemas.microsoft.com/office/drawing/2014/main" id="{A4CF39C7-4D91-4655-9167-867F789878B5}"/>
                </a:ext>
              </a:extLst>
            </p:cNvPr>
            <p:cNvSpPr txBox="1"/>
            <p:nvPr/>
          </p:nvSpPr>
          <p:spPr>
            <a:xfrm>
              <a:off x="6984507" y="1771323"/>
              <a:ext cx="1392580"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顧客との関係</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Customer</a:t>
              </a:r>
            </a:p>
            <a:p>
              <a:pPr algn="l"/>
              <a:r>
                <a:rPr kumimoji="1" lang="en-US" altLang="ja-JP" dirty="0">
                  <a:latin typeface="メイリオ" panose="020B0604030504040204" pitchFamily="50" charset="-128"/>
                  <a:ea typeface="メイリオ" panose="020B0604030504040204" pitchFamily="50" charset="-128"/>
                </a:rPr>
                <a:t>Relationships</a:t>
              </a:r>
              <a:endParaRPr kumimoji="1" lang="ja-JP" altLang="en-US" dirty="0">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9C059C2F-A073-4266-9075-4032E93B7AE7}"/>
                </a:ext>
              </a:extLst>
            </p:cNvPr>
            <p:cNvSpPr txBox="1"/>
            <p:nvPr/>
          </p:nvSpPr>
          <p:spPr>
            <a:xfrm>
              <a:off x="6984507" y="3333906"/>
              <a:ext cx="1392580"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販路</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Channels</a:t>
              </a:r>
              <a:endParaRPr kumimoji="1" lang="ja-JP" altLang="en-US" dirty="0">
                <a:latin typeface="メイリオ" panose="020B0604030504040204" pitchFamily="50" charset="-128"/>
                <a:ea typeface="メイリオ" panose="020B0604030504040204" pitchFamily="50" charset="-128"/>
              </a:endParaRPr>
            </a:p>
          </p:txBody>
        </p:sp>
        <p:sp>
          <p:nvSpPr>
            <p:cNvPr id="60" name="テキスト ボックス 59">
              <a:extLst>
                <a:ext uri="{FF2B5EF4-FFF2-40B4-BE49-F238E27FC236}">
                  <a16:creationId xmlns:a16="http://schemas.microsoft.com/office/drawing/2014/main" id="{431BA720-36CD-4D8B-88BF-4C4221CD9468}"/>
                </a:ext>
              </a:extLst>
            </p:cNvPr>
            <p:cNvSpPr txBox="1"/>
            <p:nvPr/>
          </p:nvSpPr>
          <p:spPr>
            <a:xfrm>
              <a:off x="8405116" y="3143592"/>
              <a:ext cx="1494945"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顧客セグメント</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Customer</a:t>
              </a:r>
            </a:p>
            <a:p>
              <a:pPr algn="l"/>
              <a:r>
                <a:rPr kumimoji="1" lang="en-US" altLang="ja-JP" dirty="0">
                  <a:latin typeface="メイリオ" panose="020B0604030504040204" pitchFamily="50" charset="-128"/>
                  <a:ea typeface="メイリオ" panose="020B0604030504040204" pitchFamily="50" charset="-128"/>
                </a:rPr>
                <a:t>Segment</a:t>
              </a:r>
              <a:endParaRPr kumimoji="1" lang="ja-JP" altLang="en-US" dirty="0">
                <a:latin typeface="メイリオ" panose="020B0604030504040204" pitchFamily="50" charset="-128"/>
                <a:ea typeface="メイリオ" panose="020B0604030504040204" pitchFamily="50" charset="-128"/>
              </a:endParaRPr>
            </a:p>
          </p:txBody>
        </p:sp>
        <p:sp>
          <p:nvSpPr>
            <p:cNvPr id="61" name="テキスト ボックス 60">
              <a:extLst>
                <a:ext uri="{FF2B5EF4-FFF2-40B4-BE49-F238E27FC236}">
                  <a16:creationId xmlns:a16="http://schemas.microsoft.com/office/drawing/2014/main" id="{2BA24C41-4ECB-4DC4-B6F0-A0C163D3DB7F}"/>
                </a:ext>
              </a:extLst>
            </p:cNvPr>
            <p:cNvSpPr txBox="1"/>
            <p:nvPr/>
          </p:nvSpPr>
          <p:spPr>
            <a:xfrm>
              <a:off x="2574551" y="4856672"/>
              <a:ext cx="1469986"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コスト構造</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Cost Structure</a:t>
              </a:r>
              <a:endParaRPr kumimoji="1" lang="ja-JP" altLang="en-US" dirty="0">
                <a:latin typeface="メイリオ" panose="020B0604030504040204" pitchFamily="50" charset="-128"/>
                <a:ea typeface="メイリオ" panose="020B0604030504040204" pitchFamily="50" charset="-128"/>
              </a:endParaRPr>
            </a:p>
          </p:txBody>
        </p:sp>
        <p:sp>
          <p:nvSpPr>
            <p:cNvPr id="62" name="テキスト ボックス 61">
              <a:extLst>
                <a:ext uri="{FF2B5EF4-FFF2-40B4-BE49-F238E27FC236}">
                  <a16:creationId xmlns:a16="http://schemas.microsoft.com/office/drawing/2014/main" id="{89F1A5CB-9EB7-42A8-8207-79527F090BFE}"/>
                </a:ext>
              </a:extLst>
            </p:cNvPr>
            <p:cNvSpPr txBox="1"/>
            <p:nvPr/>
          </p:nvSpPr>
          <p:spPr>
            <a:xfrm>
              <a:off x="6249513" y="4856672"/>
              <a:ext cx="1757183"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収益の流れ</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Revenue Streams</a:t>
              </a:r>
              <a:endParaRPr kumimoji="1" lang="ja-JP" altLang="en-US" dirty="0">
                <a:latin typeface="メイリオ" panose="020B0604030504040204" pitchFamily="50" charset="-128"/>
                <a:ea typeface="メイリオ" panose="020B0604030504040204" pitchFamily="50" charset="-128"/>
              </a:endParaRPr>
            </a:p>
          </p:txBody>
        </p:sp>
      </p:grpSp>
      <p:sp>
        <p:nvSpPr>
          <p:cNvPr id="63" name="四角形: 角を丸くする 62">
            <a:extLst>
              <a:ext uri="{FF2B5EF4-FFF2-40B4-BE49-F238E27FC236}">
                <a16:creationId xmlns:a16="http://schemas.microsoft.com/office/drawing/2014/main" id="{C84AC243-5EC0-4BB7-BDA4-9444C8A381F5}"/>
              </a:ext>
            </a:extLst>
          </p:cNvPr>
          <p:cNvSpPr/>
          <p:nvPr/>
        </p:nvSpPr>
        <p:spPr>
          <a:xfrm>
            <a:off x="10695580" y="1965953"/>
            <a:ext cx="1285405" cy="1078005"/>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tx1"/>
                </a:solidFill>
                <a:latin typeface="メイリオ" panose="020B0604030504040204" pitchFamily="50" charset="-128"/>
                <a:ea typeface="メイリオ" panose="020B0604030504040204" pitchFamily="50" charset="-128"/>
              </a:rPr>
              <a:t>ビジネス価値</a:t>
            </a:r>
            <a:endParaRPr kumimoji="1" lang="ja-JP" altLang="en-US" b="1" dirty="0">
              <a:solidFill>
                <a:schemeClr val="tx1"/>
              </a:solidFill>
              <a:latin typeface="Amazon Ember" panose="020B0603020204020204" pitchFamily="34" charset="0"/>
              <a:ea typeface="メイリオ" panose="020B0604030504040204" pitchFamily="50" charset="-128"/>
            </a:endParaRPr>
          </a:p>
        </p:txBody>
      </p:sp>
      <p:sp>
        <p:nvSpPr>
          <p:cNvPr id="64" name="矢印: 上 63">
            <a:extLst>
              <a:ext uri="{FF2B5EF4-FFF2-40B4-BE49-F238E27FC236}">
                <a16:creationId xmlns:a16="http://schemas.microsoft.com/office/drawing/2014/main" id="{7BD1E315-1A15-4902-B62F-42924216AE69}"/>
              </a:ext>
            </a:extLst>
          </p:cNvPr>
          <p:cNvSpPr/>
          <p:nvPr/>
        </p:nvSpPr>
        <p:spPr>
          <a:xfrm>
            <a:off x="3836836" y="4701693"/>
            <a:ext cx="480103" cy="1224052"/>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65" name="正方形/長方形 64">
            <a:extLst>
              <a:ext uri="{FF2B5EF4-FFF2-40B4-BE49-F238E27FC236}">
                <a16:creationId xmlns:a16="http://schemas.microsoft.com/office/drawing/2014/main" id="{B133E703-9A2A-4982-88EC-5E9F2619C0C5}"/>
              </a:ext>
            </a:extLst>
          </p:cNvPr>
          <p:cNvSpPr/>
          <p:nvPr/>
        </p:nvSpPr>
        <p:spPr>
          <a:xfrm rot="5400000">
            <a:off x="9934971" y="4415282"/>
            <a:ext cx="2805503" cy="247287"/>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66" name="四角形: 角を丸くする 65">
            <a:extLst>
              <a:ext uri="{FF2B5EF4-FFF2-40B4-BE49-F238E27FC236}">
                <a16:creationId xmlns:a16="http://schemas.microsoft.com/office/drawing/2014/main" id="{97EBBAA6-EF5E-4B3E-8083-1CBAB3409EE3}"/>
              </a:ext>
            </a:extLst>
          </p:cNvPr>
          <p:cNvSpPr/>
          <p:nvPr/>
        </p:nvSpPr>
        <p:spPr>
          <a:xfrm>
            <a:off x="3318561" y="4026188"/>
            <a:ext cx="1429431" cy="434809"/>
          </a:xfrm>
          <a:prstGeom prst="roundRect">
            <a:avLst/>
          </a:prstGeom>
          <a:solidFill>
            <a:schemeClr val="bg1">
              <a:lumMod val="85000"/>
              <a:lumOff val="15000"/>
            </a:schemeClr>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tx1"/>
                </a:solidFill>
                <a:latin typeface="メイリオ" panose="020B0604030504040204" pitchFamily="50" charset="-128"/>
                <a:ea typeface="メイリオ" panose="020B0604030504040204" pitchFamily="50" charset="-128"/>
              </a:rPr>
              <a:t>データ</a:t>
            </a:r>
          </a:p>
        </p:txBody>
      </p:sp>
      <p:sp>
        <p:nvSpPr>
          <p:cNvPr id="68" name="四角形: 角を丸くする 67">
            <a:extLst>
              <a:ext uri="{FF2B5EF4-FFF2-40B4-BE49-F238E27FC236}">
                <a16:creationId xmlns:a16="http://schemas.microsoft.com/office/drawing/2014/main" id="{C3657CE4-8E09-475C-8776-0F27B8E37AC1}"/>
              </a:ext>
            </a:extLst>
          </p:cNvPr>
          <p:cNvSpPr/>
          <p:nvPr/>
        </p:nvSpPr>
        <p:spPr>
          <a:xfrm>
            <a:off x="3318561" y="2312371"/>
            <a:ext cx="1429431" cy="434809"/>
          </a:xfrm>
          <a:prstGeom prst="roundRect">
            <a:avLst/>
          </a:prstGeom>
          <a:solidFill>
            <a:schemeClr val="bg1">
              <a:lumMod val="85000"/>
              <a:lumOff val="15000"/>
            </a:schemeClr>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tx1"/>
                </a:solidFill>
                <a:latin typeface="メイリオ" panose="020B0604030504040204" pitchFamily="50" charset="-128"/>
                <a:ea typeface="メイリオ" panose="020B0604030504040204" pitchFamily="50" charset="-128"/>
              </a:rPr>
              <a:t>学習</a:t>
            </a:r>
          </a:p>
        </p:txBody>
      </p:sp>
      <p:sp>
        <p:nvSpPr>
          <p:cNvPr id="69" name="四角形: 角を丸くする 68">
            <a:extLst>
              <a:ext uri="{FF2B5EF4-FFF2-40B4-BE49-F238E27FC236}">
                <a16:creationId xmlns:a16="http://schemas.microsoft.com/office/drawing/2014/main" id="{6A4BD05D-5357-4A40-9668-C9842BD18434}"/>
              </a:ext>
            </a:extLst>
          </p:cNvPr>
          <p:cNvSpPr/>
          <p:nvPr/>
        </p:nvSpPr>
        <p:spPr>
          <a:xfrm>
            <a:off x="5258558" y="2312371"/>
            <a:ext cx="1429431" cy="434809"/>
          </a:xfrm>
          <a:prstGeom prst="roundRect">
            <a:avLst/>
          </a:prstGeom>
          <a:solidFill>
            <a:schemeClr val="bg1">
              <a:lumMod val="85000"/>
              <a:lumOff val="15000"/>
            </a:schemeClr>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tx1"/>
                </a:solidFill>
                <a:latin typeface="メイリオ" panose="020B0604030504040204" pitchFamily="50" charset="-128"/>
                <a:ea typeface="メイリオ" panose="020B0604030504040204" pitchFamily="50" charset="-128"/>
              </a:rPr>
              <a:t>予測機能</a:t>
            </a:r>
          </a:p>
        </p:txBody>
      </p:sp>
      <p:sp>
        <p:nvSpPr>
          <p:cNvPr id="70" name="矢印: 上 69">
            <a:extLst>
              <a:ext uri="{FF2B5EF4-FFF2-40B4-BE49-F238E27FC236}">
                <a16:creationId xmlns:a16="http://schemas.microsoft.com/office/drawing/2014/main" id="{F7D67E6B-1F8F-453F-8D81-51C0A8E2E3EB}"/>
              </a:ext>
            </a:extLst>
          </p:cNvPr>
          <p:cNvSpPr/>
          <p:nvPr/>
        </p:nvSpPr>
        <p:spPr>
          <a:xfrm rot="5400000">
            <a:off x="4815892" y="2248303"/>
            <a:ext cx="480103" cy="534434"/>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1" name="正方形/長方形 70">
            <a:extLst>
              <a:ext uri="{FF2B5EF4-FFF2-40B4-BE49-F238E27FC236}">
                <a16:creationId xmlns:a16="http://schemas.microsoft.com/office/drawing/2014/main" id="{6FF14A71-9D62-4FB4-848F-77D4AB5F303F}"/>
              </a:ext>
            </a:extLst>
          </p:cNvPr>
          <p:cNvSpPr/>
          <p:nvPr/>
        </p:nvSpPr>
        <p:spPr>
          <a:xfrm>
            <a:off x="3974123" y="5705402"/>
            <a:ext cx="7487244" cy="316528"/>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38" name="矢印: 上 37">
            <a:extLst>
              <a:ext uri="{FF2B5EF4-FFF2-40B4-BE49-F238E27FC236}">
                <a16:creationId xmlns:a16="http://schemas.microsoft.com/office/drawing/2014/main" id="{04745387-1533-4CD2-90B6-228873777C8D}"/>
              </a:ext>
            </a:extLst>
          </p:cNvPr>
          <p:cNvSpPr/>
          <p:nvPr/>
        </p:nvSpPr>
        <p:spPr>
          <a:xfrm rot="5400000">
            <a:off x="7494471" y="1583237"/>
            <a:ext cx="480103" cy="1864567"/>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39" name="四角形: 角を丸くする 38">
            <a:extLst>
              <a:ext uri="{FF2B5EF4-FFF2-40B4-BE49-F238E27FC236}">
                <a16:creationId xmlns:a16="http://schemas.microsoft.com/office/drawing/2014/main" id="{2671120F-9852-4FAD-9650-62F7D7F602DE}"/>
              </a:ext>
            </a:extLst>
          </p:cNvPr>
          <p:cNvSpPr/>
          <p:nvPr/>
        </p:nvSpPr>
        <p:spPr>
          <a:xfrm>
            <a:off x="8714706" y="2312371"/>
            <a:ext cx="1548817" cy="434809"/>
          </a:xfrm>
          <a:prstGeom prst="roundRect">
            <a:avLst/>
          </a:prstGeom>
          <a:solidFill>
            <a:schemeClr val="bg1">
              <a:lumMod val="85000"/>
              <a:lumOff val="15000"/>
            </a:schemeClr>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tx1"/>
                </a:solidFill>
                <a:latin typeface="メイリオ" panose="020B0604030504040204" pitchFamily="50" charset="-128"/>
                <a:ea typeface="メイリオ" panose="020B0604030504040204" pitchFamily="50" charset="-128"/>
              </a:rPr>
              <a:t>顧客体験向上</a:t>
            </a:r>
          </a:p>
        </p:txBody>
      </p:sp>
      <p:sp>
        <p:nvSpPr>
          <p:cNvPr id="40" name="矢印: 上 39">
            <a:extLst>
              <a:ext uri="{FF2B5EF4-FFF2-40B4-BE49-F238E27FC236}">
                <a16:creationId xmlns:a16="http://schemas.microsoft.com/office/drawing/2014/main" id="{7658AFEF-E6A7-4543-A0C2-24260D2840EB}"/>
              </a:ext>
            </a:extLst>
          </p:cNvPr>
          <p:cNvSpPr/>
          <p:nvPr/>
        </p:nvSpPr>
        <p:spPr>
          <a:xfrm rot="5400000">
            <a:off x="10290688" y="2248304"/>
            <a:ext cx="480103" cy="534434"/>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1" name="スライド番号プレースホルダー 3">
            <a:extLst>
              <a:ext uri="{FF2B5EF4-FFF2-40B4-BE49-F238E27FC236}">
                <a16:creationId xmlns:a16="http://schemas.microsoft.com/office/drawing/2014/main" id="{30E42760-57C4-436B-8E14-B8612ED578A5}"/>
              </a:ext>
            </a:extLst>
          </p:cNvPr>
          <p:cNvSpPr txBox="1">
            <a:spLocks/>
          </p:cNvSpPr>
          <p:nvPr/>
        </p:nvSpPr>
        <p:spPr>
          <a:xfrm>
            <a:off x="9448800" y="6289675"/>
            <a:ext cx="2349190" cy="365125"/>
          </a:xfrm>
          <a:prstGeom prst="rect">
            <a:avLst/>
          </a:prstGeom>
        </p:spPr>
        <p:txBody>
          <a:bodyPr vert="horz" lIns="91440" tIns="45720" rIns="91440" bIns="45720" rtlCol="0" anchor="ctr"/>
          <a:lstStyle>
            <a:defPPr rtl="0">
              <a:defRPr lang="ja-jp"/>
            </a:defPPr>
            <a:lvl1pPr marL="0" algn="r" defTabSz="914400" rtl="0" eaLnBrk="1" latinLnBrk="0" hangingPunct="1">
              <a:defRPr sz="900" b="0" i="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latin typeface="Amazon Ember" panose="020B0603020204020204" pitchFamily="34" charset="0"/>
                <a:ea typeface="メイリオ" panose="020B0604030504040204" pitchFamily="50" charset="-128"/>
              </a:rPr>
              <a:pPr/>
              <a:t>56</a:t>
            </a:fld>
            <a:endParaRPr lang="en-US">
              <a:latin typeface="Amazon Ember" panose="020B0603020204020204" pitchFamily="34" charset="0"/>
              <a:ea typeface="メイリオ" panose="020B0604030504040204" pitchFamily="50" charset="-128"/>
            </a:endParaRPr>
          </a:p>
        </p:txBody>
      </p:sp>
      <p:sp>
        <p:nvSpPr>
          <p:cNvPr id="37" name="矢印: 上 36">
            <a:extLst>
              <a:ext uri="{FF2B5EF4-FFF2-40B4-BE49-F238E27FC236}">
                <a16:creationId xmlns:a16="http://schemas.microsoft.com/office/drawing/2014/main" id="{D18DF184-0E3E-41D8-AE47-CAA958EEBFD8}"/>
              </a:ext>
            </a:extLst>
          </p:cNvPr>
          <p:cNvSpPr/>
          <p:nvPr/>
        </p:nvSpPr>
        <p:spPr>
          <a:xfrm>
            <a:off x="3789881" y="2945433"/>
            <a:ext cx="480103" cy="534434"/>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E5F4DB71-6CC5-4C2D-8E52-052CD3C2E786}"/>
              </a:ext>
            </a:extLst>
          </p:cNvPr>
          <p:cNvSpPr txBox="1"/>
          <p:nvPr/>
        </p:nvSpPr>
        <p:spPr>
          <a:xfrm>
            <a:off x="6899231" y="2275469"/>
            <a:ext cx="1455723" cy="1538883"/>
          </a:xfrm>
          <a:prstGeom prst="rect">
            <a:avLst/>
          </a:prstGeom>
          <a:solidFill>
            <a:schemeClr val="bg1">
              <a:lumMod val="95000"/>
            </a:schemeClr>
          </a:solidFill>
        </p:spPr>
        <p:txBody>
          <a:bodyPr wrap="square" lIns="0" rIns="0" rtlCol="0">
            <a:spAutoFit/>
          </a:bodyPr>
          <a:lstStyle/>
          <a:p>
            <a:pPr algn="ctr"/>
            <a:r>
              <a:rPr kumimoji="1" lang="ja-JP" altLang="en-US" sz="5400" b="1" dirty="0">
                <a:solidFill>
                  <a:srgbClr val="FF9900"/>
                </a:solidFill>
                <a:latin typeface="メイリオ" panose="020B0604030504040204" pitchFamily="50" charset="-128"/>
                <a:ea typeface="メイリオ" panose="020B0604030504040204" pitchFamily="50" charset="-128"/>
              </a:rPr>
              <a:t>①</a:t>
            </a:r>
            <a:endParaRPr kumimoji="1" lang="en-US" altLang="ja-JP" sz="5400" b="1" dirty="0">
              <a:solidFill>
                <a:srgbClr val="FF9900"/>
              </a:solidFill>
              <a:latin typeface="メイリオ" panose="020B0604030504040204" pitchFamily="50" charset="-128"/>
              <a:ea typeface="メイリオ" panose="020B0604030504040204" pitchFamily="50" charset="-128"/>
            </a:endParaRPr>
          </a:p>
          <a:p>
            <a:pPr algn="ctr"/>
            <a:r>
              <a:rPr kumimoji="1" lang="ja-JP" altLang="en-US" sz="2000" b="1" dirty="0">
                <a:solidFill>
                  <a:srgbClr val="FF9900"/>
                </a:solidFill>
                <a:latin typeface="メイリオ" panose="020B0604030504040204" pitchFamily="50" charset="-128"/>
                <a:ea typeface="メイリオ" panose="020B0604030504040204" pitchFamily="50" charset="-128"/>
              </a:rPr>
              <a:t>顧客体験の改善</a:t>
            </a:r>
            <a:endParaRPr kumimoji="1" lang="ja-JP" altLang="en-US" sz="6600" b="1" dirty="0">
              <a:solidFill>
                <a:srgbClr val="FF9900"/>
              </a:solidFill>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0319BDE2-B979-4FF1-BC4F-FFAEE4337C19}"/>
              </a:ext>
            </a:extLst>
          </p:cNvPr>
          <p:cNvSpPr txBox="1"/>
          <p:nvPr/>
        </p:nvSpPr>
        <p:spPr>
          <a:xfrm>
            <a:off x="8138711" y="5168030"/>
            <a:ext cx="1125264" cy="1538883"/>
          </a:xfrm>
          <a:prstGeom prst="rect">
            <a:avLst/>
          </a:prstGeom>
          <a:solidFill>
            <a:schemeClr val="bg1">
              <a:lumMod val="95000"/>
            </a:schemeClr>
          </a:solidFill>
        </p:spPr>
        <p:txBody>
          <a:bodyPr wrap="square" lIns="0" rIns="0" rtlCol="0">
            <a:spAutoFit/>
          </a:bodyPr>
          <a:lstStyle/>
          <a:p>
            <a:pPr algn="ctr"/>
            <a:r>
              <a:rPr kumimoji="1" lang="ja-JP" altLang="en-US" sz="5400" b="1" dirty="0">
                <a:solidFill>
                  <a:srgbClr val="FF9900"/>
                </a:solidFill>
                <a:latin typeface="メイリオ" panose="020B0604030504040204" pitchFamily="50" charset="-128"/>
                <a:ea typeface="メイリオ" panose="020B0604030504040204" pitchFamily="50" charset="-128"/>
              </a:rPr>
              <a:t>③</a:t>
            </a:r>
            <a:endParaRPr kumimoji="1" lang="en-US" altLang="ja-JP" sz="5400" b="1" dirty="0">
              <a:solidFill>
                <a:srgbClr val="FF9900"/>
              </a:solidFill>
              <a:latin typeface="メイリオ" panose="020B0604030504040204" pitchFamily="50" charset="-128"/>
              <a:ea typeface="メイリオ" panose="020B0604030504040204" pitchFamily="50" charset="-128"/>
            </a:endParaRPr>
          </a:p>
          <a:p>
            <a:pPr algn="ctr"/>
            <a:r>
              <a:rPr kumimoji="1" lang="ja-JP" altLang="en-US" sz="2000" b="1" dirty="0">
                <a:solidFill>
                  <a:srgbClr val="FF9900"/>
                </a:solidFill>
                <a:latin typeface="メイリオ" panose="020B0604030504040204" pitchFamily="50" charset="-128"/>
                <a:ea typeface="メイリオ" panose="020B0604030504040204" pitchFamily="50" charset="-128"/>
              </a:rPr>
              <a:t>モデルの改善</a:t>
            </a:r>
            <a:endParaRPr kumimoji="1" lang="ja-JP" altLang="en-US" sz="1600" b="1" dirty="0">
              <a:solidFill>
                <a:srgbClr val="FF9900"/>
              </a:solidFill>
              <a:latin typeface="メイリオ" panose="020B0604030504040204" pitchFamily="50" charset="-128"/>
              <a:ea typeface="メイリオ" panose="020B0604030504040204" pitchFamily="50" charset="-128"/>
            </a:endParaRPr>
          </a:p>
        </p:txBody>
      </p:sp>
      <p:sp>
        <p:nvSpPr>
          <p:cNvPr id="42" name="矢印: 上 41">
            <a:extLst>
              <a:ext uri="{FF2B5EF4-FFF2-40B4-BE49-F238E27FC236}">
                <a16:creationId xmlns:a16="http://schemas.microsoft.com/office/drawing/2014/main" id="{9B6D0292-F0F2-4FB9-834D-5D2863696970}"/>
              </a:ext>
            </a:extLst>
          </p:cNvPr>
          <p:cNvSpPr/>
          <p:nvPr/>
        </p:nvSpPr>
        <p:spPr>
          <a:xfrm rot="10800000">
            <a:off x="9190501" y="4460996"/>
            <a:ext cx="480103" cy="631287"/>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67" name="正方形/長方形 66">
            <a:extLst>
              <a:ext uri="{FF2B5EF4-FFF2-40B4-BE49-F238E27FC236}">
                <a16:creationId xmlns:a16="http://schemas.microsoft.com/office/drawing/2014/main" id="{D48EA41C-EB56-4FD2-B5B5-00B85FE4743E}"/>
              </a:ext>
            </a:extLst>
          </p:cNvPr>
          <p:cNvSpPr/>
          <p:nvPr/>
        </p:nvSpPr>
        <p:spPr>
          <a:xfrm>
            <a:off x="5323161" y="4429700"/>
            <a:ext cx="5890917" cy="292289"/>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2" name="矢印: 上 71">
            <a:extLst>
              <a:ext uri="{FF2B5EF4-FFF2-40B4-BE49-F238E27FC236}">
                <a16:creationId xmlns:a16="http://schemas.microsoft.com/office/drawing/2014/main" id="{236F352F-DD52-4304-AA04-139B312B7094}"/>
              </a:ext>
            </a:extLst>
          </p:cNvPr>
          <p:cNvSpPr/>
          <p:nvPr/>
        </p:nvSpPr>
        <p:spPr>
          <a:xfrm rot="10800000">
            <a:off x="5220318" y="4453755"/>
            <a:ext cx="480103" cy="638528"/>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73" name="テキスト ボックス 72">
            <a:extLst>
              <a:ext uri="{FF2B5EF4-FFF2-40B4-BE49-F238E27FC236}">
                <a16:creationId xmlns:a16="http://schemas.microsoft.com/office/drawing/2014/main" id="{8F685D9F-82BB-4AA2-8571-D2E3DA5FE0D1}"/>
              </a:ext>
            </a:extLst>
          </p:cNvPr>
          <p:cNvSpPr txBox="1"/>
          <p:nvPr/>
        </p:nvSpPr>
        <p:spPr>
          <a:xfrm>
            <a:off x="9956838" y="4119430"/>
            <a:ext cx="878101" cy="1231106"/>
          </a:xfrm>
          <a:prstGeom prst="rect">
            <a:avLst/>
          </a:prstGeom>
          <a:solidFill>
            <a:schemeClr val="bg1">
              <a:lumMod val="95000"/>
            </a:schemeClr>
          </a:solidFill>
        </p:spPr>
        <p:txBody>
          <a:bodyPr wrap="square" lIns="0" rIns="0" rtlCol="0">
            <a:spAutoFit/>
          </a:bodyPr>
          <a:lstStyle/>
          <a:p>
            <a:pPr algn="ctr"/>
            <a:r>
              <a:rPr kumimoji="1" lang="ja-JP" altLang="en-US" sz="5400" b="1" dirty="0">
                <a:solidFill>
                  <a:srgbClr val="FF9900"/>
                </a:solidFill>
                <a:latin typeface="メイリオ" panose="020B0604030504040204" pitchFamily="50" charset="-128"/>
                <a:ea typeface="メイリオ" panose="020B0604030504040204" pitchFamily="50" charset="-128"/>
              </a:rPr>
              <a:t>②</a:t>
            </a:r>
            <a:endParaRPr kumimoji="1" lang="en-US" altLang="ja-JP" sz="5400" b="1" dirty="0">
              <a:solidFill>
                <a:srgbClr val="FF9900"/>
              </a:solidFill>
              <a:latin typeface="メイリオ" panose="020B0604030504040204" pitchFamily="50" charset="-128"/>
              <a:ea typeface="メイリオ" panose="020B0604030504040204" pitchFamily="50" charset="-128"/>
            </a:endParaRPr>
          </a:p>
          <a:p>
            <a:pPr algn="ctr"/>
            <a:r>
              <a:rPr kumimoji="1" lang="ja-JP" altLang="en-US" sz="2000" b="1" dirty="0">
                <a:solidFill>
                  <a:srgbClr val="FF9900"/>
                </a:solidFill>
                <a:latin typeface="メイリオ" panose="020B0604030504040204" pitchFamily="50" charset="-128"/>
                <a:ea typeface="メイリオ" panose="020B0604030504040204" pitchFamily="50" charset="-128"/>
              </a:rPr>
              <a:t>利益</a:t>
            </a:r>
            <a:endParaRPr kumimoji="1" lang="ja-JP" altLang="en-US" sz="1600" b="1" dirty="0">
              <a:solidFill>
                <a:srgbClr val="FF99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2214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5B39A2C8-81FE-4176-8E21-2F40099867B5}"/>
              </a:ext>
            </a:extLst>
          </p:cNvPr>
          <p:cNvGrpSpPr/>
          <p:nvPr/>
        </p:nvGrpSpPr>
        <p:grpSpPr>
          <a:xfrm>
            <a:off x="1257626" y="1354616"/>
            <a:ext cx="9390054" cy="4636767"/>
            <a:chOff x="2497146" y="1600723"/>
            <a:chExt cx="7402915" cy="4224764"/>
          </a:xfrm>
        </p:grpSpPr>
        <p:sp>
          <p:nvSpPr>
            <p:cNvPr id="9" name="正方形/長方形 8">
              <a:extLst>
                <a:ext uri="{FF2B5EF4-FFF2-40B4-BE49-F238E27FC236}">
                  <a16:creationId xmlns:a16="http://schemas.microsoft.com/office/drawing/2014/main" id="{F8AB954E-5794-4F30-8CBF-81F7B0E58E56}"/>
                </a:ext>
              </a:extLst>
            </p:cNvPr>
            <p:cNvSpPr/>
            <p:nvPr/>
          </p:nvSpPr>
          <p:spPr>
            <a:xfrm>
              <a:off x="249714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0" name="正方形/長方形 9">
              <a:extLst>
                <a:ext uri="{FF2B5EF4-FFF2-40B4-BE49-F238E27FC236}">
                  <a16:creationId xmlns:a16="http://schemas.microsoft.com/office/drawing/2014/main" id="{F215CC6D-5B53-4B3F-8693-BB06646AF1EE}"/>
                </a:ext>
              </a:extLst>
            </p:cNvPr>
            <p:cNvSpPr/>
            <p:nvPr/>
          </p:nvSpPr>
          <p:spPr>
            <a:xfrm>
              <a:off x="3967132" y="1600723"/>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1" name="正方形/長方形 10">
              <a:extLst>
                <a:ext uri="{FF2B5EF4-FFF2-40B4-BE49-F238E27FC236}">
                  <a16:creationId xmlns:a16="http://schemas.microsoft.com/office/drawing/2014/main" id="{5C6329B6-1904-42EE-8EF1-78B76F42E02A}"/>
                </a:ext>
              </a:extLst>
            </p:cNvPr>
            <p:cNvSpPr/>
            <p:nvPr/>
          </p:nvSpPr>
          <p:spPr>
            <a:xfrm>
              <a:off x="3967132" y="3163306"/>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2" name="正方形/長方形 11">
              <a:extLst>
                <a:ext uri="{FF2B5EF4-FFF2-40B4-BE49-F238E27FC236}">
                  <a16:creationId xmlns:a16="http://schemas.microsoft.com/office/drawing/2014/main" id="{B0AF22E9-9E5C-41F2-A394-ED3BEE937F33}"/>
                </a:ext>
              </a:extLst>
            </p:cNvPr>
            <p:cNvSpPr/>
            <p:nvPr/>
          </p:nvSpPr>
          <p:spPr>
            <a:xfrm>
              <a:off x="543711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5" name="正方形/長方形 14">
              <a:extLst>
                <a:ext uri="{FF2B5EF4-FFF2-40B4-BE49-F238E27FC236}">
                  <a16:creationId xmlns:a16="http://schemas.microsoft.com/office/drawing/2014/main" id="{D5817F01-EBBA-4F62-9423-3558AEC4C69D}"/>
                </a:ext>
              </a:extLst>
            </p:cNvPr>
            <p:cNvSpPr/>
            <p:nvPr/>
          </p:nvSpPr>
          <p:spPr>
            <a:xfrm>
              <a:off x="6907102" y="1600723"/>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6" name="正方形/長方形 15">
              <a:extLst>
                <a:ext uri="{FF2B5EF4-FFF2-40B4-BE49-F238E27FC236}">
                  <a16:creationId xmlns:a16="http://schemas.microsoft.com/office/drawing/2014/main" id="{3D75C1FA-7139-4FC9-8970-9C2E3542387B}"/>
                </a:ext>
              </a:extLst>
            </p:cNvPr>
            <p:cNvSpPr/>
            <p:nvPr/>
          </p:nvSpPr>
          <p:spPr>
            <a:xfrm>
              <a:off x="6907102" y="3163306"/>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7" name="正方形/長方形 16">
              <a:extLst>
                <a:ext uri="{FF2B5EF4-FFF2-40B4-BE49-F238E27FC236}">
                  <a16:creationId xmlns:a16="http://schemas.microsoft.com/office/drawing/2014/main" id="{7FCA89C9-F97F-407B-9AD3-2D85C5DB2FF9}"/>
                </a:ext>
              </a:extLst>
            </p:cNvPr>
            <p:cNvSpPr/>
            <p:nvPr/>
          </p:nvSpPr>
          <p:spPr>
            <a:xfrm>
              <a:off x="837708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9" name="正方形/長方形 18">
              <a:extLst>
                <a:ext uri="{FF2B5EF4-FFF2-40B4-BE49-F238E27FC236}">
                  <a16:creationId xmlns:a16="http://schemas.microsoft.com/office/drawing/2014/main" id="{3FFD7D9A-8DD1-4C9E-8EFC-E44277C72C7C}"/>
                </a:ext>
              </a:extLst>
            </p:cNvPr>
            <p:cNvSpPr/>
            <p:nvPr/>
          </p:nvSpPr>
          <p:spPr>
            <a:xfrm rot="5400000">
              <a:off x="3764576" y="3458460"/>
              <a:ext cx="1099594" cy="36344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20" name="正方形/長方形 19">
              <a:extLst>
                <a:ext uri="{FF2B5EF4-FFF2-40B4-BE49-F238E27FC236}">
                  <a16:creationId xmlns:a16="http://schemas.microsoft.com/office/drawing/2014/main" id="{7276C5CE-5190-4BB1-962D-2CB55779A08A}"/>
                </a:ext>
              </a:extLst>
            </p:cNvPr>
            <p:cNvSpPr/>
            <p:nvPr/>
          </p:nvSpPr>
          <p:spPr>
            <a:xfrm rot="5400000">
              <a:off x="7439537" y="3417953"/>
              <a:ext cx="1099596" cy="37154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21" name="テキスト ボックス 20">
              <a:extLst>
                <a:ext uri="{FF2B5EF4-FFF2-40B4-BE49-F238E27FC236}">
                  <a16:creationId xmlns:a16="http://schemas.microsoft.com/office/drawing/2014/main" id="{D9723F05-5C50-4BE5-8B71-0462D4CBA9B8}"/>
                </a:ext>
              </a:extLst>
            </p:cNvPr>
            <p:cNvSpPr txBox="1"/>
            <p:nvPr/>
          </p:nvSpPr>
          <p:spPr>
            <a:xfrm>
              <a:off x="2574551" y="2709997"/>
              <a:ext cx="1315175"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協力者</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Partners</a:t>
              </a:r>
              <a:endParaRPr kumimoji="1" lang="ja-JP" altLang="en-US"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4D5BC850-9745-4932-B884-0D806B1037D6}"/>
                </a:ext>
              </a:extLst>
            </p:cNvPr>
            <p:cNvSpPr txBox="1"/>
            <p:nvPr/>
          </p:nvSpPr>
          <p:spPr>
            <a:xfrm>
              <a:off x="4044537" y="1771323"/>
              <a:ext cx="1392580"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主要活動</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Activities</a:t>
              </a:r>
              <a:endParaRPr kumimoji="1" lang="ja-JP" altLang="en-US"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0A9989E4-614C-4E7D-83E6-2C5E86D3C18D}"/>
                </a:ext>
              </a:extLst>
            </p:cNvPr>
            <p:cNvSpPr txBox="1"/>
            <p:nvPr/>
          </p:nvSpPr>
          <p:spPr>
            <a:xfrm>
              <a:off x="4005834" y="3420716"/>
              <a:ext cx="1469985"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資源</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Resources</a:t>
              </a:r>
              <a:endParaRPr kumimoji="1" lang="ja-JP" altLang="en-US" dirty="0">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3E3689C4-D0FC-4A27-A316-10BD009C5B70}"/>
                </a:ext>
              </a:extLst>
            </p:cNvPr>
            <p:cNvSpPr txBox="1"/>
            <p:nvPr/>
          </p:nvSpPr>
          <p:spPr>
            <a:xfrm>
              <a:off x="5495170" y="2709997"/>
              <a:ext cx="1392580"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価値提供</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Value</a:t>
              </a:r>
            </a:p>
            <a:p>
              <a:pPr algn="l"/>
              <a:r>
                <a:rPr kumimoji="1" lang="en-US" altLang="ja-JP" dirty="0">
                  <a:latin typeface="メイリオ" panose="020B0604030504040204" pitchFamily="50" charset="-128"/>
                  <a:ea typeface="メイリオ" panose="020B0604030504040204" pitchFamily="50" charset="-128"/>
                </a:rPr>
                <a:t>Propositions</a:t>
              </a:r>
              <a:endParaRPr kumimoji="1" lang="ja-JP" altLang="en-US"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7B8FBA4E-D5F8-488C-B442-2C12E78357D6}"/>
                </a:ext>
              </a:extLst>
            </p:cNvPr>
            <p:cNvSpPr txBox="1"/>
            <p:nvPr/>
          </p:nvSpPr>
          <p:spPr>
            <a:xfrm>
              <a:off x="6984507" y="1771323"/>
              <a:ext cx="1392580"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顧客との関係</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Customer</a:t>
              </a:r>
            </a:p>
            <a:p>
              <a:pPr algn="l"/>
              <a:r>
                <a:rPr kumimoji="1" lang="en-US" altLang="ja-JP" dirty="0">
                  <a:latin typeface="メイリオ" panose="020B0604030504040204" pitchFamily="50" charset="-128"/>
                  <a:ea typeface="メイリオ" panose="020B0604030504040204" pitchFamily="50" charset="-128"/>
                </a:rPr>
                <a:t>Relationships</a:t>
              </a:r>
              <a:endParaRPr kumimoji="1" lang="ja-JP" altLang="en-US"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04624AE5-5FA2-4CF1-AB74-578996C34A56}"/>
                </a:ext>
              </a:extLst>
            </p:cNvPr>
            <p:cNvSpPr txBox="1"/>
            <p:nvPr/>
          </p:nvSpPr>
          <p:spPr>
            <a:xfrm>
              <a:off x="6984507" y="3333906"/>
              <a:ext cx="1392580"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販路</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Channels</a:t>
              </a:r>
              <a:endParaRPr kumimoji="1" lang="ja-JP" altLang="en-US"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1A64B9D9-C3A2-47BD-86EC-F64C11C85FF0}"/>
                </a:ext>
              </a:extLst>
            </p:cNvPr>
            <p:cNvSpPr txBox="1"/>
            <p:nvPr/>
          </p:nvSpPr>
          <p:spPr>
            <a:xfrm>
              <a:off x="8405116" y="2709997"/>
              <a:ext cx="1494945"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顧客セグメント</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Customer</a:t>
              </a:r>
            </a:p>
            <a:p>
              <a:pPr algn="l"/>
              <a:r>
                <a:rPr kumimoji="1" lang="en-US" altLang="ja-JP" dirty="0">
                  <a:latin typeface="メイリオ" panose="020B0604030504040204" pitchFamily="50" charset="-128"/>
                  <a:ea typeface="メイリオ" panose="020B0604030504040204" pitchFamily="50" charset="-128"/>
                </a:rPr>
                <a:t>Segment</a:t>
              </a:r>
              <a:endParaRPr kumimoji="1" lang="ja-JP" altLang="en-US" dirty="0">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F6B7698F-0ED6-438D-9D7E-9540C034678D}"/>
                </a:ext>
              </a:extLst>
            </p:cNvPr>
            <p:cNvSpPr txBox="1"/>
            <p:nvPr/>
          </p:nvSpPr>
          <p:spPr>
            <a:xfrm>
              <a:off x="2574551" y="4856672"/>
              <a:ext cx="1469986"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コスト構造</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Cost Structure</a:t>
              </a:r>
              <a:endParaRPr kumimoji="1" lang="ja-JP" altLang="en-US"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346DE287-EE61-4AB6-9C00-86EF810ED3F7}"/>
                </a:ext>
              </a:extLst>
            </p:cNvPr>
            <p:cNvSpPr txBox="1"/>
            <p:nvPr/>
          </p:nvSpPr>
          <p:spPr>
            <a:xfrm>
              <a:off x="6249513" y="4856672"/>
              <a:ext cx="1757183"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収益の流れ</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Revenue Streams</a:t>
              </a:r>
              <a:endParaRPr kumimoji="1" lang="ja-JP" altLang="en-US" dirty="0">
                <a:latin typeface="メイリオ" panose="020B0604030504040204" pitchFamily="50" charset="-128"/>
                <a:ea typeface="メイリオ" panose="020B0604030504040204" pitchFamily="50" charset="-128"/>
              </a:endParaRPr>
            </a:p>
          </p:txBody>
        </p:sp>
      </p:grpSp>
      <p:sp>
        <p:nvSpPr>
          <p:cNvPr id="2" name="タイトル 1">
            <a:extLst>
              <a:ext uri="{FF2B5EF4-FFF2-40B4-BE49-F238E27FC236}">
                <a16:creationId xmlns:a16="http://schemas.microsoft.com/office/drawing/2014/main" id="{F7558C1A-6721-47DA-8B0F-C77D09187012}"/>
              </a:ext>
            </a:extLst>
          </p:cNvPr>
          <p:cNvSpPr>
            <a:spLocks noGrp="1"/>
          </p:cNvSpPr>
          <p:nvPr>
            <p:ph type="title"/>
          </p:nvPr>
        </p:nvSpPr>
        <p:spPr>
          <a:xfrm>
            <a:off x="609599" y="419023"/>
            <a:ext cx="10958495" cy="991041"/>
          </a:xfrm>
        </p:spPr>
        <p:txBody>
          <a:bodyPr/>
          <a:lstStyle/>
          <a:p>
            <a:r>
              <a:rPr kumimoji="1" lang="ja-JP" altLang="en-US" dirty="0">
                <a:latin typeface="メイリオ" panose="020B0604030504040204" pitchFamily="50" charset="-128"/>
                <a:ea typeface="メイリオ" panose="020B0604030504040204" pitchFamily="50" charset="-128"/>
              </a:rPr>
              <a:t>ファシリテーターが牽引し、</a:t>
            </a:r>
            <a:r>
              <a:rPr lang="ja-JP" altLang="en-US" dirty="0">
                <a:latin typeface="メイリオ" panose="020B0604030504040204" pitchFamily="50" charset="-128"/>
                <a:ea typeface="メイリオ" panose="020B0604030504040204" pitchFamily="50" charset="-128"/>
              </a:rPr>
              <a:t>最もスコアが高かった提案を</a:t>
            </a:r>
            <a:r>
              <a:rPr kumimoji="1" lang="ja-JP" altLang="en-US" dirty="0">
                <a:latin typeface="メイリオ" panose="020B0604030504040204" pitchFamily="50" charset="-128"/>
                <a:ea typeface="メイリオ" panose="020B0604030504040204" pitchFamily="50" charset="-128"/>
              </a:rPr>
              <a:t>ビジネスモデルキャンバスにまとめます。</a:t>
            </a:r>
            <a:endParaRPr kumimoji="1" lang="ja-JP" altLang="en-US" b="0" dirty="0">
              <a:latin typeface="メイリオ" panose="020B0604030504040204" pitchFamily="50" charset="-128"/>
              <a:ea typeface="メイリオ" panose="020B0604030504040204" pitchFamily="50" charset="-128"/>
            </a:endParaRPr>
          </a:p>
        </p:txBody>
      </p:sp>
      <p:sp>
        <p:nvSpPr>
          <p:cNvPr id="33" name="スライド番号プレースホルダー 3">
            <a:extLst>
              <a:ext uri="{FF2B5EF4-FFF2-40B4-BE49-F238E27FC236}">
                <a16:creationId xmlns:a16="http://schemas.microsoft.com/office/drawing/2014/main" id="{81EEB21D-0DA7-4FE2-896A-CAA7671E0170}"/>
              </a:ext>
            </a:extLst>
          </p:cNvPr>
          <p:cNvSpPr txBox="1">
            <a:spLocks/>
          </p:cNvSpPr>
          <p:nvPr/>
        </p:nvSpPr>
        <p:spPr>
          <a:xfrm>
            <a:off x="9448800" y="6289675"/>
            <a:ext cx="2349190" cy="365125"/>
          </a:xfrm>
          <a:prstGeom prst="rect">
            <a:avLst/>
          </a:prstGeom>
        </p:spPr>
        <p:txBody>
          <a:bodyPr vert="horz" lIns="91440" tIns="45720" rIns="91440" bIns="45720" rtlCol="0" anchor="ctr"/>
          <a:lstStyle>
            <a:defPPr rtl="0">
              <a:defRPr lang="ja-jp"/>
            </a:defPPr>
            <a:lvl1pPr marL="0" algn="r" defTabSz="914400" rtl="0" eaLnBrk="1" latinLnBrk="0" hangingPunct="1">
              <a:defRPr sz="900" b="0" i="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latin typeface="Amazon Ember" panose="020B0603020204020204" pitchFamily="34" charset="0"/>
                <a:ea typeface="メイリオ" panose="020B0604030504040204" pitchFamily="50" charset="-128"/>
              </a:rPr>
              <a:pPr/>
              <a:t>57</a:t>
            </a:fld>
            <a:endParaRPr lang="en-US">
              <a:latin typeface="Amazon Ember" panose="020B0603020204020204" pitchFamily="34" charset="0"/>
              <a:ea typeface="メイリオ" panose="020B0604030504040204" pitchFamily="50" charset="-128"/>
            </a:endParaRPr>
          </a:p>
        </p:txBody>
      </p:sp>
      <p:sp>
        <p:nvSpPr>
          <p:cNvPr id="4" name="四角形: 角を丸くする 3">
            <a:extLst>
              <a:ext uri="{FF2B5EF4-FFF2-40B4-BE49-F238E27FC236}">
                <a16:creationId xmlns:a16="http://schemas.microsoft.com/office/drawing/2014/main" id="{DBD7ECCD-7A72-42BE-A746-D1B6AFA4C9B1}"/>
              </a:ext>
            </a:extLst>
          </p:cNvPr>
          <p:cNvSpPr/>
          <p:nvPr/>
        </p:nvSpPr>
        <p:spPr>
          <a:xfrm>
            <a:off x="5867663" y="4574708"/>
            <a:ext cx="6137103" cy="159096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400" b="1" dirty="0">
                <a:solidFill>
                  <a:schemeClr val="tx1"/>
                </a:solidFill>
              </a:rPr>
              <a:t>考慮漏れがある点、弱い点をチェック。</a:t>
            </a:r>
            <a:endParaRPr kumimoji="1" lang="en-US" altLang="ja-JP" sz="2400" b="1" dirty="0">
              <a:solidFill>
                <a:schemeClr val="tx1"/>
              </a:solidFill>
            </a:endParaRPr>
          </a:p>
          <a:p>
            <a:pPr algn="ctr"/>
            <a:r>
              <a:rPr kumimoji="1" lang="ja-JP" altLang="en-US" sz="2400" b="1" dirty="0">
                <a:solidFill>
                  <a:schemeClr val="tx1"/>
                </a:solidFill>
              </a:rPr>
              <a:t>次点の提案から補完できないか検討し、</a:t>
            </a:r>
            <a:endParaRPr kumimoji="1" lang="en-US" altLang="ja-JP" sz="2400" b="1" dirty="0">
              <a:solidFill>
                <a:schemeClr val="tx1"/>
              </a:solidFill>
            </a:endParaRPr>
          </a:p>
          <a:p>
            <a:pPr algn="ctr"/>
            <a:r>
              <a:rPr kumimoji="1" lang="ja-JP" altLang="en-US" sz="2400" b="1" dirty="0">
                <a:solidFill>
                  <a:schemeClr val="tx1"/>
                </a:solidFill>
              </a:rPr>
              <a:t>最強のモデルを作る</a:t>
            </a:r>
          </a:p>
        </p:txBody>
      </p:sp>
    </p:spTree>
    <p:extLst>
      <p:ext uri="{BB962C8B-B14F-4D97-AF65-F5344CB8AC3E}">
        <p14:creationId xmlns:p14="http://schemas.microsoft.com/office/powerpoint/2010/main" val="24485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DEFE55-83F1-4B3E-8D26-B97D4BFC409A}"/>
              </a:ext>
            </a:extLst>
          </p:cNvPr>
          <p:cNvSpPr>
            <a:spLocks noGrp="1"/>
          </p:cNvSpPr>
          <p:nvPr>
            <p:ph type="title"/>
          </p:nvPr>
        </p:nvSpPr>
        <p:spPr>
          <a:xfrm>
            <a:off x="609600" y="3041201"/>
            <a:ext cx="7823200" cy="775597"/>
          </a:xfrm>
        </p:spPr>
        <p:txBody>
          <a:bodyPr/>
          <a:lstStyle/>
          <a:p>
            <a:r>
              <a:rPr kumimoji="1" lang="en-US" altLang="ja-JP" dirty="0"/>
              <a:t>Next Step</a:t>
            </a:r>
            <a:endParaRPr kumimoji="1" lang="ja-JP" altLang="en-US" dirty="0"/>
          </a:p>
        </p:txBody>
      </p:sp>
      <p:sp>
        <p:nvSpPr>
          <p:cNvPr id="3" name="スライド番号プレースホルダー 2">
            <a:extLst>
              <a:ext uri="{FF2B5EF4-FFF2-40B4-BE49-F238E27FC236}">
                <a16:creationId xmlns:a16="http://schemas.microsoft.com/office/drawing/2014/main" id="{1D53531F-2ECA-4068-A049-35A41FB4336A}"/>
              </a:ext>
            </a:extLst>
          </p:cNvPr>
          <p:cNvSpPr>
            <a:spLocks noGrp="1"/>
          </p:cNvSpPr>
          <p:nvPr>
            <p:ph type="sldNum" sz="quarter" idx="12"/>
          </p:nvPr>
        </p:nvSpPr>
        <p:spPr/>
        <p:txBody>
          <a:bodyPr/>
          <a:lstStyle/>
          <a:p>
            <a:fld id="{EB4B8DE2-A4E8-46E4-8BBF-D75455EFF32C}" type="slidenum">
              <a:rPr lang="en-US" smtClean="0"/>
              <a:pPr/>
              <a:t>58</a:t>
            </a:fld>
            <a:endParaRPr lang="en-US"/>
          </a:p>
        </p:txBody>
      </p:sp>
    </p:spTree>
    <p:extLst>
      <p:ext uri="{BB962C8B-B14F-4D97-AF65-F5344CB8AC3E}">
        <p14:creationId xmlns:p14="http://schemas.microsoft.com/office/powerpoint/2010/main" val="222313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4910413-44A2-4D1F-8D98-A04B7F79D7BA}"/>
              </a:ext>
            </a:extLst>
          </p:cNvPr>
          <p:cNvSpPr>
            <a:spLocks noGrp="1"/>
          </p:cNvSpPr>
          <p:nvPr>
            <p:ph type="sldNum" sz="quarter" idx="12"/>
          </p:nvPr>
        </p:nvSpPr>
        <p:spPr/>
        <p:txBody>
          <a:bodyPr/>
          <a:lstStyle/>
          <a:p>
            <a:fld id="{EB4B8DE2-A4E8-46E4-8BBF-D75455EFF32C}" type="slidenum">
              <a:rPr lang="en-US" smtClean="0"/>
              <a:pPr/>
              <a:t>59</a:t>
            </a:fld>
            <a:endParaRPr lang="en-US"/>
          </a:p>
        </p:txBody>
      </p:sp>
      <p:sp>
        <p:nvSpPr>
          <p:cNvPr id="4" name="Title 3">
            <a:extLst>
              <a:ext uri="{FF2B5EF4-FFF2-40B4-BE49-F238E27FC236}">
                <a16:creationId xmlns:a16="http://schemas.microsoft.com/office/drawing/2014/main" id="{25BB94FB-1E4B-444E-A268-59CE0DB20D5E}"/>
              </a:ext>
            </a:extLst>
          </p:cNvPr>
          <p:cNvSpPr>
            <a:spLocks noGrp="1"/>
          </p:cNvSpPr>
          <p:nvPr>
            <p:ph type="title"/>
          </p:nvPr>
        </p:nvSpPr>
        <p:spPr>
          <a:xfrm>
            <a:off x="609599" y="409962"/>
            <a:ext cx="10958495" cy="547842"/>
          </a:xfrm>
        </p:spPr>
        <p:txBody>
          <a:bodyPr/>
          <a:lstStyle/>
          <a:p>
            <a:r>
              <a:rPr lang="ja-JP" altLang="en-US" dirty="0"/>
              <a:t>本日得られたアウトプット</a:t>
            </a:r>
            <a:endParaRPr lang="en-US" dirty="0"/>
          </a:p>
        </p:txBody>
      </p:sp>
      <p:sp>
        <p:nvSpPr>
          <p:cNvPr id="5" name="Text Placeholder 4">
            <a:extLst>
              <a:ext uri="{FF2B5EF4-FFF2-40B4-BE49-F238E27FC236}">
                <a16:creationId xmlns:a16="http://schemas.microsoft.com/office/drawing/2014/main" id="{AF044F55-D481-4BC5-931C-E160A27AA857}"/>
              </a:ext>
            </a:extLst>
          </p:cNvPr>
          <p:cNvSpPr>
            <a:spLocks noGrp="1"/>
          </p:cNvSpPr>
          <p:nvPr>
            <p:ph idx="1"/>
          </p:nvPr>
        </p:nvSpPr>
        <p:spPr>
          <a:xfrm>
            <a:off x="609600" y="1089025"/>
            <a:ext cx="10972800" cy="1135183"/>
          </a:xfrm>
        </p:spPr>
        <p:txBody>
          <a:bodyPr/>
          <a:lstStyle/>
          <a:p>
            <a:pPr marL="514350" indent="-514350">
              <a:spcAft>
                <a:spcPts val="2000"/>
              </a:spcAft>
              <a:buAutoNum type="arabicPeriod"/>
            </a:pPr>
            <a:r>
              <a:rPr lang="ja-JP" altLang="en-US"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rPr>
              <a:t>事例を基にした提案を課題解決の度合いに応じ採点したスコア表</a:t>
            </a:r>
            <a:endParaRPr lang="en-US" altLang="ja-JP"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endParaRPr>
          </a:p>
          <a:p>
            <a:pPr marL="514350" indent="-514350">
              <a:spcAft>
                <a:spcPts val="2000"/>
              </a:spcAft>
              <a:buAutoNum type="arabicPeriod"/>
            </a:pPr>
            <a:r>
              <a:rPr lang="ja-JP" altLang="en-US"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rPr>
              <a:t>複数提案をマージした、現時点最良のビジネスモデルキャンバス</a:t>
            </a:r>
            <a:endParaRPr lang="en-US" altLang="ja-JP"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endParaRPr>
          </a:p>
        </p:txBody>
      </p:sp>
    </p:spTree>
    <p:extLst>
      <p:ext uri="{BB962C8B-B14F-4D97-AF65-F5344CB8AC3E}">
        <p14:creationId xmlns:p14="http://schemas.microsoft.com/office/powerpoint/2010/main" val="99848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機械学習の成長サイクルを理解する</a:t>
            </a: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6</a:t>
            </a:fld>
            <a:endParaRPr lang="en-US"/>
          </a:p>
        </p:txBody>
      </p:sp>
      <p:sp>
        <p:nvSpPr>
          <p:cNvPr id="11" name="テキスト ボックス 10">
            <a:extLst>
              <a:ext uri="{FF2B5EF4-FFF2-40B4-BE49-F238E27FC236}">
                <a16:creationId xmlns:a16="http://schemas.microsoft.com/office/drawing/2014/main" id="{E21C209C-626B-4E00-9BF8-2750F666BAC8}"/>
              </a:ext>
            </a:extLst>
          </p:cNvPr>
          <p:cNvSpPr txBox="1"/>
          <p:nvPr/>
        </p:nvSpPr>
        <p:spPr>
          <a:xfrm>
            <a:off x="609599" y="1182231"/>
            <a:ext cx="11062801" cy="1384995"/>
          </a:xfrm>
          <a:prstGeom prst="rect">
            <a:avLst/>
          </a:prstGeom>
          <a:noFill/>
        </p:spPr>
        <p:txBody>
          <a:bodyPr wrap="square" lIns="0" rIns="0" rtlCol="0">
            <a:spAutoFit/>
          </a:bodyPr>
          <a:lstStyle/>
          <a:p>
            <a:pPr marL="457200" indent="-457200" algn="l">
              <a:buFont typeface="Arial" panose="020B0604020202020204" pitchFamily="34" charset="0"/>
              <a:buChar char="•"/>
            </a:pPr>
            <a:r>
              <a:rPr kumimoji="1" lang="ja-JP" altLang="en-US" sz="2800" b="1" dirty="0">
                <a:solidFill>
                  <a:srgbClr val="FF9900"/>
                </a:solidFill>
                <a:latin typeface="メイリオ" panose="020B0604030504040204" pitchFamily="50" charset="-128"/>
                <a:ea typeface="メイリオ" panose="020B0604030504040204" pitchFamily="50" charset="-128"/>
              </a:rPr>
              <a:t>機械学習の成長サイクルとは</a:t>
            </a:r>
            <a:endParaRPr kumimoji="1" lang="en-US" altLang="ja-JP" sz="2800" b="1" dirty="0">
              <a:solidFill>
                <a:srgbClr val="FF9900"/>
              </a:solidFill>
              <a:latin typeface="メイリオ" panose="020B0604030504040204" pitchFamily="50" charset="-128"/>
              <a:ea typeface="メイリオ" panose="020B0604030504040204" pitchFamily="50" charset="-128"/>
            </a:endParaRPr>
          </a:p>
          <a:p>
            <a:pPr marL="457200" indent="-457200" algn="l">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機械学習とは</a:t>
            </a:r>
            <a:endParaRPr kumimoji="1" lang="en-US" altLang="ja-JP" sz="2800" dirty="0">
              <a:latin typeface="メイリオ" panose="020B0604030504040204" pitchFamily="50" charset="-128"/>
              <a:ea typeface="メイリオ" panose="020B0604030504040204" pitchFamily="50" charset="-128"/>
            </a:endParaRPr>
          </a:p>
          <a:p>
            <a:pPr marL="457200" indent="-457200" algn="l">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プロダクトの成長サイクルを設計する</a:t>
            </a:r>
            <a:endParaRPr kumimoji="1" lang="en-US" altLang="ja-JP"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9037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4910413-44A2-4D1F-8D98-A04B7F79D7BA}"/>
              </a:ext>
            </a:extLst>
          </p:cNvPr>
          <p:cNvSpPr>
            <a:spLocks noGrp="1"/>
          </p:cNvSpPr>
          <p:nvPr>
            <p:ph type="sldNum" sz="quarter" idx="12"/>
          </p:nvPr>
        </p:nvSpPr>
        <p:spPr/>
        <p:txBody>
          <a:bodyPr/>
          <a:lstStyle/>
          <a:p>
            <a:fld id="{EB4B8DE2-A4E8-46E4-8BBF-D75455EFF32C}" type="slidenum">
              <a:rPr lang="en-US" smtClean="0"/>
              <a:pPr/>
              <a:t>60</a:t>
            </a:fld>
            <a:endParaRPr lang="en-US"/>
          </a:p>
        </p:txBody>
      </p:sp>
      <p:sp>
        <p:nvSpPr>
          <p:cNvPr id="4" name="Title 3">
            <a:extLst>
              <a:ext uri="{FF2B5EF4-FFF2-40B4-BE49-F238E27FC236}">
                <a16:creationId xmlns:a16="http://schemas.microsoft.com/office/drawing/2014/main" id="{25BB94FB-1E4B-444E-A268-59CE0DB20D5E}"/>
              </a:ext>
            </a:extLst>
          </p:cNvPr>
          <p:cNvSpPr>
            <a:spLocks noGrp="1"/>
          </p:cNvSpPr>
          <p:nvPr>
            <p:ph type="title"/>
          </p:nvPr>
        </p:nvSpPr>
        <p:spPr>
          <a:xfrm>
            <a:off x="609599" y="409962"/>
            <a:ext cx="10958495" cy="547842"/>
          </a:xfrm>
        </p:spPr>
        <p:txBody>
          <a:bodyPr/>
          <a:lstStyle/>
          <a:p>
            <a:r>
              <a:rPr lang="en-US" altLang="ja-JP" dirty="0"/>
              <a:t>Next Step</a:t>
            </a:r>
            <a:endParaRPr lang="en-US" dirty="0"/>
          </a:p>
        </p:txBody>
      </p:sp>
      <p:sp>
        <p:nvSpPr>
          <p:cNvPr id="5" name="Text Placeholder 4">
            <a:extLst>
              <a:ext uri="{FF2B5EF4-FFF2-40B4-BE49-F238E27FC236}">
                <a16:creationId xmlns:a16="http://schemas.microsoft.com/office/drawing/2014/main" id="{AF044F55-D481-4BC5-931C-E160A27AA857}"/>
              </a:ext>
            </a:extLst>
          </p:cNvPr>
          <p:cNvSpPr>
            <a:spLocks noGrp="1"/>
          </p:cNvSpPr>
          <p:nvPr>
            <p:ph idx="1"/>
          </p:nvPr>
        </p:nvSpPr>
        <p:spPr>
          <a:xfrm>
            <a:off x="609600" y="1089025"/>
            <a:ext cx="10972800" cy="3843616"/>
          </a:xfrm>
        </p:spPr>
        <p:txBody>
          <a:bodyPr/>
          <a:lstStyle/>
          <a:p>
            <a:pPr>
              <a:spcAft>
                <a:spcPts val="2000"/>
              </a:spcAft>
            </a:pPr>
            <a:r>
              <a:rPr lang="ja-JP" altLang="en-US"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rPr>
              <a:t>理解編のアウトプットではプロダクトマネージャーが採点しました。応用編では、顧客目線で評価を行います。</a:t>
            </a:r>
            <a:endParaRPr lang="en-US" altLang="ja-JP"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endParaRPr>
          </a:p>
          <a:p>
            <a:pPr>
              <a:spcAft>
                <a:spcPts val="2000"/>
              </a:spcAft>
            </a:pPr>
            <a:endParaRPr lang="en-US" altLang="ja-JP"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endParaRPr>
          </a:p>
          <a:p>
            <a:pPr>
              <a:spcAft>
                <a:spcPts val="2000"/>
              </a:spcAft>
            </a:pPr>
            <a:r>
              <a:rPr lang="ja-JP" altLang="en-US"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rPr>
              <a:t>次回</a:t>
            </a:r>
            <a:r>
              <a:rPr lang="ja-JP" altLang="en-US">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rPr>
              <a:t>までの依頼</a:t>
            </a:r>
            <a:r>
              <a:rPr lang="ja-JP" altLang="en-US"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rPr>
              <a:t>事項</a:t>
            </a:r>
            <a:endParaRPr lang="en-US" altLang="ja-JP"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endParaRPr>
          </a:p>
          <a:p>
            <a:pPr marL="457200" indent="-457200">
              <a:spcAft>
                <a:spcPts val="2000"/>
              </a:spcAft>
              <a:buFont typeface="Arial" panose="020B0604020202020204" pitchFamily="34" charset="0"/>
              <a:buChar char="•"/>
            </a:pPr>
            <a:r>
              <a:rPr lang="ja-JP" altLang="en-US" b="1"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rPr>
              <a:t>ユースケースの候補顧客 </a:t>
            </a:r>
            <a:r>
              <a:rPr lang="en-US" altLang="ja-JP" b="1"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rPr>
              <a:t>/ </a:t>
            </a:r>
            <a:r>
              <a:rPr lang="ja-JP" altLang="en-US" b="1"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rPr>
              <a:t>ペルソナについて、定量・定性データの収集をお願いします。</a:t>
            </a:r>
            <a:endParaRPr lang="en-US" altLang="ja-JP" b="1"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endParaRPr>
          </a:p>
          <a:p>
            <a:pPr marL="457200" indent="-457200">
              <a:spcAft>
                <a:spcPts val="2000"/>
              </a:spcAft>
              <a:buFont typeface="Arial" panose="020B0604020202020204" pitchFamily="34" charset="0"/>
              <a:buChar char="•"/>
            </a:pPr>
            <a:r>
              <a:rPr lang="ja-JP" altLang="en-US" b="1"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rPr>
              <a:t>ビジネスモデルキャンバスに未検討事項があれば検討ください</a:t>
            </a:r>
            <a:endParaRPr lang="en-US" altLang="ja-JP" b="1"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endParaRPr>
          </a:p>
        </p:txBody>
      </p:sp>
      <p:sp>
        <p:nvSpPr>
          <p:cNvPr id="2" name="矢印: 五方向 1">
            <a:extLst>
              <a:ext uri="{FF2B5EF4-FFF2-40B4-BE49-F238E27FC236}">
                <a16:creationId xmlns:a16="http://schemas.microsoft.com/office/drawing/2014/main" id="{E3F4FC4C-4FE2-4EB5-9D10-D4F327E72895}"/>
              </a:ext>
            </a:extLst>
          </p:cNvPr>
          <p:cNvSpPr/>
          <p:nvPr/>
        </p:nvSpPr>
        <p:spPr>
          <a:xfrm>
            <a:off x="3801290" y="5425440"/>
            <a:ext cx="7871109" cy="746760"/>
          </a:xfrm>
          <a:prstGeom prst="homePlat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tx1"/>
                </a:solidFill>
                <a:latin typeface="メイリオ" panose="020B0604030504040204" pitchFamily="50" charset="-128"/>
                <a:ea typeface="メイリオ" panose="020B0604030504040204" pitchFamily="50" charset="-128"/>
              </a:rPr>
              <a:t>上記議論について、 </a:t>
            </a:r>
            <a:r>
              <a:rPr kumimoji="1" lang="en-US" altLang="ja-JP" b="1" dirty="0">
                <a:solidFill>
                  <a:schemeClr val="tx1"/>
                </a:solidFill>
                <a:ea typeface="メイリオ" panose="020B0604030504040204" pitchFamily="50" charset="-128"/>
              </a:rPr>
              <a:t>AWS </a:t>
            </a:r>
            <a:r>
              <a:rPr kumimoji="1" lang="ja-JP" altLang="en-US" b="1" dirty="0">
                <a:solidFill>
                  <a:schemeClr val="tx1"/>
                </a:solidFill>
                <a:latin typeface="メイリオ" panose="020B0604030504040204" pitchFamily="50" charset="-128"/>
                <a:ea typeface="メイリオ" panose="020B0604030504040204" pitchFamily="50" charset="-128"/>
              </a:rPr>
              <a:t>ご支援が必要なようであればご相談ください</a:t>
            </a:r>
          </a:p>
        </p:txBody>
      </p:sp>
    </p:spTree>
    <p:extLst>
      <p:ext uri="{BB962C8B-B14F-4D97-AF65-F5344CB8AC3E}">
        <p14:creationId xmlns:p14="http://schemas.microsoft.com/office/powerpoint/2010/main" val="85628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A84AD5-A96F-4907-A085-E07E093939F9}"/>
              </a:ext>
            </a:extLst>
          </p:cNvPr>
          <p:cNvSpPr>
            <a:spLocks noGrp="1"/>
          </p:cNvSpPr>
          <p:nvPr>
            <p:ph type="title"/>
          </p:nvPr>
        </p:nvSpPr>
        <p:spPr>
          <a:xfrm>
            <a:off x="609600" y="3041201"/>
            <a:ext cx="7823200" cy="775597"/>
          </a:xfrm>
        </p:spPr>
        <p:txBody>
          <a:bodyPr/>
          <a:lstStyle/>
          <a:p>
            <a:r>
              <a:rPr lang="en-US" altLang="ja-JP" dirty="0">
                <a:solidFill>
                  <a:schemeClr val="bg1"/>
                </a:solidFill>
              </a:rPr>
              <a:t>See you next day!</a:t>
            </a:r>
            <a:endParaRPr lang="ja-JP" altLang="en-US" dirty="0"/>
          </a:p>
        </p:txBody>
      </p:sp>
      <p:sp>
        <p:nvSpPr>
          <p:cNvPr id="3" name="テキスト ボックス 2">
            <a:extLst>
              <a:ext uri="{FF2B5EF4-FFF2-40B4-BE49-F238E27FC236}">
                <a16:creationId xmlns:a16="http://schemas.microsoft.com/office/drawing/2014/main" id="{A5419AC5-70EC-448D-A740-0556E6664470}"/>
              </a:ext>
            </a:extLst>
          </p:cNvPr>
          <p:cNvSpPr txBox="1"/>
          <p:nvPr/>
        </p:nvSpPr>
        <p:spPr>
          <a:xfrm>
            <a:off x="609599" y="5410169"/>
            <a:ext cx="9946511" cy="646331"/>
          </a:xfrm>
          <a:prstGeom prst="rect">
            <a:avLst/>
          </a:prstGeom>
          <a:noFill/>
        </p:spPr>
        <p:txBody>
          <a:bodyPr wrap="square" lIns="0" rIns="0" rtlCol="0">
            <a:spAutoFit/>
          </a:bodyPr>
          <a:lstStyle/>
          <a:p>
            <a:pPr algn="l"/>
            <a:r>
              <a:rPr lang="en-US" altLang="ja-JP" b="0" i="0" dirty="0">
                <a:solidFill>
                  <a:schemeClr val="bg1"/>
                </a:solidFill>
                <a:effectLst/>
                <a:latin typeface="メイリオ" panose="020B0604030504040204" pitchFamily="50" charset="-128"/>
                <a:ea typeface="メイリオ" panose="020B0604030504040204" pitchFamily="50" charset="-128"/>
              </a:rPr>
              <a:t>This material is based on the AWS Machine Learning Embark Program, </a:t>
            </a:r>
            <a:br>
              <a:rPr lang="en-US" altLang="ja-JP" b="0" i="0" dirty="0">
                <a:solidFill>
                  <a:schemeClr val="bg1"/>
                </a:solidFill>
                <a:effectLst/>
                <a:latin typeface="メイリオ" panose="020B0604030504040204" pitchFamily="50" charset="-128"/>
                <a:ea typeface="メイリオ" panose="020B0604030504040204" pitchFamily="50" charset="-128"/>
              </a:rPr>
            </a:br>
            <a:r>
              <a:rPr lang="en-US" altLang="ja-JP" b="0" i="0" dirty="0">
                <a:solidFill>
                  <a:schemeClr val="bg1"/>
                </a:solidFill>
                <a:effectLst/>
                <a:latin typeface="メイリオ" panose="020B0604030504040204" pitchFamily="50" charset="-128"/>
                <a:ea typeface="メイリオ" panose="020B0604030504040204" pitchFamily="50" charset="-128"/>
              </a:rPr>
              <a:t>an immersive ML training program provided by Amazon Machine Learning Solutions Lab</a:t>
            </a:r>
            <a:endParaRPr kumimoji="1" lang="ja-JP" altLang="en-US" dirty="0" err="1">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8718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スライド番号プレースホルダー 2">
            <a:extLst>
              <a:ext uri="{FF2B5EF4-FFF2-40B4-BE49-F238E27FC236}">
                <a16:creationId xmlns:a16="http://schemas.microsoft.com/office/drawing/2014/main" id="{88175867-A2F3-49B7-A2DD-8418A21B9924}"/>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2"/>
                </a:solidFill>
                <a:latin typeface="Meiryo" panose="020B0604030504040204" pitchFamily="34" charset="-128"/>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7</a:t>
            </a:fld>
            <a:endParaRPr lang="en-US" dirty="0"/>
          </a:p>
        </p:txBody>
      </p:sp>
      <p:sp>
        <p:nvSpPr>
          <p:cNvPr id="4" name="タイトル 3">
            <a:extLst>
              <a:ext uri="{FF2B5EF4-FFF2-40B4-BE49-F238E27FC236}">
                <a16:creationId xmlns:a16="http://schemas.microsoft.com/office/drawing/2014/main" id="{CFB9E4FE-7256-43EC-BC74-1FF92B563178}"/>
              </a:ext>
            </a:extLst>
          </p:cNvPr>
          <p:cNvSpPr>
            <a:spLocks noGrp="1"/>
          </p:cNvSpPr>
          <p:nvPr>
            <p:ph type="title"/>
          </p:nvPr>
        </p:nvSpPr>
        <p:spPr>
          <a:xfrm>
            <a:off x="609599" y="419023"/>
            <a:ext cx="10958495" cy="547842"/>
          </a:xfrm>
        </p:spPr>
        <p:txBody>
          <a:bodyPr/>
          <a:lstStyle/>
          <a:p>
            <a:r>
              <a:rPr kumimoji="1" lang="en-US" altLang="ja-JP" sz="3200" i="0" u="none" strike="noStrike" kern="1200" cap="none" spc="0" normalizeH="0" baseline="0" noProof="0" dirty="0">
                <a:ln>
                  <a:noFill/>
                </a:ln>
                <a:solidFill>
                  <a:schemeClr val="tx1"/>
                </a:solidFill>
                <a:effectLst/>
                <a:uLnTx/>
                <a:uFillTx/>
                <a:latin typeface="Amazon Ember" panose="020B0603020204020204" pitchFamily="34" charset="0"/>
                <a:ea typeface="メイリオ" panose="020B0604030504040204" pitchFamily="50" charset="-128"/>
                <a:cs typeface="+mj-cs"/>
              </a:rPr>
              <a:t>AI</a:t>
            </a:r>
            <a:r>
              <a:rPr kumimoji="1" lang="en-US" altLang="ja-JP" sz="32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j-cs"/>
              </a:rPr>
              <a:t> </a:t>
            </a:r>
            <a:r>
              <a:rPr kumimoji="1" lang="en-US" altLang="ja-JP" sz="3200" i="0" u="none" strike="noStrike" kern="1200" cap="none" spc="0" normalizeH="0" baseline="0" noProof="0" dirty="0">
                <a:ln>
                  <a:noFill/>
                </a:ln>
                <a:solidFill>
                  <a:schemeClr val="tx1"/>
                </a:solidFill>
                <a:effectLst/>
                <a:uLnTx/>
                <a:uFillTx/>
                <a:latin typeface="Amazon Ember" panose="020B0603020204020204" pitchFamily="34" charset="0"/>
                <a:ea typeface="メイリオ" panose="020B0604030504040204" pitchFamily="50" charset="-128"/>
                <a:cs typeface="+mj-cs"/>
              </a:rPr>
              <a:t>/</a:t>
            </a:r>
            <a:r>
              <a:rPr kumimoji="1" lang="en-US" altLang="ja-JP" sz="32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j-cs"/>
              </a:rPr>
              <a:t> </a:t>
            </a:r>
            <a:r>
              <a:rPr kumimoji="1" lang="en-US" altLang="ja-JP" sz="3200" i="0" u="none" strike="noStrike" kern="1200" cap="none" spc="0" normalizeH="0" baseline="0" noProof="0" dirty="0">
                <a:ln>
                  <a:noFill/>
                </a:ln>
                <a:solidFill>
                  <a:schemeClr val="tx1"/>
                </a:solidFill>
                <a:effectLst/>
                <a:uLnTx/>
                <a:uFillTx/>
                <a:latin typeface="Amazon Ember" panose="020B0603020204020204" pitchFamily="34" charset="0"/>
                <a:ea typeface="メイリオ" panose="020B0604030504040204" pitchFamily="50" charset="-128"/>
                <a:cs typeface="+mj-cs"/>
              </a:rPr>
              <a:t>ML</a:t>
            </a:r>
            <a:r>
              <a:rPr kumimoji="1" lang="en-US" altLang="ja-JP" sz="32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j-cs"/>
              </a:rPr>
              <a:t> </a:t>
            </a:r>
            <a:r>
              <a:rPr lang="ja-JP" altLang="en-US" dirty="0">
                <a:solidFill>
                  <a:schemeClr val="tx1"/>
                </a:solidFill>
                <a:latin typeface="メイリオ" panose="020B0604030504040204" pitchFamily="50" charset="-128"/>
                <a:ea typeface="メイリオ" panose="020B0604030504040204" pitchFamily="50" charset="-128"/>
              </a:rPr>
              <a:t>によるプロダクト</a:t>
            </a:r>
            <a:r>
              <a:rPr kumimoji="1" lang="ja-JP" altLang="en-US" sz="32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j-cs"/>
              </a:rPr>
              <a:t>価値</a:t>
            </a:r>
            <a:r>
              <a:rPr lang="ja-JP" altLang="en-US" dirty="0">
                <a:solidFill>
                  <a:schemeClr val="tx1"/>
                </a:solidFill>
                <a:latin typeface="メイリオ" panose="020B0604030504040204" pitchFamily="50" charset="-128"/>
                <a:ea typeface="メイリオ" panose="020B0604030504040204" pitchFamily="50" charset="-128"/>
              </a:rPr>
              <a:t>の成長</a:t>
            </a:r>
            <a:r>
              <a:rPr kumimoji="1" lang="ja-JP" altLang="en-US" sz="32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j-cs"/>
              </a:rPr>
              <a:t>サイクル</a:t>
            </a:r>
            <a:endParaRPr lang="ja-JP" altLang="en-US" dirty="0">
              <a:solidFill>
                <a:schemeClr val="tx1"/>
              </a:solidFill>
            </a:endParaRPr>
          </a:p>
        </p:txBody>
      </p:sp>
      <p:sp>
        <p:nvSpPr>
          <p:cNvPr id="17" name="四角形: 角を丸くする 16">
            <a:extLst>
              <a:ext uri="{FF2B5EF4-FFF2-40B4-BE49-F238E27FC236}">
                <a16:creationId xmlns:a16="http://schemas.microsoft.com/office/drawing/2014/main" id="{8BC66E0D-4F0B-4D21-91B7-2A737E3E3EAB}"/>
              </a:ext>
            </a:extLst>
          </p:cNvPr>
          <p:cNvSpPr/>
          <p:nvPr/>
        </p:nvSpPr>
        <p:spPr>
          <a:xfrm>
            <a:off x="7010401" y="3800607"/>
            <a:ext cx="2168429" cy="774607"/>
          </a:xfrm>
          <a:prstGeom prst="roundRect">
            <a:avLst/>
          </a:prstGeom>
          <a:solidFill>
            <a:schemeClr val="bg1">
              <a:lumMod val="95000"/>
            </a:schemeClr>
          </a:solidFill>
          <a:ln w="25400" cap="flat" cmpd="sng" algn="ctr">
            <a:solidFill>
              <a:schemeClr val="tx1"/>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000000"/>
                </a:solidFill>
                <a:effectLst/>
                <a:uLnTx/>
                <a:uFillTx/>
                <a:latin typeface="Amazon Ember" panose="020B0603020204020204" pitchFamily="34" charset="0"/>
                <a:ea typeface="メイリオ" panose="020B0604030504040204" pitchFamily="50" charset="-128"/>
                <a:cs typeface="+mn-cs"/>
              </a:rPr>
              <a:t>Customer</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 </a:t>
            </a:r>
            <a:r>
              <a:rPr kumimoji="1" lang="en-US" altLang="ja-JP" sz="2000" b="0" i="0" u="none" strike="noStrike" kern="0" cap="none" spc="0" normalizeH="0" baseline="0" noProof="0" dirty="0">
                <a:ln>
                  <a:noFill/>
                </a:ln>
                <a:solidFill>
                  <a:srgbClr val="000000"/>
                </a:solidFill>
                <a:effectLst/>
                <a:uLnTx/>
                <a:uFillTx/>
                <a:latin typeface="Amazon Ember" panose="020B0603020204020204" pitchFamily="34" charset="0"/>
                <a:ea typeface="メイリオ" panose="020B0604030504040204" pitchFamily="50" charset="-128"/>
                <a:cs typeface="+mn-cs"/>
              </a:rPr>
              <a:t>Experience</a:t>
            </a:r>
            <a:endParaRPr kumimoji="1" lang="ja-JP" altLang="en-US" sz="2000" b="0" i="0" u="none" strike="noStrike" kern="0" cap="none" spc="0" normalizeH="0" baseline="0" noProof="0" dirty="0" err="1">
              <a:ln>
                <a:noFill/>
              </a:ln>
              <a:solidFill>
                <a:srgbClr val="000000"/>
              </a:solidFill>
              <a:effectLst/>
              <a:uLnTx/>
              <a:uFillTx/>
              <a:latin typeface="Amazon Ember" panose="020B0603020204020204" pitchFamily="34" charset="0"/>
              <a:ea typeface="メイリオ" panose="020B0604030504040204" pitchFamily="50" charset="-128"/>
              <a:cs typeface="+mn-cs"/>
            </a:endParaRPr>
          </a:p>
        </p:txBody>
      </p:sp>
      <p:sp>
        <p:nvSpPr>
          <p:cNvPr id="18" name="四角形: 角を丸くする 17">
            <a:extLst>
              <a:ext uri="{FF2B5EF4-FFF2-40B4-BE49-F238E27FC236}">
                <a16:creationId xmlns:a16="http://schemas.microsoft.com/office/drawing/2014/main" id="{E0999AD5-6E2C-4C12-96A1-F47635354DF4}"/>
              </a:ext>
            </a:extLst>
          </p:cNvPr>
          <p:cNvSpPr/>
          <p:nvPr/>
        </p:nvSpPr>
        <p:spPr>
          <a:xfrm>
            <a:off x="4755039" y="5325127"/>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Traffic</a:t>
            </a:r>
            <a:endParaRPr kumimoji="1" lang="ja-JP" altLang="en-US" sz="2000" b="0" i="0" u="none" strike="noStrike" kern="0" cap="none" spc="0" normalizeH="0" baseline="0" noProof="0" dirty="0" err="1">
              <a:ln>
                <a:noFill/>
              </a:ln>
              <a:solidFill>
                <a:srgbClr val="1C232F"/>
              </a:solidFill>
              <a:effectLst/>
              <a:uLnTx/>
              <a:uFillTx/>
              <a:latin typeface="Amazon Ember" panose="020B0603020204020204" pitchFamily="34" charset="0"/>
              <a:ea typeface="メイリオ" panose="020B0604030504040204" pitchFamily="50" charset="-128"/>
              <a:cs typeface="+mn-cs"/>
            </a:endParaRPr>
          </a:p>
        </p:txBody>
      </p:sp>
      <p:sp>
        <p:nvSpPr>
          <p:cNvPr id="19" name="四角形: 角を丸くする 18">
            <a:extLst>
              <a:ext uri="{FF2B5EF4-FFF2-40B4-BE49-F238E27FC236}">
                <a16:creationId xmlns:a16="http://schemas.microsoft.com/office/drawing/2014/main" id="{5FCAA02C-8D57-4E4C-B9BD-81466F2283EA}"/>
              </a:ext>
            </a:extLst>
          </p:cNvPr>
          <p:cNvSpPr/>
          <p:nvPr/>
        </p:nvSpPr>
        <p:spPr>
          <a:xfrm>
            <a:off x="2487654" y="3800607"/>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Data</a:t>
            </a:r>
            <a:endParaRPr kumimoji="1" lang="ja-JP" altLang="en-US" sz="2000" b="0" i="0" u="none" strike="noStrike" kern="0" cap="none" spc="0" normalizeH="0" baseline="0" noProof="0" dirty="0" err="1">
              <a:ln>
                <a:noFill/>
              </a:ln>
              <a:solidFill>
                <a:srgbClr val="1C232F"/>
              </a:solidFill>
              <a:effectLst/>
              <a:uLnTx/>
              <a:uFillTx/>
              <a:latin typeface="Amazon Ember" panose="020B0603020204020204" pitchFamily="34" charset="0"/>
              <a:ea typeface="メイリオ" panose="020B0604030504040204" pitchFamily="50" charset="-128"/>
              <a:cs typeface="+mn-cs"/>
            </a:endParaRPr>
          </a:p>
        </p:txBody>
      </p:sp>
      <p:cxnSp>
        <p:nvCxnSpPr>
          <p:cNvPr id="20" name="コネクタ: 曲線 19">
            <a:extLst>
              <a:ext uri="{FF2B5EF4-FFF2-40B4-BE49-F238E27FC236}">
                <a16:creationId xmlns:a16="http://schemas.microsoft.com/office/drawing/2014/main" id="{419C85F0-A104-4352-AA3A-761606D9748F}"/>
              </a:ext>
            </a:extLst>
          </p:cNvPr>
          <p:cNvCxnSpPr>
            <a:cxnSpLocks/>
            <a:stCxn id="17" idx="2"/>
            <a:endCxn id="18" idx="3"/>
          </p:cNvCxnSpPr>
          <p:nvPr/>
        </p:nvCxnSpPr>
        <p:spPr>
          <a:xfrm rot="5400000">
            <a:off x="6940433" y="4558248"/>
            <a:ext cx="1137217" cy="1171148"/>
          </a:xfrm>
          <a:prstGeom prst="curvedConnector2">
            <a:avLst/>
          </a:prstGeom>
          <a:noFill/>
          <a:ln w="25400" cap="flat" cmpd="sng" algn="ctr">
            <a:solidFill>
              <a:schemeClr val="tx1"/>
            </a:solidFill>
            <a:prstDash val="solid"/>
            <a:tailEnd type="triangle"/>
          </a:ln>
          <a:effectLst/>
        </p:spPr>
      </p:cxnSp>
      <p:cxnSp>
        <p:nvCxnSpPr>
          <p:cNvPr id="21" name="コネクタ: 曲線 20">
            <a:extLst>
              <a:ext uri="{FF2B5EF4-FFF2-40B4-BE49-F238E27FC236}">
                <a16:creationId xmlns:a16="http://schemas.microsoft.com/office/drawing/2014/main" id="{9D5991AB-6C3B-4033-82BD-66F31D384DCB}"/>
              </a:ext>
            </a:extLst>
          </p:cNvPr>
          <p:cNvCxnSpPr>
            <a:cxnSpLocks/>
            <a:stCxn id="18" idx="1"/>
            <a:endCxn id="19" idx="2"/>
          </p:cNvCxnSpPr>
          <p:nvPr/>
        </p:nvCxnSpPr>
        <p:spPr>
          <a:xfrm rot="10800000">
            <a:off x="3571868" y="4575214"/>
            <a:ext cx="1183170" cy="1137217"/>
          </a:xfrm>
          <a:prstGeom prst="curvedConnector2">
            <a:avLst/>
          </a:prstGeom>
          <a:noFill/>
          <a:ln w="25400" cap="flat" cmpd="sng" algn="ctr">
            <a:solidFill>
              <a:schemeClr val="tx1"/>
            </a:solidFill>
            <a:prstDash val="solid"/>
            <a:tailEnd type="triangle"/>
          </a:ln>
          <a:effectLst/>
        </p:spPr>
      </p:cxnSp>
      <p:cxnSp>
        <p:nvCxnSpPr>
          <p:cNvPr id="22" name="コネクタ: 曲線 21">
            <a:extLst>
              <a:ext uri="{FF2B5EF4-FFF2-40B4-BE49-F238E27FC236}">
                <a16:creationId xmlns:a16="http://schemas.microsoft.com/office/drawing/2014/main" id="{B0FB3B3A-A4BB-40DA-BFE0-AD67E5C75716}"/>
              </a:ext>
            </a:extLst>
          </p:cNvPr>
          <p:cNvCxnSpPr>
            <a:cxnSpLocks/>
            <a:stCxn id="19" idx="0"/>
            <a:endCxn id="23" idx="1"/>
          </p:cNvCxnSpPr>
          <p:nvPr/>
        </p:nvCxnSpPr>
        <p:spPr>
          <a:xfrm rot="5400000" flipH="1" flipV="1">
            <a:off x="3594617" y="2640186"/>
            <a:ext cx="1137674" cy="1183170"/>
          </a:xfrm>
          <a:prstGeom prst="curvedConnector2">
            <a:avLst/>
          </a:prstGeom>
          <a:noFill/>
          <a:ln w="25400" cap="flat" cmpd="sng" algn="ctr">
            <a:solidFill>
              <a:schemeClr val="tx1"/>
            </a:solidFill>
            <a:prstDash val="solid"/>
            <a:tailEnd type="triangle"/>
          </a:ln>
          <a:effectLst/>
        </p:spPr>
      </p:cxnSp>
      <p:sp>
        <p:nvSpPr>
          <p:cNvPr id="23" name="四角形: 角を丸くする 22">
            <a:extLst>
              <a:ext uri="{FF2B5EF4-FFF2-40B4-BE49-F238E27FC236}">
                <a16:creationId xmlns:a16="http://schemas.microsoft.com/office/drawing/2014/main" id="{510826FE-9802-485F-9744-FC8CC48EFB0D}"/>
              </a:ext>
            </a:extLst>
          </p:cNvPr>
          <p:cNvSpPr/>
          <p:nvPr/>
        </p:nvSpPr>
        <p:spPr>
          <a:xfrm>
            <a:off x="4755039" y="2275630"/>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Data</a:t>
            </a:r>
            <a:r>
              <a:rPr kumimoji="1" lang="en-US" altLang="ja-JP" sz="2000" b="0" i="0" u="none" strike="noStrike" kern="0" cap="none" spc="0" normalizeH="0" baseline="0" noProof="0" dirty="0">
                <a:ln>
                  <a:noFill/>
                </a:ln>
                <a:solidFill>
                  <a:srgbClr val="1C232F"/>
                </a:solidFill>
                <a:effectLst/>
                <a:uLnTx/>
                <a:uFillTx/>
                <a:latin typeface="メイリオ" panose="020B0604030504040204" pitchFamily="50" charset="-128"/>
                <a:ea typeface="メイリオ" panose="020B0604030504040204" pitchFamily="50" charset="-128"/>
                <a:cs typeface="+mn-cs"/>
              </a:rPr>
              <a:t> </a:t>
            </a: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Driven</a:t>
            </a:r>
            <a:br>
              <a:rPr kumimoji="1" lang="en-US" altLang="ja-JP" sz="2000" b="0" i="0" u="none" strike="noStrike" kern="0" cap="none" spc="0" normalizeH="0" baseline="0" noProof="0" dirty="0">
                <a:ln>
                  <a:noFill/>
                </a:ln>
                <a:solidFill>
                  <a:srgbClr val="1C232F"/>
                </a:solidFill>
                <a:effectLst/>
                <a:uLnTx/>
                <a:uFillTx/>
                <a:latin typeface="メイリオ" panose="020B0604030504040204" pitchFamily="50" charset="-128"/>
                <a:ea typeface="メイリオ" panose="020B0604030504040204" pitchFamily="50" charset="-128"/>
                <a:cs typeface="+mn-cs"/>
              </a:rPr>
            </a:b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Decision</a:t>
            </a:r>
          </a:p>
        </p:txBody>
      </p:sp>
      <p:cxnSp>
        <p:nvCxnSpPr>
          <p:cNvPr id="24" name="コネクタ: 曲線 23">
            <a:extLst>
              <a:ext uri="{FF2B5EF4-FFF2-40B4-BE49-F238E27FC236}">
                <a16:creationId xmlns:a16="http://schemas.microsoft.com/office/drawing/2014/main" id="{EA80930E-98A3-459E-A0B6-CC41032EEAF4}"/>
              </a:ext>
            </a:extLst>
          </p:cNvPr>
          <p:cNvCxnSpPr>
            <a:cxnSpLocks/>
          </p:cNvCxnSpPr>
          <p:nvPr/>
        </p:nvCxnSpPr>
        <p:spPr>
          <a:xfrm>
            <a:off x="6923467" y="2662704"/>
            <a:ext cx="1171148" cy="1137674"/>
          </a:xfrm>
          <a:prstGeom prst="curvedConnector2">
            <a:avLst/>
          </a:prstGeom>
          <a:noFill/>
          <a:ln w="25400" cap="flat" cmpd="sng" algn="ctr">
            <a:solidFill>
              <a:schemeClr val="tx1"/>
            </a:solidFill>
            <a:prstDash val="solid"/>
            <a:tailEnd type="triangle"/>
          </a:ln>
          <a:effectLst/>
        </p:spPr>
      </p:cxnSp>
      <p:sp>
        <p:nvSpPr>
          <p:cNvPr id="25" name="楕円 24">
            <a:extLst>
              <a:ext uri="{FF2B5EF4-FFF2-40B4-BE49-F238E27FC236}">
                <a16:creationId xmlns:a16="http://schemas.microsoft.com/office/drawing/2014/main" id="{70775404-23D9-4642-8132-1480D0A98370}"/>
              </a:ext>
            </a:extLst>
          </p:cNvPr>
          <p:cNvSpPr/>
          <p:nvPr/>
        </p:nvSpPr>
        <p:spPr>
          <a:xfrm>
            <a:off x="4867359" y="3364399"/>
            <a:ext cx="1961904" cy="1779424"/>
          </a:xfrm>
          <a:prstGeom prst="ellipse">
            <a:avLst/>
          </a:prstGeom>
          <a:solidFill>
            <a:srgbClr val="FF9900"/>
          </a:solidFill>
          <a:ln w="9525" cap="flat" cmpd="sng" algn="ctr">
            <a:solidFill>
              <a:srgbClr val="FF9900"/>
            </a:solidFill>
            <a:prstDash val="solid"/>
          </a:ln>
          <a:effectLst/>
        </p:spPr>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FFFFFF"/>
                </a:solidFill>
                <a:effectLst/>
                <a:uLnTx/>
                <a:uFillTx/>
                <a:latin typeface="Amazon Ember" panose="020B0603020204020204" pitchFamily="34" charset="0"/>
                <a:ea typeface="メイリオ" panose="020B0604030504040204" pitchFamily="50" charset="-128"/>
                <a:cs typeface="+mn-cs"/>
              </a:rPr>
              <a:t>Growth</a:t>
            </a:r>
            <a:endParaRPr kumimoji="1" lang="ja-JP" altLang="en-US" sz="2400" b="0" i="0" u="none" strike="noStrike" kern="0" cap="none" spc="0" normalizeH="0" baseline="0" noProof="0" dirty="0">
              <a:ln>
                <a:noFill/>
              </a:ln>
              <a:solidFill>
                <a:srgbClr val="FFFFFF"/>
              </a:solidFill>
              <a:effectLst/>
              <a:uLnTx/>
              <a:uFillTx/>
              <a:latin typeface="Amazon Ember" panose="020B0603020204020204" pitchFamily="34" charset="0"/>
              <a:ea typeface="メイリオ" panose="020B0604030504040204" pitchFamily="50" charset="-128"/>
              <a:cs typeface="+mn-cs"/>
            </a:endParaRPr>
          </a:p>
        </p:txBody>
      </p:sp>
      <p:cxnSp>
        <p:nvCxnSpPr>
          <p:cNvPr id="26" name="コネクタ: 曲線 25">
            <a:extLst>
              <a:ext uri="{FF2B5EF4-FFF2-40B4-BE49-F238E27FC236}">
                <a16:creationId xmlns:a16="http://schemas.microsoft.com/office/drawing/2014/main" id="{F3A72042-580D-42DB-9D85-950E1D1D5EFD}"/>
              </a:ext>
            </a:extLst>
          </p:cNvPr>
          <p:cNvCxnSpPr>
            <a:cxnSpLocks/>
            <a:stCxn id="19" idx="0"/>
            <a:endCxn id="17" idx="3"/>
          </p:cNvCxnSpPr>
          <p:nvPr/>
        </p:nvCxnSpPr>
        <p:spPr>
          <a:xfrm rot="16200000" flipH="1">
            <a:off x="6227432" y="1145044"/>
            <a:ext cx="387303" cy="5698431"/>
          </a:xfrm>
          <a:prstGeom prst="curvedConnector4">
            <a:avLst>
              <a:gd name="adj1" fmla="val -727378"/>
              <a:gd name="adj2" fmla="val 103398"/>
            </a:avLst>
          </a:prstGeom>
          <a:noFill/>
          <a:ln w="38100" cap="flat" cmpd="sng" algn="ctr">
            <a:solidFill>
              <a:schemeClr val="tx1"/>
            </a:solidFill>
            <a:prstDash val="solid"/>
            <a:tailEnd type="triangle"/>
          </a:ln>
          <a:effectLst/>
        </p:spPr>
      </p:cxnSp>
      <p:sp>
        <p:nvSpPr>
          <p:cNvPr id="27" name="吹き出し: 角を丸めた四角形 26">
            <a:extLst>
              <a:ext uri="{FF2B5EF4-FFF2-40B4-BE49-F238E27FC236}">
                <a16:creationId xmlns:a16="http://schemas.microsoft.com/office/drawing/2014/main" id="{25EE2A1A-BFD2-4D3D-8BC8-349B8E6C6E8B}"/>
              </a:ext>
            </a:extLst>
          </p:cNvPr>
          <p:cNvSpPr/>
          <p:nvPr/>
        </p:nvSpPr>
        <p:spPr>
          <a:xfrm>
            <a:off x="8433519" y="5167374"/>
            <a:ext cx="3026072" cy="966506"/>
          </a:xfrm>
          <a:prstGeom prst="wedgeRoundRectCallout">
            <a:avLst>
              <a:gd name="adj1" fmla="val -96407"/>
              <a:gd name="adj2" fmla="val -31335"/>
              <a:gd name="adj3" fmla="val 16667"/>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rgbClr val="FF9900"/>
                </a:solidFill>
                <a:effectLst/>
                <a:uLnTx/>
                <a:uFillTx/>
                <a:latin typeface="メイリオ" panose="020B0604030504040204" pitchFamily="50" charset="-128"/>
                <a:ea typeface="メイリオ" panose="020B0604030504040204" pitchFamily="50" charset="-128"/>
                <a:cs typeface="+mn-cs"/>
              </a:rPr>
              <a:t>②利用増による利益増</a:t>
            </a:r>
          </a:p>
        </p:txBody>
      </p:sp>
      <p:sp>
        <p:nvSpPr>
          <p:cNvPr id="28" name="吹き出し: 角を丸めた四角形 27">
            <a:extLst>
              <a:ext uri="{FF2B5EF4-FFF2-40B4-BE49-F238E27FC236}">
                <a16:creationId xmlns:a16="http://schemas.microsoft.com/office/drawing/2014/main" id="{3252A7E8-6EAE-4E54-BCF1-925A57182050}"/>
              </a:ext>
            </a:extLst>
          </p:cNvPr>
          <p:cNvSpPr/>
          <p:nvPr/>
        </p:nvSpPr>
        <p:spPr>
          <a:xfrm>
            <a:off x="612888" y="2227181"/>
            <a:ext cx="3273311" cy="1047141"/>
          </a:xfrm>
          <a:prstGeom prst="wedgeRoundRectCallout">
            <a:avLst>
              <a:gd name="adj1" fmla="val 27034"/>
              <a:gd name="adj2" fmla="val 94475"/>
              <a:gd name="adj3" fmla="val 16667"/>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rgbClr val="FF9900"/>
                </a:solidFill>
                <a:effectLst/>
                <a:uLnTx/>
                <a:uFillTx/>
                <a:latin typeface="メイリオ" panose="020B0604030504040204" pitchFamily="50" charset="-128"/>
                <a:ea typeface="メイリオ" panose="020B0604030504040204" pitchFamily="50" charset="-128"/>
                <a:cs typeface="+mn-cs"/>
              </a:rPr>
              <a:t>③データの蓄積によるモデルの改善</a:t>
            </a:r>
          </a:p>
        </p:txBody>
      </p:sp>
      <p:sp>
        <p:nvSpPr>
          <p:cNvPr id="29" name="吹き出し: 角を丸めた四角形 28">
            <a:extLst>
              <a:ext uri="{FF2B5EF4-FFF2-40B4-BE49-F238E27FC236}">
                <a16:creationId xmlns:a16="http://schemas.microsoft.com/office/drawing/2014/main" id="{32F5983C-4126-42D8-AF9F-D268E5017689}"/>
              </a:ext>
            </a:extLst>
          </p:cNvPr>
          <p:cNvSpPr/>
          <p:nvPr/>
        </p:nvSpPr>
        <p:spPr>
          <a:xfrm>
            <a:off x="8433519" y="2227181"/>
            <a:ext cx="3026072" cy="774607"/>
          </a:xfrm>
          <a:prstGeom prst="wedgeRoundRectCallout">
            <a:avLst>
              <a:gd name="adj1" fmla="val -41686"/>
              <a:gd name="adj2" fmla="val 142734"/>
              <a:gd name="adj3" fmla="val 16667"/>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rgbClr val="FF9900"/>
                </a:solidFill>
                <a:effectLst/>
                <a:uLnTx/>
                <a:uFillTx/>
                <a:latin typeface="メイリオ" panose="020B0604030504040204" pitchFamily="50" charset="-128"/>
                <a:ea typeface="メイリオ" panose="020B0604030504040204" pitchFamily="50" charset="-128"/>
                <a:cs typeface="+mn-cs"/>
              </a:rPr>
              <a:t>①顧客体験の改善</a:t>
            </a:r>
          </a:p>
        </p:txBody>
      </p:sp>
    </p:spTree>
    <p:custDataLst>
      <p:tags r:id="rId1"/>
    </p:custDataLst>
    <p:extLst>
      <p:ext uri="{BB962C8B-B14F-4D97-AF65-F5344CB8AC3E}">
        <p14:creationId xmlns:p14="http://schemas.microsoft.com/office/powerpoint/2010/main" val="32837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109B38-0988-4E49-9FDA-963AFEBAB565}"/>
              </a:ext>
            </a:extLst>
          </p:cNvPr>
          <p:cNvSpPr>
            <a:spLocks noGrp="1"/>
          </p:cNvSpPr>
          <p:nvPr>
            <p:ph type="title"/>
          </p:nvPr>
        </p:nvSpPr>
        <p:spPr>
          <a:xfrm>
            <a:off x="609599" y="419023"/>
            <a:ext cx="10958495" cy="547842"/>
          </a:xfrm>
        </p:spPr>
        <p:txBody>
          <a:bodyPr/>
          <a:lstStyle/>
          <a:p>
            <a:r>
              <a:rPr lang="ja-JP" altLang="en-US" dirty="0"/>
              <a:t>成長サイクルを確立した事例</a:t>
            </a:r>
            <a:endParaRPr kumimoji="1" lang="ja-JP" altLang="en-US" dirty="0"/>
          </a:p>
        </p:txBody>
      </p:sp>
      <p:sp>
        <p:nvSpPr>
          <p:cNvPr id="4" name="スライド番号プレースホルダー 3">
            <a:extLst>
              <a:ext uri="{FF2B5EF4-FFF2-40B4-BE49-F238E27FC236}">
                <a16:creationId xmlns:a16="http://schemas.microsoft.com/office/drawing/2014/main" id="{0C7D9314-9416-43AE-A0F8-28630FA4DFBD}"/>
              </a:ext>
            </a:extLst>
          </p:cNvPr>
          <p:cNvSpPr>
            <a:spLocks noGrp="1"/>
          </p:cNvSpPr>
          <p:nvPr>
            <p:ph type="sldNum" sz="quarter" idx="12"/>
          </p:nvPr>
        </p:nvSpPr>
        <p:spPr/>
        <p:txBody>
          <a:bodyPr/>
          <a:lstStyle/>
          <a:p>
            <a:fld id="{EB4B8DE2-A4E8-46E4-8BBF-D75455EFF32C}" type="slidenum">
              <a:rPr lang="en-US" smtClean="0"/>
              <a:pPr/>
              <a:t>8</a:t>
            </a:fld>
            <a:endParaRPr lang="en-US"/>
          </a:p>
        </p:txBody>
      </p:sp>
      <p:pic>
        <p:nvPicPr>
          <p:cNvPr id="5" name="図 4">
            <a:extLst>
              <a:ext uri="{FF2B5EF4-FFF2-40B4-BE49-F238E27FC236}">
                <a16:creationId xmlns:a16="http://schemas.microsoft.com/office/drawing/2014/main" id="{EEF3E83E-A9C5-4755-9CFB-3BB1B12D2370}"/>
              </a:ext>
            </a:extLst>
          </p:cNvPr>
          <p:cNvPicPr>
            <a:picLocks noChangeAspect="1"/>
          </p:cNvPicPr>
          <p:nvPr/>
        </p:nvPicPr>
        <p:blipFill>
          <a:blip r:embed="rId2"/>
          <a:stretch>
            <a:fillRect/>
          </a:stretch>
        </p:blipFill>
        <p:spPr>
          <a:xfrm>
            <a:off x="6274553" y="3336466"/>
            <a:ext cx="5395995" cy="2705283"/>
          </a:xfrm>
          <a:prstGeom prst="rect">
            <a:avLst/>
          </a:prstGeom>
        </p:spPr>
      </p:pic>
      <p:sp>
        <p:nvSpPr>
          <p:cNvPr id="6" name="吹き出し: 角を丸めた四角形 5">
            <a:extLst>
              <a:ext uri="{FF2B5EF4-FFF2-40B4-BE49-F238E27FC236}">
                <a16:creationId xmlns:a16="http://schemas.microsoft.com/office/drawing/2014/main" id="{35D88A87-84DF-4756-B99D-5D5DB9D3BB45}"/>
              </a:ext>
            </a:extLst>
          </p:cNvPr>
          <p:cNvSpPr/>
          <p:nvPr/>
        </p:nvSpPr>
        <p:spPr>
          <a:xfrm>
            <a:off x="6096000" y="1378241"/>
            <a:ext cx="5753100" cy="1710474"/>
          </a:xfrm>
          <a:prstGeom prst="wedgeRound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テキストから </a:t>
            </a:r>
            <a:r>
              <a:rPr kumimoji="1" lang="en-US" altLang="ja-JP" sz="2400" b="0" i="0" u="none" strike="noStrike" kern="1200" cap="none" spc="0" normalizeH="0" baseline="0" noProof="0" dirty="0">
                <a:ln>
                  <a:noFill/>
                </a:ln>
                <a:solidFill>
                  <a:schemeClr val="tx1"/>
                </a:solidFill>
                <a:effectLst/>
                <a:uLnTx/>
                <a:uFillTx/>
                <a:latin typeface="Amazon Ember" panose="020B0603020204020204" pitchFamily="34" charset="0"/>
                <a:ea typeface="メイリオ" panose="020B0604030504040204" pitchFamily="50" charset="-128"/>
                <a:cs typeface="+mn-cs"/>
              </a:rPr>
              <a:t>SQL</a:t>
            </a:r>
            <a:r>
              <a:rPr kumimoji="1" lang="en-US" altLang="ja-JP" sz="24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kumimoji="1" lang="ja-JP" altLang="en-US" sz="24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を作成する </a:t>
            </a:r>
            <a:r>
              <a:rPr kumimoji="1" lang="en-US" altLang="ja-JP" sz="2400" b="0" i="0" u="none" strike="noStrike" kern="1200" cap="none" spc="0" normalizeH="0" baseline="0" noProof="0" dirty="0">
                <a:ln>
                  <a:noFill/>
                </a:ln>
                <a:solidFill>
                  <a:schemeClr val="tx1"/>
                </a:solidFill>
                <a:effectLst/>
                <a:uLnTx/>
                <a:uFillTx/>
                <a:latin typeface="Amazon Ember" panose="020B0603020204020204" pitchFamily="34" charset="0"/>
                <a:ea typeface="メイリオ" panose="020B0604030504040204" pitchFamily="50" charset="-128"/>
                <a:cs typeface="+mn-cs"/>
              </a:rPr>
              <a:t>LLM</a:t>
            </a:r>
            <a:r>
              <a:rPr kumimoji="1" lang="en-US" altLang="ja-JP" sz="24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kumimoji="1" lang="ja-JP" altLang="en-US" sz="24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をパートタイムのエンジニア </a:t>
            </a:r>
            <a:r>
              <a:rPr kumimoji="1" lang="en-US" altLang="ja-JP" sz="2400" b="0" i="0" u="none" strike="noStrike" kern="1200" cap="none" spc="0" normalizeH="0" baseline="0" noProof="0" dirty="0">
                <a:ln>
                  <a:noFill/>
                </a:ln>
                <a:solidFill>
                  <a:schemeClr val="tx1"/>
                </a:solidFill>
                <a:effectLst/>
                <a:uLnTx/>
                <a:uFillTx/>
                <a:latin typeface="Amazon Ember" panose="020B0603020204020204" pitchFamily="34" charset="0"/>
                <a:ea typeface="メイリオ" panose="020B0604030504040204" pitchFamily="50" charset="-128"/>
                <a:cs typeface="+mn-cs"/>
              </a:rPr>
              <a:t>2</a:t>
            </a:r>
            <a:r>
              <a:rPr kumimoji="1" lang="en-US" altLang="ja-JP" sz="24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kumimoji="1" lang="ja-JP" altLang="en-US" sz="24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人 </a:t>
            </a:r>
            <a:r>
              <a:rPr kumimoji="1" lang="en-US" altLang="ja-JP" sz="2400" b="0" i="0" u="none" strike="noStrike" kern="1200" cap="none" spc="0" normalizeH="0" baseline="0" noProof="0" dirty="0">
                <a:ln>
                  <a:noFill/>
                </a:ln>
                <a:solidFill>
                  <a:schemeClr val="tx1"/>
                </a:solidFill>
                <a:effectLst/>
                <a:uLnTx/>
                <a:uFillTx/>
                <a:latin typeface="Amazon Ember" panose="020B0603020204020204" pitchFamily="34" charset="0"/>
                <a:ea typeface="メイリオ" panose="020B0604030504040204" pitchFamily="50" charset="-128"/>
                <a:cs typeface="+mn-cs"/>
              </a:rPr>
              <a:t>2</a:t>
            </a:r>
            <a:r>
              <a:rPr kumimoji="1" lang="en-US" altLang="ja-JP" sz="24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kumimoji="1" lang="ja-JP" altLang="en-US" sz="24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ヵ月で構築。データ分析の時間を</a:t>
            </a:r>
            <a:br>
              <a:rPr kumimoji="1" lang="en-US" altLang="ja-JP" sz="24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br>
            <a:r>
              <a:rPr kumimoji="1" lang="ja-JP" altLang="en-US" sz="24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kumimoji="1" lang="en-US" altLang="ja-JP" sz="2400" b="1" i="0" u="none" strike="noStrike" kern="1200" cap="none" spc="0" normalizeH="0" baseline="0" noProof="0" dirty="0">
                <a:ln>
                  <a:noFill/>
                </a:ln>
                <a:solidFill>
                  <a:schemeClr val="tx1"/>
                </a:solidFill>
                <a:effectLst/>
                <a:uLnTx/>
                <a:uFillTx/>
                <a:latin typeface="Amazon Ember"/>
                <a:ea typeface="メイリオ" panose="020B0604030504040204" pitchFamily="50" charset="-128"/>
                <a:cs typeface="+mn-cs"/>
              </a:rPr>
              <a:t>40%</a:t>
            </a:r>
            <a:r>
              <a:rPr kumimoji="1" lang="en-US" altLang="ja-JP" sz="24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kumimoji="1" lang="ja-JP" altLang="en-US" sz="24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効率化</a:t>
            </a:r>
            <a:r>
              <a:rPr kumimoji="1" lang="ja-JP" altLang="en-US" sz="24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a:t>
            </a:r>
          </a:p>
        </p:txBody>
      </p:sp>
      <p:sp>
        <p:nvSpPr>
          <p:cNvPr id="7" name="テキスト ボックス 6">
            <a:extLst>
              <a:ext uri="{FF2B5EF4-FFF2-40B4-BE49-F238E27FC236}">
                <a16:creationId xmlns:a16="http://schemas.microsoft.com/office/drawing/2014/main" id="{7D377D1B-017A-4AE5-AEC0-D3DC6F279231}"/>
              </a:ext>
            </a:extLst>
          </p:cNvPr>
          <p:cNvSpPr txBox="1"/>
          <p:nvPr/>
        </p:nvSpPr>
        <p:spPr>
          <a:xfrm>
            <a:off x="7721600" y="797362"/>
            <a:ext cx="25019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rgbClr val="FFFFFF"/>
                </a:solidFill>
                <a:effectLst/>
                <a:uLnTx/>
                <a:uFillTx/>
                <a:latin typeface="Amazon Ember" panose="020B0603020204020204" pitchFamily="34" charset="0"/>
                <a:ea typeface="メイリオ" panose="020B0604030504040204" pitchFamily="50" charset="-128"/>
                <a:cs typeface="+mn-cs"/>
                <a:hlinkClick r:id="rId3"/>
              </a:rPr>
              <a:t>Pinterest</a:t>
            </a:r>
            <a:endParaRPr kumimoji="1" lang="ja-JP" altLang="en-US" sz="3200" b="0" i="0" u="none" strike="noStrike" kern="1200" cap="none" spc="0" normalizeH="0" baseline="0" noProof="0" dirty="0" err="1">
              <a:ln>
                <a:noFill/>
              </a:ln>
              <a:solidFill>
                <a:srgbClr val="FFFFFF"/>
              </a:solidFill>
              <a:effectLst/>
              <a:uLnTx/>
              <a:uFillTx/>
              <a:latin typeface="Amazon Ember" panose="020B0603020204020204" pitchFamily="34" charset="0"/>
              <a:ea typeface="メイリオ" panose="020B0604030504040204" pitchFamily="50" charset="-128"/>
              <a:cs typeface="+mn-cs"/>
            </a:endParaRPr>
          </a:p>
        </p:txBody>
      </p:sp>
      <p:pic>
        <p:nvPicPr>
          <p:cNvPr id="8" name="図 7">
            <a:extLst>
              <a:ext uri="{FF2B5EF4-FFF2-40B4-BE49-F238E27FC236}">
                <a16:creationId xmlns:a16="http://schemas.microsoft.com/office/drawing/2014/main" id="{45A812BD-F69D-4174-A3AA-325631F1285D}"/>
              </a:ext>
            </a:extLst>
          </p:cNvPr>
          <p:cNvPicPr>
            <a:picLocks noChangeAspect="1"/>
          </p:cNvPicPr>
          <p:nvPr/>
        </p:nvPicPr>
        <p:blipFill>
          <a:blip r:embed="rId4"/>
          <a:stretch>
            <a:fillRect/>
          </a:stretch>
        </p:blipFill>
        <p:spPr>
          <a:xfrm>
            <a:off x="1379010" y="3342697"/>
            <a:ext cx="3287795" cy="2699051"/>
          </a:xfrm>
          <a:prstGeom prst="rect">
            <a:avLst/>
          </a:prstGeom>
        </p:spPr>
      </p:pic>
      <p:sp>
        <p:nvSpPr>
          <p:cNvPr id="9" name="吹き出し: 角を丸めた四角形 8">
            <a:extLst>
              <a:ext uri="{FF2B5EF4-FFF2-40B4-BE49-F238E27FC236}">
                <a16:creationId xmlns:a16="http://schemas.microsoft.com/office/drawing/2014/main" id="{0738AC7F-5943-4BF3-8C46-2122DBF3F2A1}"/>
              </a:ext>
            </a:extLst>
          </p:cNvPr>
          <p:cNvSpPr/>
          <p:nvPr/>
        </p:nvSpPr>
        <p:spPr>
          <a:xfrm>
            <a:off x="513117" y="1378240"/>
            <a:ext cx="5019581" cy="1710474"/>
          </a:xfrm>
          <a:prstGeom prst="wedgeRoundRect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chemeClr val="tx1"/>
                </a:solidFill>
                <a:effectLst/>
                <a:uLnTx/>
                <a:uFillTx/>
                <a:latin typeface="Amazon Ember" panose="020B0603020204020204" pitchFamily="34" charset="0"/>
                <a:ea typeface="メイリオ" panose="020B0604030504040204" pitchFamily="50" charset="-128"/>
                <a:cs typeface="+mn-cs"/>
              </a:rPr>
              <a:t>3</a:t>
            </a:r>
            <a:r>
              <a:rPr kumimoji="1" lang="en-US" altLang="ja-JP" sz="24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kumimoji="1" lang="ja-JP" altLang="en-US" sz="24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週間で画像生成機能を実装</a:t>
            </a:r>
            <a:endParaRPr kumimoji="1" lang="en-US" altLang="ja-JP" sz="24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0" i="0" u="none" strike="noStrike" kern="1200" cap="none" spc="0" normalizeH="0" baseline="0" noProof="0" dirty="0">
                <a:ln>
                  <a:noFill/>
                </a:ln>
                <a:solidFill>
                  <a:srgbClr val="41B1E8"/>
                </a:solidFill>
                <a:effectLst/>
                <a:uLnTx/>
                <a:uFillTx/>
                <a:latin typeface="Amazon Ember" panose="020B0603020204020204" pitchFamily="34" charset="0"/>
                <a:ea typeface="メイリオ" panose="020B0604030504040204" pitchFamily="50" charset="-128"/>
                <a:cs typeface="+mn-cs"/>
                <a:hlinkClick r:id="rId5">
                  <a:extLst>
                    <a:ext uri="{A12FA001-AC4F-418D-AE19-62706E023703}">
                      <ahyp:hlinkClr xmlns:ahyp="http://schemas.microsoft.com/office/drawing/2018/hyperlinkcolor" val="tx"/>
                    </a:ext>
                  </a:extLst>
                </a:hlinkClick>
              </a:rPr>
              <a:t>2022</a:t>
            </a:r>
            <a:r>
              <a:rPr kumimoji="1" lang="en-US" altLang="ja-JP" sz="2400" b="0" i="0" u="none" strike="noStrike" kern="1200" cap="none" spc="0" normalizeH="0" baseline="0" noProof="0" dirty="0">
                <a:ln>
                  <a:noFill/>
                </a:ln>
                <a:solidFill>
                  <a:srgbClr val="41B1E8"/>
                </a:solidFill>
                <a:effectLst/>
                <a:uLnTx/>
                <a:uFillTx/>
                <a:latin typeface="メイリオ" panose="020B0604030504040204" pitchFamily="50" charset="-128"/>
                <a:ea typeface="メイリオ" panose="020B0604030504040204" pitchFamily="50" charset="-128"/>
                <a:cs typeface="+mn-cs"/>
                <a:hlinkClick r:id="rId5">
                  <a:extLst>
                    <a:ext uri="{A12FA001-AC4F-418D-AE19-62706E023703}">
                      <ahyp:hlinkClr xmlns:ahyp="http://schemas.microsoft.com/office/drawing/2018/hyperlinkcolor" val="tx"/>
                    </a:ext>
                  </a:extLst>
                </a:hlinkClick>
              </a:rPr>
              <a:t> </a:t>
            </a:r>
            <a:r>
              <a:rPr kumimoji="1" lang="ja-JP" altLang="en-US" sz="2400" b="0" i="0" u="none" strike="noStrike" kern="1200" cap="none" spc="0" normalizeH="0" baseline="0" noProof="0" dirty="0">
                <a:ln>
                  <a:noFill/>
                </a:ln>
                <a:solidFill>
                  <a:srgbClr val="41B1E8"/>
                </a:solidFill>
                <a:effectLst/>
                <a:uLnTx/>
                <a:uFillTx/>
                <a:latin typeface="メイリオ" panose="020B0604030504040204" pitchFamily="50" charset="-128"/>
                <a:ea typeface="メイリオ" panose="020B0604030504040204" pitchFamily="50" charset="-128"/>
                <a:cs typeface="+mn-cs"/>
                <a:hlinkClick r:id="rId5">
                  <a:extLst>
                    <a:ext uri="{A12FA001-AC4F-418D-AE19-62706E023703}">
                      <ahyp:hlinkClr xmlns:ahyp="http://schemas.microsoft.com/office/drawing/2018/hyperlinkcolor" val="tx"/>
                    </a:ext>
                  </a:extLst>
                </a:hlinkClick>
              </a:rPr>
              <a:t>年のリリースから</a:t>
            </a:r>
            <a:r>
              <a:rPr kumimoji="1" lang="ja-JP" altLang="en-US" sz="2400" b="1" i="0" u="none" strike="noStrike" kern="1200" cap="none" spc="0" normalizeH="0" baseline="0" noProof="0" dirty="0">
                <a:ln>
                  <a:noFill/>
                </a:ln>
                <a:solidFill>
                  <a:srgbClr val="41B1E8"/>
                </a:solidFill>
                <a:effectLst/>
                <a:uLnTx/>
                <a:uFillTx/>
                <a:latin typeface="メイリオ" panose="020B0604030504040204" pitchFamily="50" charset="-128"/>
                <a:ea typeface="メイリオ" panose="020B0604030504040204" pitchFamily="50" charset="-128"/>
                <a:cs typeface="+mn-cs"/>
                <a:hlinkClick r:id="rId5">
                  <a:extLst>
                    <a:ext uri="{A12FA001-AC4F-418D-AE19-62706E023703}">
                      <ahyp:hlinkClr xmlns:ahyp="http://schemas.microsoft.com/office/drawing/2018/hyperlinkcolor" val="tx"/>
                    </a:ext>
                  </a:extLst>
                </a:hlinkClick>
              </a:rPr>
              <a:t>約 </a:t>
            </a:r>
            <a:r>
              <a:rPr kumimoji="1" lang="en-US" altLang="ja-JP" sz="2400" b="1" i="0" u="none" strike="noStrike" kern="1200" cap="none" spc="0" normalizeH="0" baseline="0" noProof="0" dirty="0">
                <a:ln>
                  <a:noFill/>
                </a:ln>
                <a:solidFill>
                  <a:srgbClr val="41B1E8"/>
                </a:solidFill>
                <a:effectLst/>
                <a:uLnTx/>
                <a:uFillTx/>
                <a:latin typeface="Amazon Ember" panose="020B0603020204020204" pitchFamily="34" charset="0"/>
                <a:ea typeface="メイリオ" panose="020B0604030504040204" pitchFamily="50" charset="-128"/>
                <a:cs typeface="+mn-cs"/>
                <a:hlinkClick r:id="rId5">
                  <a:extLst>
                    <a:ext uri="{A12FA001-AC4F-418D-AE19-62706E023703}">
                      <ahyp:hlinkClr xmlns:ahyp="http://schemas.microsoft.com/office/drawing/2018/hyperlinkcolor" val="tx"/>
                    </a:ext>
                  </a:extLst>
                </a:hlinkClick>
              </a:rPr>
              <a:t>3</a:t>
            </a:r>
            <a:r>
              <a:rPr kumimoji="1" lang="en-US" altLang="ja-JP" sz="2400" b="1" i="0" u="none" strike="noStrike" kern="1200" cap="none" spc="0" normalizeH="0" baseline="0" noProof="0" dirty="0">
                <a:ln>
                  <a:noFill/>
                </a:ln>
                <a:solidFill>
                  <a:srgbClr val="41B1E8"/>
                </a:solidFill>
                <a:effectLst/>
                <a:uLnTx/>
                <a:uFillTx/>
                <a:latin typeface="メイリオ" panose="020B0604030504040204" pitchFamily="50" charset="-128"/>
                <a:ea typeface="メイリオ" panose="020B0604030504040204" pitchFamily="50" charset="-128"/>
                <a:cs typeface="+mn-cs"/>
                <a:hlinkClick r:id="rId5">
                  <a:extLst>
                    <a:ext uri="{A12FA001-AC4F-418D-AE19-62706E023703}">
                      <ahyp:hlinkClr xmlns:ahyp="http://schemas.microsoft.com/office/drawing/2018/hyperlinkcolor" val="tx"/>
                    </a:ext>
                  </a:extLst>
                </a:hlinkClick>
              </a:rPr>
              <a:t> </a:t>
            </a:r>
            <a:r>
              <a:rPr kumimoji="1" lang="ja-JP" altLang="en-US" sz="2400" b="1" i="0" u="none" strike="noStrike" kern="1200" cap="none" spc="0" normalizeH="0" baseline="0" noProof="0" dirty="0">
                <a:ln>
                  <a:noFill/>
                </a:ln>
                <a:solidFill>
                  <a:srgbClr val="41B1E8"/>
                </a:solidFill>
                <a:effectLst/>
                <a:uLnTx/>
                <a:uFillTx/>
                <a:latin typeface="メイリオ" panose="020B0604030504040204" pitchFamily="50" charset="-128"/>
                <a:ea typeface="メイリオ" panose="020B0604030504040204" pitchFamily="50" charset="-128"/>
                <a:cs typeface="+mn-cs"/>
                <a:hlinkClick r:id="rId5">
                  <a:extLst>
                    <a:ext uri="{A12FA001-AC4F-418D-AE19-62706E023703}">
                      <ahyp:hlinkClr xmlns:ahyp="http://schemas.microsoft.com/office/drawing/2018/hyperlinkcolor" val="tx"/>
                    </a:ext>
                  </a:extLst>
                </a:hlinkClick>
              </a:rPr>
              <a:t>億枚</a:t>
            </a:r>
            <a:r>
              <a:rPr kumimoji="1" lang="ja-JP" altLang="en-US" sz="24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hlinkClick r:id="rId5">
                  <a:extLst>
                    <a:ext uri="{A12FA001-AC4F-418D-AE19-62706E023703}">
                      <ahyp:hlinkClr xmlns:ahyp="http://schemas.microsoft.com/office/drawing/2018/hyperlinkcolor" val="tx"/>
                    </a:ext>
                  </a:extLst>
                </a:hlinkClick>
              </a:rPr>
              <a:t>の画像が生成され</a:t>
            </a:r>
            <a:r>
              <a:rPr kumimoji="1" lang="ja-JP" altLang="en-US" sz="24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、有償含む</a:t>
            </a:r>
            <a:endParaRPr kumimoji="1" lang="en-US" altLang="ja-JP" sz="24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画像編集機能の利用が増加</a:t>
            </a:r>
          </a:p>
        </p:txBody>
      </p:sp>
      <p:sp>
        <p:nvSpPr>
          <p:cNvPr id="10" name="テキスト ボックス 9">
            <a:extLst>
              <a:ext uri="{FF2B5EF4-FFF2-40B4-BE49-F238E27FC236}">
                <a16:creationId xmlns:a16="http://schemas.microsoft.com/office/drawing/2014/main" id="{868C9D30-89B6-43CA-AA1A-AC09EF0523FE}"/>
              </a:ext>
            </a:extLst>
          </p:cNvPr>
          <p:cNvSpPr txBox="1"/>
          <p:nvPr/>
        </p:nvSpPr>
        <p:spPr>
          <a:xfrm>
            <a:off x="1771957" y="797362"/>
            <a:ext cx="25019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0" i="0" u="none" strike="noStrike" kern="1200" cap="none" spc="0" normalizeH="0" baseline="0" noProof="0" dirty="0">
                <a:ln>
                  <a:noFill/>
                </a:ln>
                <a:solidFill>
                  <a:srgbClr val="FFFFFF"/>
                </a:solidFill>
                <a:effectLst/>
                <a:uLnTx/>
                <a:uFillTx/>
                <a:latin typeface="Amazon Ember" panose="020B0603020204020204" pitchFamily="34" charset="0"/>
                <a:ea typeface="メイリオ" panose="020B0604030504040204" pitchFamily="50" charset="-128"/>
                <a:cs typeface="+mn-cs"/>
                <a:hlinkClick r:id="rId6"/>
              </a:rPr>
              <a:t>Canva</a:t>
            </a:r>
            <a:endParaRPr kumimoji="1" lang="ja-JP" altLang="en-US" sz="3200" b="0" i="0" u="none" strike="noStrike" kern="1200" cap="none" spc="0" normalizeH="0" baseline="0" noProof="0" dirty="0" err="1">
              <a:ln>
                <a:noFill/>
              </a:ln>
              <a:solidFill>
                <a:srgbClr val="FFFFFF"/>
              </a:solidFill>
              <a:effectLst/>
              <a:uLnTx/>
              <a:uFillTx/>
              <a:latin typeface="Amazon Ember" panose="020B0603020204020204" pitchFamily="34" charset="0"/>
              <a:ea typeface="メイリオ" panose="020B0604030504040204" pitchFamily="50" charset="-128"/>
              <a:cs typeface="+mn-cs"/>
            </a:endParaRPr>
          </a:p>
        </p:txBody>
      </p:sp>
    </p:spTree>
    <p:extLst>
      <p:ext uri="{BB962C8B-B14F-4D97-AF65-F5344CB8AC3E}">
        <p14:creationId xmlns:p14="http://schemas.microsoft.com/office/powerpoint/2010/main" val="351617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382AFF-08E5-4A80-80CE-C7E34184E80D}"/>
              </a:ext>
            </a:extLst>
          </p:cNvPr>
          <p:cNvSpPr>
            <a:spLocks noGrp="1"/>
          </p:cNvSpPr>
          <p:nvPr>
            <p:ph type="title"/>
          </p:nvPr>
        </p:nvSpPr>
        <p:spPr>
          <a:xfrm>
            <a:off x="609599" y="419023"/>
            <a:ext cx="10958495" cy="547842"/>
          </a:xfrm>
        </p:spPr>
        <p:txBody>
          <a:bodyPr/>
          <a:lstStyle/>
          <a:p>
            <a:r>
              <a:rPr kumimoji="1" lang="ja-JP" altLang="en-US" sz="3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j-cs"/>
              </a:rPr>
              <a:t>デザイン作成サービス </a:t>
            </a:r>
            <a:r>
              <a:rPr kumimoji="1" lang="en-US" altLang="ja-JP" sz="3200" b="1" i="0" u="none" strike="noStrike" kern="1200" cap="none" spc="0" normalizeH="0" baseline="0" noProof="0" dirty="0">
                <a:ln>
                  <a:noFill/>
                </a:ln>
                <a:solidFill>
                  <a:schemeClr val="tx1"/>
                </a:solidFill>
                <a:effectLst/>
                <a:uLnTx/>
                <a:uFillTx/>
                <a:latin typeface="Amazon Ember" panose="020B0603020204020204" pitchFamily="34" charset="0"/>
                <a:ea typeface="メイリオ" panose="020B0604030504040204" pitchFamily="50" charset="-128"/>
                <a:cs typeface="+mj-cs"/>
              </a:rPr>
              <a:t>Canva</a:t>
            </a:r>
            <a:r>
              <a:rPr kumimoji="1" lang="en-US" altLang="ja-JP" sz="3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j-cs"/>
              </a:rPr>
              <a:t> </a:t>
            </a:r>
            <a:r>
              <a:rPr kumimoji="1" lang="ja-JP" altLang="en-US" sz="3200" b="1"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j-cs"/>
              </a:rPr>
              <a:t>の成長サイクル</a:t>
            </a:r>
            <a:endParaRPr kumimoji="1" lang="ja-JP" altLang="en-US" dirty="0">
              <a:solidFill>
                <a:schemeClr val="tx1"/>
              </a:solidFill>
            </a:endParaRPr>
          </a:p>
        </p:txBody>
      </p:sp>
      <p:sp>
        <p:nvSpPr>
          <p:cNvPr id="4" name="スライド番号プレースホルダー 3">
            <a:extLst>
              <a:ext uri="{FF2B5EF4-FFF2-40B4-BE49-F238E27FC236}">
                <a16:creationId xmlns:a16="http://schemas.microsoft.com/office/drawing/2014/main" id="{9DCB33C0-56DB-4F32-A9B7-BEA70C6DBA60}"/>
              </a:ext>
            </a:extLst>
          </p:cNvPr>
          <p:cNvSpPr>
            <a:spLocks noGrp="1"/>
          </p:cNvSpPr>
          <p:nvPr>
            <p:ph type="sldNum" sz="quarter" idx="12"/>
          </p:nvPr>
        </p:nvSpPr>
        <p:spPr/>
        <p:txBody>
          <a:bodyPr/>
          <a:lstStyle/>
          <a:p>
            <a:fld id="{EB4B8DE2-A4E8-46E4-8BBF-D75455EFF32C}" type="slidenum">
              <a:rPr lang="en-US" smtClean="0"/>
              <a:pPr/>
              <a:t>9</a:t>
            </a:fld>
            <a:endParaRPr lang="en-US"/>
          </a:p>
        </p:txBody>
      </p:sp>
      <p:sp>
        <p:nvSpPr>
          <p:cNvPr id="5" name="四角形: 角を丸くする 4">
            <a:extLst>
              <a:ext uri="{FF2B5EF4-FFF2-40B4-BE49-F238E27FC236}">
                <a16:creationId xmlns:a16="http://schemas.microsoft.com/office/drawing/2014/main" id="{AE99E467-2DC3-4622-8D56-59993804E291}"/>
              </a:ext>
            </a:extLst>
          </p:cNvPr>
          <p:cNvSpPr/>
          <p:nvPr/>
        </p:nvSpPr>
        <p:spPr>
          <a:xfrm>
            <a:off x="7010401" y="3800607"/>
            <a:ext cx="2168429" cy="774607"/>
          </a:xfrm>
          <a:prstGeom prst="roundRect">
            <a:avLst/>
          </a:prstGeom>
          <a:solidFill>
            <a:schemeClr val="bg1"/>
          </a:solidFill>
          <a:ln w="25400" cap="flat" cmpd="sng" algn="ctr">
            <a:solidFill>
              <a:schemeClr val="tx1"/>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effectLst/>
                <a:uLnTx/>
                <a:uFillTx/>
                <a:latin typeface="Amazon Ember" panose="020B0603020204020204" pitchFamily="34" charset="0"/>
                <a:ea typeface="メイリオ" panose="020B0604030504040204" pitchFamily="50" charset="-128"/>
                <a:cs typeface="+mn-cs"/>
              </a:rPr>
              <a:t>Customer</a:t>
            </a:r>
            <a:r>
              <a:rPr kumimoji="1" lang="en-US" altLang="ja-JP" sz="2000" b="0" i="0" u="none" strike="noStrike" kern="0" cap="none" spc="0" normalizeH="0" baseline="0" noProof="0" dirty="0">
                <a:ln>
                  <a:noFill/>
                </a:ln>
                <a:effectLst/>
                <a:uLnTx/>
                <a:uFillTx/>
                <a:latin typeface="メイリオ" panose="020B0604030504040204" pitchFamily="50" charset="-128"/>
                <a:ea typeface="メイリオ" panose="020B0604030504040204" pitchFamily="50" charset="-128"/>
                <a:cs typeface="+mn-cs"/>
              </a:rPr>
              <a:t> </a:t>
            </a:r>
            <a:r>
              <a:rPr kumimoji="1" lang="en-US" altLang="ja-JP" sz="2000" b="0" i="0" u="none" strike="noStrike" kern="0" cap="none" spc="0" normalizeH="0" baseline="0" noProof="0" dirty="0">
                <a:ln>
                  <a:noFill/>
                </a:ln>
                <a:effectLst/>
                <a:uLnTx/>
                <a:uFillTx/>
                <a:latin typeface="Amazon Ember" panose="020B0603020204020204" pitchFamily="34" charset="0"/>
                <a:ea typeface="メイリオ" panose="020B0604030504040204" pitchFamily="50" charset="-128"/>
                <a:cs typeface="+mn-cs"/>
              </a:rPr>
              <a:t>Experience</a:t>
            </a:r>
            <a:endParaRPr kumimoji="1" lang="ja-JP" altLang="en-US" sz="2000" b="0" i="0" u="none" strike="noStrike" kern="0" cap="none" spc="0" normalizeH="0" baseline="0" noProof="0" dirty="0" err="1">
              <a:ln>
                <a:noFill/>
              </a:ln>
              <a:effectLst/>
              <a:uLnTx/>
              <a:uFillTx/>
              <a:latin typeface="Amazon Ember" panose="020B0603020204020204" pitchFamily="34" charset="0"/>
              <a:ea typeface="メイリオ" panose="020B0604030504040204" pitchFamily="50" charset="-128"/>
              <a:cs typeface="+mn-cs"/>
            </a:endParaRPr>
          </a:p>
        </p:txBody>
      </p:sp>
      <p:sp>
        <p:nvSpPr>
          <p:cNvPr id="6" name="四角形: 角を丸くする 5">
            <a:extLst>
              <a:ext uri="{FF2B5EF4-FFF2-40B4-BE49-F238E27FC236}">
                <a16:creationId xmlns:a16="http://schemas.microsoft.com/office/drawing/2014/main" id="{21F6D38A-E433-4BB8-AA06-C0B26FCDB2A9}"/>
              </a:ext>
            </a:extLst>
          </p:cNvPr>
          <p:cNvSpPr/>
          <p:nvPr/>
        </p:nvSpPr>
        <p:spPr>
          <a:xfrm>
            <a:off x="4755039" y="5325127"/>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Traffic</a:t>
            </a:r>
            <a:endParaRPr kumimoji="1" lang="ja-JP" altLang="en-US" sz="2000" b="0" i="0" u="none" strike="noStrike" kern="0" cap="none" spc="0" normalizeH="0" baseline="0" noProof="0" dirty="0" err="1">
              <a:ln>
                <a:noFill/>
              </a:ln>
              <a:solidFill>
                <a:srgbClr val="1C232F"/>
              </a:solidFill>
              <a:effectLst/>
              <a:uLnTx/>
              <a:uFillTx/>
              <a:latin typeface="Amazon Ember" panose="020B0603020204020204" pitchFamily="34" charset="0"/>
              <a:ea typeface="メイリオ" panose="020B0604030504040204" pitchFamily="50" charset="-128"/>
              <a:cs typeface="+mn-cs"/>
            </a:endParaRPr>
          </a:p>
        </p:txBody>
      </p:sp>
      <p:sp>
        <p:nvSpPr>
          <p:cNvPr id="7" name="四角形: 角を丸くする 6">
            <a:extLst>
              <a:ext uri="{FF2B5EF4-FFF2-40B4-BE49-F238E27FC236}">
                <a16:creationId xmlns:a16="http://schemas.microsoft.com/office/drawing/2014/main" id="{6389E52E-3F6E-4C1B-A373-D3F14D252C78}"/>
              </a:ext>
            </a:extLst>
          </p:cNvPr>
          <p:cNvSpPr/>
          <p:nvPr/>
        </p:nvSpPr>
        <p:spPr>
          <a:xfrm>
            <a:off x="2487654" y="3800607"/>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Data</a:t>
            </a:r>
            <a:endParaRPr kumimoji="1" lang="ja-JP" altLang="en-US" sz="2000" b="0" i="0" u="none" strike="noStrike" kern="0" cap="none" spc="0" normalizeH="0" baseline="0" noProof="0" dirty="0" err="1">
              <a:ln>
                <a:noFill/>
              </a:ln>
              <a:solidFill>
                <a:srgbClr val="1C232F"/>
              </a:solidFill>
              <a:effectLst/>
              <a:uLnTx/>
              <a:uFillTx/>
              <a:latin typeface="Amazon Ember" panose="020B0603020204020204" pitchFamily="34" charset="0"/>
              <a:ea typeface="メイリオ" panose="020B0604030504040204" pitchFamily="50" charset="-128"/>
              <a:cs typeface="+mn-cs"/>
            </a:endParaRPr>
          </a:p>
        </p:txBody>
      </p:sp>
      <p:cxnSp>
        <p:nvCxnSpPr>
          <p:cNvPr id="8" name="コネクタ: 曲線 7">
            <a:extLst>
              <a:ext uri="{FF2B5EF4-FFF2-40B4-BE49-F238E27FC236}">
                <a16:creationId xmlns:a16="http://schemas.microsoft.com/office/drawing/2014/main" id="{147E5E6C-F567-4B2D-8072-08D7C2D9700E}"/>
              </a:ext>
            </a:extLst>
          </p:cNvPr>
          <p:cNvCxnSpPr>
            <a:cxnSpLocks/>
            <a:stCxn id="5" idx="2"/>
            <a:endCxn id="6" idx="3"/>
          </p:cNvCxnSpPr>
          <p:nvPr/>
        </p:nvCxnSpPr>
        <p:spPr>
          <a:xfrm rot="5400000">
            <a:off x="6940433" y="4558248"/>
            <a:ext cx="1137217" cy="1171148"/>
          </a:xfrm>
          <a:prstGeom prst="curvedConnector2">
            <a:avLst/>
          </a:prstGeom>
          <a:noFill/>
          <a:ln w="25400" cap="flat" cmpd="sng" algn="ctr">
            <a:solidFill>
              <a:schemeClr val="tx1"/>
            </a:solidFill>
            <a:prstDash val="solid"/>
            <a:tailEnd type="triangle"/>
          </a:ln>
          <a:effectLst/>
        </p:spPr>
      </p:cxnSp>
      <p:cxnSp>
        <p:nvCxnSpPr>
          <p:cNvPr id="9" name="コネクタ: 曲線 8">
            <a:extLst>
              <a:ext uri="{FF2B5EF4-FFF2-40B4-BE49-F238E27FC236}">
                <a16:creationId xmlns:a16="http://schemas.microsoft.com/office/drawing/2014/main" id="{2E4380BD-D0CD-445E-B2E1-4F673CFCBE7A}"/>
              </a:ext>
            </a:extLst>
          </p:cNvPr>
          <p:cNvCxnSpPr>
            <a:cxnSpLocks/>
            <a:stCxn id="6" idx="1"/>
            <a:endCxn id="7" idx="2"/>
          </p:cNvCxnSpPr>
          <p:nvPr/>
        </p:nvCxnSpPr>
        <p:spPr>
          <a:xfrm rot="10800000">
            <a:off x="3571868" y="4575214"/>
            <a:ext cx="1183170" cy="1137217"/>
          </a:xfrm>
          <a:prstGeom prst="curvedConnector2">
            <a:avLst/>
          </a:prstGeom>
          <a:noFill/>
          <a:ln w="25400" cap="flat" cmpd="sng" algn="ctr">
            <a:solidFill>
              <a:schemeClr val="tx1"/>
            </a:solidFill>
            <a:prstDash val="solid"/>
            <a:tailEnd type="triangle"/>
          </a:ln>
          <a:effectLst/>
        </p:spPr>
      </p:cxnSp>
      <p:cxnSp>
        <p:nvCxnSpPr>
          <p:cNvPr id="10" name="コネクタ: 曲線 9">
            <a:extLst>
              <a:ext uri="{FF2B5EF4-FFF2-40B4-BE49-F238E27FC236}">
                <a16:creationId xmlns:a16="http://schemas.microsoft.com/office/drawing/2014/main" id="{E2F41295-C2F7-483A-9673-D7CF4EC776B5}"/>
              </a:ext>
            </a:extLst>
          </p:cNvPr>
          <p:cNvCxnSpPr>
            <a:cxnSpLocks/>
            <a:stCxn id="7" idx="0"/>
            <a:endCxn id="11" idx="1"/>
          </p:cNvCxnSpPr>
          <p:nvPr/>
        </p:nvCxnSpPr>
        <p:spPr>
          <a:xfrm rot="5400000" flipH="1" flipV="1">
            <a:off x="3594617" y="2640186"/>
            <a:ext cx="1137674" cy="1183170"/>
          </a:xfrm>
          <a:prstGeom prst="curvedConnector2">
            <a:avLst/>
          </a:prstGeom>
          <a:noFill/>
          <a:ln w="25400" cap="flat" cmpd="sng" algn="ctr">
            <a:solidFill>
              <a:schemeClr val="tx1"/>
            </a:solidFill>
            <a:prstDash val="solid"/>
            <a:tailEnd type="triangle"/>
          </a:ln>
          <a:effectLst/>
        </p:spPr>
      </p:cxnSp>
      <p:sp>
        <p:nvSpPr>
          <p:cNvPr id="11" name="四角形: 角を丸くする 10">
            <a:extLst>
              <a:ext uri="{FF2B5EF4-FFF2-40B4-BE49-F238E27FC236}">
                <a16:creationId xmlns:a16="http://schemas.microsoft.com/office/drawing/2014/main" id="{FF59A263-5A65-4C10-9F04-B65C43131007}"/>
              </a:ext>
            </a:extLst>
          </p:cNvPr>
          <p:cNvSpPr/>
          <p:nvPr/>
        </p:nvSpPr>
        <p:spPr>
          <a:xfrm>
            <a:off x="4755039" y="2275630"/>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Data</a:t>
            </a:r>
            <a:r>
              <a:rPr kumimoji="1" lang="en-US" altLang="ja-JP" sz="2000" b="0" i="0" u="none" strike="noStrike" kern="0" cap="none" spc="0" normalizeH="0" baseline="0" noProof="0" dirty="0">
                <a:ln>
                  <a:noFill/>
                </a:ln>
                <a:solidFill>
                  <a:srgbClr val="1C232F"/>
                </a:solidFill>
                <a:effectLst/>
                <a:uLnTx/>
                <a:uFillTx/>
                <a:latin typeface="メイリオ" panose="020B0604030504040204" pitchFamily="50" charset="-128"/>
                <a:ea typeface="メイリオ" panose="020B0604030504040204" pitchFamily="50" charset="-128"/>
                <a:cs typeface="+mn-cs"/>
              </a:rPr>
              <a:t> </a:t>
            </a: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Driven</a:t>
            </a:r>
            <a:br>
              <a:rPr kumimoji="1" lang="en-US" altLang="ja-JP" sz="2000" b="0" i="0" u="none" strike="noStrike" kern="0" cap="none" spc="0" normalizeH="0" baseline="0" noProof="0" dirty="0">
                <a:ln>
                  <a:noFill/>
                </a:ln>
                <a:solidFill>
                  <a:srgbClr val="1C232F"/>
                </a:solidFill>
                <a:effectLst/>
                <a:uLnTx/>
                <a:uFillTx/>
                <a:latin typeface="メイリオ" panose="020B0604030504040204" pitchFamily="50" charset="-128"/>
                <a:ea typeface="メイリオ" panose="020B0604030504040204" pitchFamily="50" charset="-128"/>
                <a:cs typeface="+mn-cs"/>
              </a:rPr>
            </a:b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Decision</a:t>
            </a:r>
          </a:p>
        </p:txBody>
      </p:sp>
      <p:cxnSp>
        <p:nvCxnSpPr>
          <p:cNvPr id="12" name="コネクタ: 曲線 11">
            <a:extLst>
              <a:ext uri="{FF2B5EF4-FFF2-40B4-BE49-F238E27FC236}">
                <a16:creationId xmlns:a16="http://schemas.microsoft.com/office/drawing/2014/main" id="{66B18DCE-F86B-42D7-95E3-0C80094D73DD}"/>
              </a:ext>
            </a:extLst>
          </p:cNvPr>
          <p:cNvCxnSpPr>
            <a:cxnSpLocks/>
          </p:cNvCxnSpPr>
          <p:nvPr/>
        </p:nvCxnSpPr>
        <p:spPr>
          <a:xfrm>
            <a:off x="6923467" y="2662704"/>
            <a:ext cx="1171148" cy="1137674"/>
          </a:xfrm>
          <a:prstGeom prst="curvedConnector2">
            <a:avLst/>
          </a:prstGeom>
          <a:noFill/>
          <a:ln w="25400" cap="flat" cmpd="sng" algn="ctr">
            <a:solidFill>
              <a:schemeClr val="tx1"/>
            </a:solidFill>
            <a:prstDash val="solid"/>
            <a:tailEnd type="triangle"/>
          </a:ln>
          <a:effectLst/>
        </p:spPr>
      </p:cxnSp>
      <p:sp>
        <p:nvSpPr>
          <p:cNvPr id="13" name="楕円 12">
            <a:extLst>
              <a:ext uri="{FF2B5EF4-FFF2-40B4-BE49-F238E27FC236}">
                <a16:creationId xmlns:a16="http://schemas.microsoft.com/office/drawing/2014/main" id="{1CEF7376-B353-4FED-856A-23F16A965AC9}"/>
              </a:ext>
            </a:extLst>
          </p:cNvPr>
          <p:cNvSpPr/>
          <p:nvPr/>
        </p:nvSpPr>
        <p:spPr>
          <a:xfrm>
            <a:off x="4867359" y="3364399"/>
            <a:ext cx="1961904" cy="1779424"/>
          </a:xfrm>
          <a:prstGeom prst="ellipse">
            <a:avLst/>
          </a:prstGeom>
          <a:solidFill>
            <a:srgbClr val="FF9900"/>
          </a:solidFill>
          <a:ln w="9525" cap="flat" cmpd="sng" algn="ctr">
            <a:solidFill>
              <a:srgbClr val="FF9900"/>
            </a:solidFill>
            <a:prstDash val="solid"/>
          </a:ln>
          <a:effectLst/>
        </p:spPr>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FFFFFF"/>
                </a:solidFill>
                <a:effectLst/>
                <a:uLnTx/>
                <a:uFillTx/>
                <a:latin typeface="Amazon Ember" panose="020B0603020204020204" pitchFamily="34" charset="0"/>
                <a:ea typeface="メイリオ" panose="020B0604030504040204" pitchFamily="50" charset="-128"/>
                <a:cs typeface="+mn-cs"/>
              </a:rPr>
              <a:t>Growth</a:t>
            </a:r>
            <a:endParaRPr kumimoji="1" lang="ja-JP" altLang="en-US" sz="2400" b="0" i="0" u="none" strike="noStrike" kern="0" cap="none" spc="0" normalizeH="0" baseline="0" noProof="0" dirty="0">
              <a:ln>
                <a:noFill/>
              </a:ln>
              <a:solidFill>
                <a:srgbClr val="FFFFFF"/>
              </a:solidFill>
              <a:effectLst/>
              <a:uLnTx/>
              <a:uFillTx/>
              <a:latin typeface="Amazon Ember" panose="020B0603020204020204" pitchFamily="34" charset="0"/>
              <a:ea typeface="メイリオ" panose="020B0604030504040204" pitchFamily="50" charset="-128"/>
              <a:cs typeface="+mn-cs"/>
            </a:endParaRPr>
          </a:p>
        </p:txBody>
      </p:sp>
      <p:cxnSp>
        <p:nvCxnSpPr>
          <p:cNvPr id="14" name="コネクタ: 曲線 13">
            <a:extLst>
              <a:ext uri="{FF2B5EF4-FFF2-40B4-BE49-F238E27FC236}">
                <a16:creationId xmlns:a16="http://schemas.microsoft.com/office/drawing/2014/main" id="{877CEC00-03F7-4638-913D-F7F4331C0ED5}"/>
              </a:ext>
            </a:extLst>
          </p:cNvPr>
          <p:cNvCxnSpPr>
            <a:cxnSpLocks/>
            <a:stCxn id="7" idx="0"/>
            <a:endCxn id="5" idx="3"/>
          </p:cNvCxnSpPr>
          <p:nvPr/>
        </p:nvCxnSpPr>
        <p:spPr>
          <a:xfrm rot="16200000" flipH="1">
            <a:off x="6227432" y="1145044"/>
            <a:ext cx="387303" cy="5698431"/>
          </a:xfrm>
          <a:prstGeom prst="curvedConnector4">
            <a:avLst>
              <a:gd name="adj1" fmla="val -727378"/>
              <a:gd name="adj2" fmla="val 103398"/>
            </a:avLst>
          </a:prstGeom>
          <a:noFill/>
          <a:ln w="38100" cap="flat" cmpd="sng" algn="ctr">
            <a:solidFill>
              <a:schemeClr val="tx1"/>
            </a:solidFill>
            <a:prstDash val="solid"/>
            <a:tailEnd type="triangle"/>
          </a:ln>
          <a:effectLst/>
        </p:spPr>
      </p:cxnSp>
      <p:sp>
        <p:nvSpPr>
          <p:cNvPr id="15" name="吹き出し: 角を丸めた四角形 14">
            <a:extLst>
              <a:ext uri="{FF2B5EF4-FFF2-40B4-BE49-F238E27FC236}">
                <a16:creationId xmlns:a16="http://schemas.microsoft.com/office/drawing/2014/main" id="{46153A6D-3347-4631-8F9D-F33BE816500D}"/>
              </a:ext>
            </a:extLst>
          </p:cNvPr>
          <p:cNvSpPr/>
          <p:nvPr/>
        </p:nvSpPr>
        <p:spPr>
          <a:xfrm>
            <a:off x="7395316" y="1410416"/>
            <a:ext cx="4457975" cy="1627703"/>
          </a:xfrm>
          <a:prstGeom prst="wedgeRoundRectCallout">
            <a:avLst>
              <a:gd name="adj1" fmla="val -31417"/>
              <a:gd name="adj2" fmla="val 86673"/>
              <a:gd name="adj3" fmla="val 16667"/>
            </a:avLst>
          </a:prstGeom>
          <a:solidFill>
            <a:schemeClr val="bg1">
              <a:lumMod val="95000"/>
            </a:schemeClr>
          </a:solidFill>
          <a:ln>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💡作りたいパンフレット等に適したイラストがなければ、</a:t>
            </a:r>
            <a:endParaRPr kumimoji="1" lang="en-US" altLang="ja-JP"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テキストで要望を書けばよい</a:t>
            </a:r>
          </a:p>
        </p:txBody>
      </p:sp>
      <p:sp>
        <p:nvSpPr>
          <p:cNvPr id="16" name="吹き出し: 角を丸めた四角形 15">
            <a:extLst>
              <a:ext uri="{FF2B5EF4-FFF2-40B4-BE49-F238E27FC236}">
                <a16:creationId xmlns:a16="http://schemas.microsoft.com/office/drawing/2014/main" id="{D5598B4F-57AC-4BD1-8D97-AE1942F45B97}"/>
              </a:ext>
            </a:extLst>
          </p:cNvPr>
          <p:cNvSpPr/>
          <p:nvPr/>
        </p:nvSpPr>
        <p:spPr>
          <a:xfrm>
            <a:off x="7395316" y="4675022"/>
            <a:ext cx="4631584" cy="1627703"/>
          </a:xfrm>
          <a:prstGeom prst="wedgeRoundRectCallout">
            <a:avLst>
              <a:gd name="adj1" fmla="val -59264"/>
              <a:gd name="adj2" fmla="val -8517"/>
              <a:gd name="adj3" fmla="val 16667"/>
            </a:avLst>
          </a:prstGeom>
          <a:solidFill>
            <a:schemeClr val="bg1">
              <a:lumMod val="95000"/>
            </a:schemeClr>
          </a:solidFill>
          <a:ln>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💰画像の生成量が増えると、</a:t>
            </a:r>
            <a:endParaRPr kumimoji="1" lang="en-US" altLang="ja-JP"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編集機能 </a:t>
            </a:r>
            <a:r>
              <a:rPr kumimoji="1" lang="en-US" altLang="ja-JP" sz="2400" i="0" u="none" strike="noStrike" kern="1200" cap="none" spc="0" normalizeH="0" baseline="0" noProof="0" dirty="0">
                <a:ln>
                  <a:noFill/>
                </a:ln>
                <a:solidFill>
                  <a:schemeClr val="tx1"/>
                </a:solidFill>
                <a:effectLst/>
                <a:uLnTx/>
                <a:uFillTx/>
                <a:latin typeface="Amazon Ember" panose="020B0603020204020204" pitchFamily="34" charset="0"/>
                <a:ea typeface="メイリオ" panose="020B0604030504040204" pitchFamily="50" charset="-128"/>
                <a:cs typeface="+mn-cs"/>
              </a:rPr>
              <a:t>(</a:t>
            </a:r>
            <a:r>
              <a:rPr kumimoji="1" lang="en-US" altLang="ja-JP"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kumimoji="1" lang="ja-JP" altLang="en-US"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有償 </a:t>
            </a:r>
            <a:r>
              <a:rPr kumimoji="1" lang="en-US" altLang="ja-JP" sz="2400" i="0" u="none" strike="noStrike" kern="1200" cap="none" spc="0" normalizeH="0" baseline="0" noProof="0" dirty="0">
                <a:ln>
                  <a:noFill/>
                </a:ln>
                <a:solidFill>
                  <a:schemeClr val="tx1"/>
                </a:solidFill>
                <a:effectLst/>
                <a:uLnTx/>
                <a:uFillTx/>
                <a:latin typeface="Amazon Ember" panose="020B0603020204020204" pitchFamily="34" charset="0"/>
                <a:ea typeface="メイリオ" panose="020B0604030504040204" pitchFamily="50" charset="-128"/>
                <a:cs typeface="+mn-cs"/>
              </a:rPr>
              <a:t>)</a:t>
            </a:r>
            <a:r>
              <a:rPr kumimoji="1" lang="en-US" altLang="ja-JP"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 </a:t>
            </a:r>
            <a:r>
              <a:rPr kumimoji="1" lang="ja-JP" altLang="en-US"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を</a:t>
            </a:r>
            <a:endParaRPr kumimoji="1" lang="en-US" altLang="ja-JP"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使いたい人も増える</a:t>
            </a:r>
          </a:p>
        </p:txBody>
      </p:sp>
      <p:sp>
        <p:nvSpPr>
          <p:cNvPr id="17" name="吹き出し: 角を丸めた四角形 16">
            <a:extLst>
              <a:ext uri="{FF2B5EF4-FFF2-40B4-BE49-F238E27FC236}">
                <a16:creationId xmlns:a16="http://schemas.microsoft.com/office/drawing/2014/main" id="{5F29841B-6DBE-413E-89AB-8FBC558CF0BC}"/>
              </a:ext>
            </a:extLst>
          </p:cNvPr>
          <p:cNvSpPr/>
          <p:nvPr/>
        </p:nvSpPr>
        <p:spPr>
          <a:xfrm>
            <a:off x="236506" y="1410416"/>
            <a:ext cx="4457975" cy="1627703"/>
          </a:xfrm>
          <a:prstGeom prst="wedgeRoundRectCallout">
            <a:avLst>
              <a:gd name="adj1" fmla="val 23281"/>
              <a:gd name="adj2" fmla="val 80431"/>
              <a:gd name="adj3" fmla="val 16667"/>
            </a:avLst>
          </a:prstGeom>
          <a:solidFill>
            <a:schemeClr val="bg1">
              <a:lumMod val="95000"/>
            </a:schemeClr>
          </a:solidFill>
          <a:ln>
            <a:solidFill>
              <a:srgbClr val="FF85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 蓄積されたログから需要の高い用途に特化した</a:t>
            </a:r>
            <a:endParaRPr kumimoji="1" lang="en-US" altLang="ja-JP"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schemeClr val="tx1"/>
                </a:solidFill>
                <a:effectLst/>
                <a:uLnTx/>
                <a:uFillTx/>
                <a:latin typeface="メイリオ" panose="020B0604030504040204" pitchFamily="50" charset="-128"/>
                <a:ea typeface="メイリオ" panose="020B0604030504040204" pitchFamily="50" charset="-128"/>
                <a:cs typeface="+mn-cs"/>
              </a:rPr>
              <a:t>モデルを作成</a:t>
            </a:r>
          </a:p>
        </p:txBody>
      </p:sp>
    </p:spTree>
    <p:extLst>
      <p:ext uri="{BB962C8B-B14F-4D97-AF65-F5344CB8AC3E}">
        <p14:creationId xmlns:p14="http://schemas.microsoft.com/office/powerpoint/2010/main" val="404619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WS Confidential Light">
  <a:themeElements>
    <a:clrScheme name="AWS_2022_Light">
      <a:dk1>
        <a:srgbClr val="000000"/>
      </a:dk1>
      <a:lt1>
        <a:srgbClr val="FFFFFF"/>
      </a:lt1>
      <a:dk2>
        <a:srgbClr val="232F3E"/>
      </a:dk2>
      <a:lt2>
        <a:srgbClr val="F1F3F3"/>
      </a:lt2>
      <a:accent1>
        <a:srgbClr val="2074D5"/>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ユーザー定義 1">
      <a:majorFont>
        <a:latin typeface="Amazon Ember Heavy"/>
        <a:ea typeface="メイリオ"/>
        <a:cs typeface=""/>
      </a:majorFont>
      <a:minorFont>
        <a:latin typeface="Amazon Ember"/>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プレゼンテーション6" id="{E6D19295-8521-704A-A970-44CA3CB85A05}" vid="{A0757387-231E-4541-A68B-A26236DB9FA8}"/>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BlackBelt_template</Template>
  <TotalTime>37286</TotalTime>
  <Words>5281</Words>
  <Application>Microsoft Office PowerPoint</Application>
  <PresentationFormat>ワイド画面</PresentationFormat>
  <Paragraphs>889</Paragraphs>
  <Slides>61</Slides>
  <Notes>39</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61</vt:i4>
      </vt:variant>
    </vt:vector>
  </HeadingPairs>
  <TitlesOfParts>
    <vt:vector size="73" baseType="lpstr">
      <vt:lpstr>Amazon Ember Regular</vt:lpstr>
      <vt:lpstr>Meiryo</vt:lpstr>
      <vt:lpstr>Meiryo</vt:lpstr>
      <vt:lpstr>Amazon Ember</vt:lpstr>
      <vt:lpstr>Amazon Ember Display</vt:lpstr>
      <vt:lpstr>Amazon Ember Display Light</vt:lpstr>
      <vt:lpstr>Amazon Ember Heavy</vt:lpstr>
      <vt:lpstr>Arial</vt:lpstr>
      <vt:lpstr>Calibri</vt:lpstr>
      <vt:lpstr>Lucida Console</vt:lpstr>
      <vt:lpstr>Wingdings</vt:lpstr>
      <vt:lpstr>AWS Confidential Light</vt:lpstr>
      <vt:lpstr>PowerPoint プレゼンテーション</vt:lpstr>
      <vt:lpstr>ML Enablement Workshop</vt:lpstr>
      <vt:lpstr>ML Enablement Workshop のスコープ</vt:lpstr>
      <vt:lpstr>理解編の流れ</vt:lpstr>
      <vt:lpstr>理解編の流れ</vt:lpstr>
      <vt:lpstr>機械学習の成長サイクルを理解する</vt:lpstr>
      <vt:lpstr>AI / ML によるプロダクト価値の成長サイクル</vt:lpstr>
      <vt:lpstr>成長サイクルを確立した事例</vt:lpstr>
      <vt:lpstr>デザイン作成サービス Canva の成長サイクル</vt:lpstr>
      <vt:lpstr>画像共有サービス Pinterest の価値が高まるサイクル</vt:lpstr>
      <vt:lpstr>成長サイクルは次の 3 つの条件を満たす。</vt:lpstr>
      <vt:lpstr>成長サイクルの条件が満たされていない場合</vt:lpstr>
      <vt:lpstr>機械学習の成長サイクルを理解する</vt:lpstr>
      <vt:lpstr>機械学習の位置づけ</vt:lpstr>
      <vt:lpstr>従来型ソフトウェア vs. 機械学習</vt:lpstr>
      <vt:lpstr>生成系AIは、深層学習の用途の一つ。</vt:lpstr>
      <vt:lpstr>生成 AI がこれまでの機械学習と異なる点</vt:lpstr>
      <vt:lpstr>生成系AIの生成例</vt:lpstr>
      <vt:lpstr>生成 AI の様々なユースケース 参考: Exploring opportunities in the generative AI value chain</vt:lpstr>
      <vt:lpstr>機械学習のデメリット</vt:lpstr>
      <vt:lpstr>機械学習を用いる開発では通常の開発とモデル開発が並走する。</vt:lpstr>
      <vt:lpstr>プロダクトのリリースまでには多くのロールが関わる。</vt:lpstr>
      <vt:lpstr>Responsible AI ：責任ある AI </vt:lpstr>
      <vt:lpstr>まとめ : 機械学習とは </vt:lpstr>
      <vt:lpstr>機械学習の成長サイクルを理解する</vt:lpstr>
      <vt:lpstr>成長サイクルで何を伸ばすか決める</vt:lpstr>
      <vt:lpstr>成長サイクルを実現した事例を集める (1/3)</vt:lpstr>
      <vt:lpstr>成長サイクルを実現した事例を集める (2/3)</vt:lpstr>
      <vt:lpstr>成長サイクルを実現した事例を集める (3/3)</vt:lpstr>
      <vt:lpstr>事例から成長サイクルを組み立てる</vt:lpstr>
      <vt:lpstr>はじめに : 理解編の振り返り</vt:lpstr>
      <vt:lpstr>Question time</vt:lpstr>
      <vt:lpstr>Break Time : 10min</vt:lpstr>
      <vt:lpstr>実践</vt:lpstr>
      <vt:lpstr>理解編の流れ</vt:lpstr>
      <vt:lpstr>プロダクトの課題と事例の共有</vt:lpstr>
      <vt:lpstr>課題解決提案のフォーマット</vt:lpstr>
      <vt:lpstr>課題解決提案のフォーマット : Canva の例</vt:lpstr>
      <vt:lpstr>理解編の流れ</vt:lpstr>
      <vt:lpstr>自社版のビジネスモデルキャンバス作成の手順</vt:lpstr>
      <vt:lpstr>自社版のビジネスモデルキャンバス作成の手順</vt:lpstr>
      <vt:lpstr>①成長サイクル実現の草案を作る</vt:lpstr>
      <vt:lpstr>提案の評価観点を作る</vt:lpstr>
      <vt:lpstr>提案の評価観点を作る</vt:lpstr>
      <vt:lpstr>①成長サイクル実現の草案を作る : 実践</vt:lpstr>
      <vt:lpstr>自社版のビジネスモデルキャンバス作成の手順</vt:lpstr>
      <vt:lpstr>②プロダクトマネージャーに提案しよう</vt:lpstr>
      <vt:lpstr>②プロダクトマネージャーに提案しよう</vt:lpstr>
      <vt:lpstr>②プロダクトマネージャーに提案しよう</vt:lpstr>
      <vt:lpstr>Break Time : 10min</vt:lpstr>
      <vt:lpstr>自社版のビジネスモデルキャンバス作成の手順</vt:lpstr>
      <vt:lpstr>評価結果の共有</vt:lpstr>
      <vt:lpstr>自社版のビジネスモデルキャンバス作成の手順</vt:lpstr>
      <vt:lpstr>ビジネスモデルを書くための手法 : ビジネスモデルキャンバス</vt:lpstr>
      <vt:lpstr>ビジネスモデルキャンバスの図 : 9 象限で表現</vt:lpstr>
      <vt:lpstr>ビジネスモデルキャンバスを使用した成長サイクルの表現</vt:lpstr>
      <vt:lpstr>ファシリテーターが牽引し、最もスコアが高かった提案をビジネスモデルキャンバスにまとめます。</vt:lpstr>
      <vt:lpstr>Next Step</vt:lpstr>
      <vt:lpstr>本日得られたアウトプット</vt:lpstr>
      <vt:lpstr>Next Step</vt:lpstr>
      <vt:lpstr>See you next 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セッションタイトル</dc:title>
  <dc:creator>Kubo, Takahiro</dc:creator>
  <cp:lastModifiedBy>Kubo, Takahiro</cp:lastModifiedBy>
  <cp:revision>2237</cp:revision>
  <dcterms:created xsi:type="dcterms:W3CDTF">2022-06-07T09:20:33Z</dcterms:created>
  <dcterms:modified xsi:type="dcterms:W3CDTF">2024-06-16T05:56:56Z</dcterms:modified>
</cp:coreProperties>
</file>